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1" r:id="rId2"/>
    <p:sldId id="340" r:id="rId3"/>
    <p:sldId id="297" r:id="rId4"/>
    <p:sldId id="298" r:id="rId5"/>
    <p:sldId id="300" r:id="rId6"/>
    <p:sldId id="299" r:id="rId7"/>
    <p:sldId id="301" r:id="rId8"/>
    <p:sldId id="334" r:id="rId9"/>
    <p:sldId id="335" r:id="rId10"/>
    <p:sldId id="336" r:id="rId11"/>
    <p:sldId id="316" r:id="rId12"/>
    <p:sldId id="320" r:id="rId13"/>
    <p:sldId id="337" r:id="rId14"/>
    <p:sldId id="322" r:id="rId15"/>
    <p:sldId id="315" r:id="rId16"/>
    <p:sldId id="338" r:id="rId17"/>
    <p:sldId id="325" r:id="rId18"/>
    <p:sldId id="326" r:id="rId19"/>
    <p:sldId id="323" r:id="rId20"/>
    <p:sldId id="272" r:id="rId21"/>
    <p:sldId id="279" r:id="rId22"/>
    <p:sldId id="282" r:id="rId23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96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latin typeface="Cambria" panose="02040503050406030204" pitchFamily="18" charset="0"/>
              <a:cs typeface="Times New Roman" panose="02020603050405020304" pitchFamily="18" charset="0"/>
            </a:rPr>
            <a:t>Инструктаж участников по процедуре проведения экзамена и заполнению экзаменационных бланков </a:t>
          </a:r>
          <a:endParaRPr lang="ru-RU" sz="240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Выдача участникам  ИК</a:t>
          </a:r>
          <a:endParaRPr lang="ru-RU" sz="2400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Заполнение регистрационной части экзаменационных бланков</a:t>
          </a:r>
          <a:endParaRPr lang="ru-RU" sz="2400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F61966F9-62A6-4C8A-A498-2481E091F85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D103167-0DC0-4DD6-8517-092FF2D554CD}" type="parTrans" cxnId="{85B7D9FF-8955-4CE1-BE4A-A6CBEA7A4F9B}">
      <dgm:prSet/>
      <dgm:spPr/>
      <dgm:t>
        <a:bodyPr/>
        <a:lstStyle/>
        <a:p>
          <a:endParaRPr lang="ru-RU"/>
        </a:p>
      </dgm:t>
    </dgm:pt>
    <dgm:pt modelId="{BB1FD8C7-717F-4344-8091-164E720C0F4A}" type="sibTrans" cxnId="{85B7D9FF-8955-4CE1-BE4A-A6CBEA7A4F9B}">
      <dgm:prSet/>
      <dgm:spPr/>
      <dgm:t>
        <a:bodyPr/>
        <a:lstStyle/>
        <a:p>
          <a:endParaRPr lang="ru-RU"/>
        </a:p>
      </dgm:t>
    </dgm:pt>
    <dgm:pt modelId="{B513C5C6-3020-444C-84BE-09EC5AC067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A26284-9943-409F-9700-F75D8245FAA9}" type="parTrans" cxnId="{29E67473-9CAF-4989-A76B-69E7C708D897}">
      <dgm:prSet/>
      <dgm:spPr/>
      <dgm:t>
        <a:bodyPr/>
        <a:lstStyle/>
        <a:p>
          <a:endParaRPr lang="ru-RU"/>
        </a:p>
      </dgm:t>
    </dgm:pt>
    <dgm:pt modelId="{64B81648-8E5B-4C3B-BA3D-5F19AE42953E}" type="sibTrans" cxnId="{29E67473-9CAF-4989-A76B-69E7C708D897}">
      <dgm:prSet/>
      <dgm:spPr/>
      <dgm:t>
        <a:bodyPr/>
        <a:lstStyle/>
        <a:p>
          <a:endParaRPr lang="ru-RU"/>
        </a:p>
      </dgm:t>
    </dgm:pt>
    <dgm:pt modelId="{7DC2C69A-88DD-420B-8168-EA646393513F}">
      <dgm:prSet phldrT="[Текст]" custT="1"/>
      <dgm:spPr>
        <a:noFill/>
      </dgm:spPr>
      <dgm:t>
        <a:bodyPr/>
        <a:lstStyle/>
        <a:p>
          <a:r>
            <a:rPr lang="ru-RU" sz="2400" dirty="0" smtClean="0">
              <a:latin typeface="Cambria" panose="02040503050406030204" pitchFamily="18" charset="0"/>
              <a:cs typeface="Times New Roman" panose="02020603050405020304" pitchFamily="18" charset="0"/>
            </a:rPr>
            <a:t>Получение пакетов с ИК</a:t>
          </a:r>
          <a:endParaRPr lang="ru-RU" sz="2400" dirty="0"/>
        </a:p>
      </dgm:t>
    </dgm:pt>
    <dgm:pt modelId="{D458BF10-00BC-4749-85DC-5A7FBADDC93E}" type="parTrans" cxnId="{A568418A-38E0-4EDF-8CB1-6AA4E262856C}">
      <dgm:prSet/>
      <dgm:spPr/>
      <dgm:t>
        <a:bodyPr/>
        <a:lstStyle/>
        <a:p>
          <a:endParaRPr lang="ru-RU"/>
        </a:p>
      </dgm:t>
    </dgm:pt>
    <dgm:pt modelId="{F60BF732-C3BF-427A-B744-D18547E6F9CD}" type="sibTrans" cxnId="{A568418A-38E0-4EDF-8CB1-6AA4E262856C}">
      <dgm:prSet/>
      <dgm:spPr/>
      <dgm:t>
        <a:bodyPr/>
        <a:lstStyle/>
        <a:p>
          <a:endParaRPr lang="ru-RU"/>
        </a:p>
      </dgm:t>
    </dgm:pt>
    <dgm:pt modelId="{D40E0F41-BC70-4A1D-8E00-F33CE1243AC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Ожидание очереди сдачи экзамена</a:t>
          </a:r>
          <a:endParaRPr lang="ru-RU" sz="2400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2371CBC8-FF56-4FBA-A967-9A6EEEC54AD1}" type="sibTrans" cxnId="{A8DB322A-C1B7-4567-A154-415440AB3188}">
      <dgm:prSet/>
      <dgm:spPr/>
      <dgm:t>
        <a:bodyPr/>
        <a:lstStyle/>
        <a:p>
          <a:endParaRPr lang="ru-RU"/>
        </a:p>
      </dgm:t>
    </dgm:pt>
    <dgm:pt modelId="{BEB5FB67-D889-4A2C-9F71-2568C9391127}" type="parTrans" cxnId="{A8DB322A-C1B7-4567-A154-415440AB3188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DB58FC5A-D890-464E-B4BD-D9A5AB3413EF}" type="pres">
      <dgm:prSet presAssocID="{B513C5C6-3020-444C-84BE-09EC5AC06712}" presName="composite" presStyleCnt="0"/>
      <dgm:spPr/>
    </dgm:pt>
    <dgm:pt modelId="{7AB5C762-2123-4019-9F96-E1750E20B62E}" type="pres">
      <dgm:prSet presAssocID="{B513C5C6-3020-444C-84BE-09EC5AC067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10D99-A992-4E50-A655-F16058AF98F9}" type="pres">
      <dgm:prSet presAssocID="{B513C5C6-3020-444C-84BE-09EC5AC06712}" presName="descendantText" presStyleLbl="alignAcc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E429-18DD-401D-842F-5E570F5D6B56}" type="pres">
      <dgm:prSet presAssocID="{64B81648-8E5B-4C3B-BA3D-5F19AE42953E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5" custLinFactNeighborX="110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5" custLinFactNeighborX="0" custLinFactNeighborY="4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5327-3FF4-4C06-97AF-82BD2AE007BA}" type="pres">
      <dgm:prSet presAssocID="{6D71155C-AA0E-4531-952E-EAD3A283DD83}" presName="sp" presStyleCnt="0"/>
      <dgm:spPr/>
    </dgm:pt>
    <dgm:pt modelId="{5E46123B-FB29-4B70-A758-2796B4419884}" type="pres">
      <dgm:prSet presAssocID="{F61966F9-62A6-4C8A-A498-2481E091F85D}" presName="composite" presStyleCnt="0"/>
      <dgm:spPr/>
    </dgm:pt>
    <dgm:pt modelId="{516AE16F-B409-4A26-89F8-A081D68A1F67}" type="pres">
      <dgm:prSet presAssocID="{F61966F9-62A6-4C8A-A498-2481E091F8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C961-7810-402B-96DB-168FC6D95762}" type="pres">
      <dgm:prSet presAssocID="{F61966F9-62A6-4C8A-A498-2481E091F8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DF392-BB24-4C4F-A4E3-BD44DD5C5A1F}" type="presOf" srcId="{F61966F9-62A6-4C8A-A498-2481E091F85D}" destId="{516AE16F-B409-4A26-89F8-A081D68A1F67}" srcOrd="0" destOrd="0" presId="urn:microsoft.com/office/officeart/2005/8/layout/chevron2"/>
    <dgm:cxn modelId="{29E67473-9CAF-4989-A76B-69E7C708D897}" srcId="{3B4C8B3B-283E-49F2-AD39-1BE2CB7434C2}" destId="{B513C5C6-3020-444C-84BE-09EC5AC06712}" srcOrd="1" destOrd="0" parTransId="{82A26284-9943-409F-9700-F75D8245FAA9}" sibTransId="{64B81648-8E5B-4C3B-BA3D-5F19AE42953E}"/>
    <dgm:cxn modelId="{F369FCB7-3D0B-45C4-8B43-00835306E5E9}" type="presOf" srcId="{3B4C8B3B-283E-49F2-AD39-1BE2CB7434C2}" destId="{233D697A-1417-4D2D-B062-89ECE1EBC9CB}" srcOrd="0" destOrd="0" presId="urn:microsoft.com/office/officeart/2005/8/layout/chevron2"/>
    <dgm:cxn modelId="{9F51B82B-E492-475E-B624-5A444CA22E6B}" type="presOf" srcId="{1023EC32-6B61-4DD3-A858-D3E4AF61E9AC}" destId="{41D27B5D-4946-4C52-8D57-AA1FDA441CA5}" srcOrd="0" destOrd="0" presId="urn:microsoft.com/office/officeart/2005/8/layout/chevron2"/>
    <dgm:cxn modelId="{A8DB322A-C1B7-4567-A154-415440AB3188}" srcId="{F61966F9-62A6-4C8A-A498-2481E091F85D}" destId="{D40E0F41-BC70-4A1D-8E00-F33CE1243ACD}" srcOrd="0" destOrd="0" parTransId="{BEB5FB67-D889-4A2C-9F71-2568C9391127}" sibTransId="{2371CBC8-FF56-4FBA-A967-9A6EEEC54AD1}"/>
    <dgm:cxn modelId="{85B7D9FF-8955-4CE1-BE4A-A6CBEA7A4F9B}" srcId="{3B4C8B3B-283E-49F2-AD39-1BE2CB7434C2}" destId="{F61966F9-62A6-4C8A-A498-2481E091F85D}" srcOrd="4" destOrd="0" parTransId="{ED103167-0DC0-4DD6-8517-092FF2D554CD}" sibTransId="{BB1FD8C7-717F-4344-8091-164E720C0F4A}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A568418A-38E0-4EDF-8CB1-6AA4E262856C}" srcId="{CB5A23BE-C680-4689-B604-3488EB3B3AC3}" destId="{7DC2C69A-88DD-420B-8168-EA646393513F}" srcOrd="0" destOrd="0" parTransId="{D458BF10-00BC-4749-85DC-5A7FBADDC93E}" sibTransId="{F60BF732-C3BF-427A-B744-D18547E6F9CD}"/>
    <dgm:cxn modelId="{4D350DB1-0A4E-45B4-A809-A3F12311779E}" srcId="{B513C5C6-3020-444C-84BE-09EC5AC06712}" destId="{5E6E2C58-2C6C-4115-A436-DB693C5AF8D4}" srcOrd="0" destOrd="0" parTransId="{B8B38B19-6D01-482A-97B7-97761A1BFA68}" sibTransId="{EADB95D1-6488-43EF-9682-DEDC9D620A9B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A7714F2A-BD1F-4EF1-A6C7-D76F0A80482D}" type="presOf" srcId="{3A5D3118-4F7F-456E-8227-CCD1086BA787}" destId="{A11AC1EA-7C4B-47EF-9C7E-CEB8A51C6FA4}" srcOrd="0" destOrd="0" presId="urn:microsoft.com/office/officeart/2005/8/layout/chevron2"/>
    <dgm:cxn modelId="{D3561D95-E06A-4284-A239-5EAEFF16AEC9}" type="presOf" srcId="{7DC2C69A-88DD-420B-8168-EA646393513F}" destId="{C98DA9C1-C28F-451C-B3CC-465387438DA5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43978F4E-67D2-4498-9807-F556B350C893}" type="presOf" srcId="{5E6E2C58-2C6C-4115-A436-DB693C5AF8D4}" destId="{8F010D99-A992-4E50-A655-F16058AF98F9}" srcOrd="0" destOrd="0" presId="urn:microsoft.com/office/officeart/2005/8/layout/chevron2"/>
    <dgm:cxn modelId="{469F8B36-5F6E-4156-88D7-A69D9798B5E8}" type="presOf" srcId="{D40E0F41-BC70-4A1D-8E00-F33CE1243ACD}" destId="{637BC961-7810-402B-96DB-168FC6D95762}" srcOrd="0" destOrd="0" presId="urn:microsoft.com/office/officeart/2005/8/layout/chevron2"/>
    <dgm:cxn modelId="{BCFCF5E7-05AE-4A4E-823A-F4FECFB5AAA3}" type="presOf" srcId="{D9FC18EF-9160-4CA8-841D-F9662AFB6422}" destId="{E5D0A532-88F3-43DA-AC32-EA4511194167}" srcOrd="0" destOrd="0" presId="urn:microsoft.com/office/officeart/2005/8/layout/chevron2"/>
    <dgm:cxn modelId="{8E81F168-C5AF-4C6E-A1C5-CF1D5CD7310E}" type="presOf" srcId="{CB5A23BE-C680-4689-B604-3488EB3B3AC3}" destId="{52BCA8E1-ABC5-400D-A0B3-B88CFEDAA284}" srcOrd="0" destOrd="0" presId="urn:microsoft.com/office/officeart/2005/8/layout/chevron2"/>
    <dgm:cxn modelId="{611FF4B7-4F2C-442B-A43F-E74541A94446}" type="presOf" srcId="{B513C5C6-3020-444C-84BE-09EC5AC06712}" destId="{7AB5C762-2123-4019-9F96-E1750E20B62E}" srcOrd="0" destOrd="0" presId="urn:microsoft.com/office/officeart/2005/8/layout/chevron2"/>
    <dgm:cxn modelId="{A3151F09-6089-42B0-BD4B-FD10324A662C}" type="presOf" srcId="{77C24FA6-2141-4283-ACD5-B5764B1054CD}" destId="{8A5653B8-BF68-43B1-86F5-25D3C611B37A}" srcOrd="0" destOrd="0" presId="urn:microsoft.com/office/officeart/2005/8/layout/chevron2"/>
    <dgm:cxn modelId="{58FF9D81-26F3-4E46-A5A2-303AFA8E1346}" type="presParOf" srcId="{233D697A-1417-4D2D-B062-89ECE1EBC9CB}" destId="{82DB6965-B96D-4D94-AAC1-BE01B274DB10}" srcOrd="0" destOrd="0" presId="urn:microsoft.com/office/officeart/2005/8/layout/chevron2"/>
    <dgm:cxn modelId="{C1A843C4-AB25-4C2C-9B3F-5C08C33C9824}" type="presParOf" srcId="{82DB6965-B96D-4D94-AAC1-BE01B274DB10}" destId="{52BCA8E1-ABC5-400D-A0B3-B88CFEDAA284}" srcOrd="0" destOrd="0" presId="urn:microsoft.com/office/officeart/2005/8/layout/chevron2"/>
    <dgm:cxn modelId="{5E3B99A1-C0CF-4BB8-8B24-2242E9D322AA}" type="presParOf" srcId="{82DB6965-B96D-4D94-AAC1-BE01B274DB10}" destId="{C98DA9C1-C28F-451C-B3CC-465387438DA5}" srcOrd="1" destOrd="0" presId="urn:microsoft.com/office/officeart/2005/8/layout/chevron2"/>
    <dgm:cxn modelId="{E755E515-28D8-4399-AE03-B2EB1F0ECB75}" type="presParOf" srcId="{233D697A-1417-4D2D-B062-89ECE1EBC9CB}" destId="{1CD31963-1705-46FD-AA1A-43308133F108}" srcOrd="1" destOrd="0" presId="urn:microsoft.com/office/officeart/2005/8/layout/chevron2"/>
    <dgm:cxn modelId="{CB36C769-C2E7-489B-8B08-B77E14827427}" type="presParOf" srcId="{233D697A-1417-4D2D-B062-89ECE1EBC9CB}" destId="{DB58FC5A-D890-464E-B4BD-D9A5AB3413EF}" srcOrd="2" destOrd="0" presId="urn:microsoft.com/office/officeart/2005/8/layout/chevron2"/>
    <dgm:cxn modelId="{DAE50A03-C0C3-4C94-9ABD-41375D1D68D8}" type="presParOf" srcId="{DB58FC5A-D890-464E-B4BD-D9A5AB3413EF}" destId="{7AB5C762-2123-4019-9F96-E1750E20B62E}" srcOrd="0" destOrd="0" presId="urn:microsoft.com/office/officeart/2005/8/layout/chevron2"/>
    <dgm:cxn modelId="{A306E521-7829-40E1-90EE-1FA56A695E17}" type="presParOf" srcId="{DB58FC5A-D890-464E-B4BD-D9A5AB3413EF}" destId="{8F010D99-A992-4E50-A655-F16058AF98F9}" srcOrd="1" destOrd="0" presId="urn:microsoft.com/office/officeart/2005/8/layout/chevron2"/>
    <dgm:cxn modelId="{67D3EB89-E8AC-4D75-BA3A-B6E95352E33B}" type="presParOf" srcId="{233D697A-1417-4D2D-B062-89ECE1EBC9CB}" destId="{02D9E429-18DD-401D-842F-5E570F5D6B56}" srcOrd="3" destOrd="0" presId="urn:microsoft.com/office/officeart/2005/8/layout/chevron2"/>
    <dgm:cxn modelId="{55D853FF-15C7-4A8F-9FC6-4C688DC4C21D}" type="presParOf" srcId="{233D697A-1417-4D2D-B062-89ECE1EBC9CB}" destId="{13E4D19A-0A6D-4338-AC4F-15499ADC22EC}" srcOrd="4" destOrd="0" presId="urn:microsoft.com/office/officeart/2005/8/layout/chevron2"/>
    <dgm:cxn modelId="{CE53F0C1-247E-41F2-BE90-81A24F64A18B}" type="presParOf" srcId="{13E4D19A-0A6D-4338-AC4F-15499ADC22EC}" destId="{41D27B5D-4946-4C52-8D57-AA1FDA441CA5}" srcOrd="0" destOrd="0" presId="urn:microsoft.com/office/officeart/2005/8/layout/chevron2"/>
    <dgm:cxn modelId="{9F8B7DDA-E3D4-4C7E-82EB-4EEE0653CA6E}" type="presParOf" srcId="{13E4D19A-0A6D-4338-AC4F-15499ADC22EC}" destId="{8A5653B8-BF68-43B1-86F5-25D3C611B37A}" srcOrd="1" destOrd="0" presId="urn:microsoft.com/office/officeart/2005/8/layout/chevron2"/>
    <dgm:cxn modelId="{A6B9A9F1-6461-441F-99D3-F3B1A9902E17}" type="presParOf" srcId="{233D697A-1417-4D2D-B062-89ECE1EBC9CB}" destId="{7B915339-F2C1-4061-8B65-76916915F0FC}" srcOrd="5" destOrd="0" presId="urn:microsoft.com/office/officeart/2005/8/layout/chevron2"/>
    <dgm:cxn modelId="{54F27027-6B71-4D78-A745-510C70E6DC8F}" type="presParOf" srcId="{233D697A-1417-4D2D-B062-89ECE1EBC9CB}" destId="{B6D4928C-ECD3-4AED-A9DA-E9811D18746F}" srcOrd="6" destOrd="0" presId="urn:microsoft.com/office/officeart/2005/8/layout/chevron2"/>
    <dgm:cxn modelId="{01E98C46-EA00-4AE8-89E1-6292F2E78592}" type="presParOf" srcId="{B6D4928C-ECD3-4AED-A9DA-E9811D18746F}" destId="{A11AC1EA-7C4B-47EF-9C7E-CEB8A51C6FA4}" srcOrd="0" destOrd="0" presId="urn:microsoft.com/office/officeart/2005/8/layout/chevron2"/>
    <dgm:cxn modelId="{63108073-CEFE-45EC-86CE-39DAC13FE5D1}" type="presParOf" srcId="{B6D4928C-ECD3-4AED-A9DA-E9811D18746F}" destId="{E5D0A532-88F3-43DA-AC32-EA4511194167}" srcOrd="1" destOrd="0" presId="urn:microsoft.com/office/officeart/2005/8/layout/chevron2"/>
    <dgm:cxn modelId="{07F763AB-63E0-4F3A-BBB2-8DD99A2D2314}" type="presParOf" srcId="{233D697A-1417-4D2D-B062-89ECE1EBC9CB}" destId="{32725327-3FF4-4C06-97AF-82BD2AE007BA}" srcOrd="7" destOrd="0" presId="urn:microsoft.com/office/officeart/2005/8/layout/chevron2"/>
    <dgm:cxn modelId="{E9292F36-6D55-4CEA-923A-D94627964A85}" type="presParOf" srcId="{233D697A-1417-4D2D-B062-89ECE1EBC9CB}" destId="{5E46123B-FB29-4B70-A758-2796B4419884}" srcOrd="8" destOrd="0" presId="urn:microsoft.com/office/officeart/2005/8/layout/chevron2"/>
    <dgm:cxn modelId="{DFA1CAEE-7F67-4D52-8AEE-2A1BC1DEF6AF}" type="presParOf" srcId="{5E46123B-FB29-4B70-A758-2796B4419884}" destId="{516AE16F-B409-4A26-89F8-A081D68A1F67}" srcOrd="0" destOrd="0" presId="urn:microsoft.com/office/officeart/2005/8/layout/chevron2"/>
    <dgm:cxn modelId="{B2C131A1-1065-45CC-8670-0294C9CA008D}" type="presParOf" srcId="{5E46123B-FB29-4B70-A758-2796B4419884}" destId="{637BC961-7810-402B-96DB-168FC6D957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185-A5A5-4219-AF1C-7FB88DA23074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505F-5072-486E-A9A7-CBDDFDE02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7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2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4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r>
              <a:rPr lang="ru-RU" smtClean="0"/>
              <a:t>уполномоченных представителей ГЭК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Проведение </a:t>
            </a:r>
            <a:r>
              <a:rPr lang="ru-RU" sz="6600" dirty="0" smtClean="0"/>
              <a:t>основного </a:t>
            </a:r>
            <a:r>
              <a:rPr lang="ru-RU" sz="6600" dirty="0"/>
              <a:t>государственного экзамена по иностранным </a:t>
            </a:r>
            <a:r>
              <a:rPr lang="ru-RU" sz="6600"/>
              <a:t>языкам 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3699" y="189616"/>
            <a:ext cx="11641593" cy="1469588"/>
          </a:xfrm>
          <a:prstGeom prst="rect">
            <a:avLst/>
          </a:prstGeom>
          <a:noFill/>
        </p:spPr>
        <p:txBody>
          <a:bodyPr lIns="177704" tIns="88852" rIns="177704" bIns="88852"/>
          <a:lstStyle/>
          <a:p>
            <a:pPr algn="ctr">
              <a:spcBef>
                <a:spcPct val="0"/>
              </a:spcBef>
            </a:pPr>
            <a:r>
              <a:rPr lang="ru-RU" sz="3800" b="1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Доставка ответов участников из ППЭ в </a:t>
            </a:r>
            <a:r>
              <a:rPr lang="ru-RU" sz="3800" b="1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РЦОИ.</a:t>
            </a:r>
            <a:endParaRPr lang="ru-RU" sz="3800" b="1" dirty="0">
              <a:solidFill>
                <a:srgbClr val="FF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3800" b="1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Этап </a:t>
            </a:r>
            <a:r>
              <a:rPr lang="ru-RU" sz="3800" b="1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завершения экзамена</a:t>
            </a:r>
          </a:p>
          <a:p>
            <a:pPr algn="ctr">
              <a:spcBef>
                <a:spcPct val="0"/>
              </a:spcBef>
            </a:pPr>
            <a:endParaRPr lang="ru-RU" sz="3800" b="1" dirty="0">
              <a:solidFill>
                <a:srgbClr val="FF000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152" y="2318774"/>
            <a:ext cx="8074854" cy="10412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проведения экзамена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представители ГЭК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97750" y="3845824"/>
            <a:ext cx="7168646" cy="5842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77704" tIns="88852" rIns="177704" bIns="88852">
            <a:spAutoFit/>
          </a:bodyPr>
          <a:lstStyle/>
          <a:p>
            <a:pPr marL="333196" indent="-333196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технического специалиста флэш-носитель с аудиозаписями ответов</a:t>
            </a:r>
          </a:p>
          <a:p>
            <a:pPr marL="333196" indent="-333196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организаторов в аудитории подготовки неиспользованные и испорченные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бланки и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ИК;</a:t>
            </a:r>
          </a:p>
          <a:p>
            <a:pPr marL="333196" indent="-333196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организаторов в аудитории проведения неиспользованные доставочные пакеты с ИК, возвратные доставочные пакеты: с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экзаменационными бланками,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использованными компакт-дисками, с испорченными и имеющими дефекты ЭМ, неиспользованные возвратные доставочные пакеты, возвратный доставочный пакет с сопроводительной документацией.</a:t>
            </a:r>
          </a:p>
          <a:p>
            <a:pPr marL="333196" indent="-333196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представителем ГЭК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стандартной процедурой заполнить формы ППЭ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01" y="7676953"/>
            <a:ext cx="2433088" cy="221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29" y="7564582"/>
            <a:ext cx="2302470" cy="207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9150" y="3859891"/>
            <a:ext cx="8060788" cy="19491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77704" tIns="88852" rIns="177704" bIns="88852">
            <a:spAutoFit/>
          </a:bodyPr>
          <a:lstStyle/>
          <a:p>
            <a:pPr marL="333196" indent="-333196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руководителем ППЭ оформить протоколы по результатам проведения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333196" indent="-333196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руководителя ППЭ упакованные ЭМ и комплект документации ППЭ для отправки в РЦОИ по алгоритму и сбору материалов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97750" y="2290641"/>
            <a:ext cx="7168646" cy="10412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должен: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latin typeface="Cambria" panose="02040503050406030204" pitchFamily="18" charset="0"/>
              </a:rPr>
              <a:t>Организатор в аудитории подготовки.</a:t>
            </a:r>
            <a:br>
              <a:rPr lang="ru-RU" sz="3800" dirty="0" smtClean="0">
                <a:latin typeface="Cambria" panose="02040503050406030204" pitchFamily="18" charset="0"/>
              </a:rPr>
            </a:br>
            <a:r>
              <a:rPr lang="ru-RU" sz="3800" dirty="0" smtClean="0">
                <a:latin typeface="Cambria" panose="02040503050406030204" pitchFamily="18" charset="0"/>
              </a:rPr>
              <a:t>Подготовка </a:t>
            </a:r>
            <a:r>
              <a:rPr lang="ru-RU" sz="3800" dirty="0">
                <a:latin typeface="Cambria" panose="02040503050406030204" pitchFamily="18" charset="0"/>
              </a:rPr>
              <a:t>к </a:t>
            </a:r>
            <a:r>
              <a:rPr lang="ru-RU" sz="3800" dirty="0" smtClean="0">
                <a:latin typeface="Cambria" panose="02040503050406030204" pitchFamily="18" charset="0"/>
              </a:rPr>
              <a:t>экзамену</a:t>
            </a:r>
            <a:endParaRPr lang="ru-RU" sz="3800" dirty="0"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8916" y="2447461"/>
            <a:ext cx="15690843" cy="18757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>
              <a:buNone/>
            </a:pPr>
            <a:r>
              <a:rPr lang="ru-RU" sz="38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3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3800" b="1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Организаторы в аудиториях </a:t>
            </a:r>
            <a:r>
              <a:rPr lang="ru-RU" sz="3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подготовки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17453328"/>
              </p:ext>
            </p:extLst>
          </p:nvPr>
        </p:nvGraphicFramePr>
        <p:xfrm>
          <a:off x="240984" y="5156220"/>
          <a:ext cx="12669161" cy="554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3347089" y="5179207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2887032" y="5523002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2910147" y="6746254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3347088" y="9498089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2887032" y="9937109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3390562" y="6365707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12899659" y="8924772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3347087" y="8449386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2887032" y="7828217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3347089" y="7449656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40975" y="428586"/>
            <a:ext cx="11952674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Организатор в аудитории подготовки. Подготовка </a:t>
            </a:r>
            <a:r>
              <a:rPr lang="ru-RU" altLang="ru-RU" sz="42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аудитории к экзамену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053" y="3328864"/>
            <a:ext cx="6211996" cy="3147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Оформить на доске образец для заполнения регистрационных полей </a:t>
            </a:r>
            <a:r>
              <a:rPr lang="ru-RU" sz="2400" dirty="0" smtClean="0"/>
              <a:t>экзаменационных бланков участников ОГЭ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82820" y="3371067"/>
            <a:ext cx="6274190" cy="3154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Получить от руководителя ППЭ и разложить на места проведения экзамена материалы, которые могут использовать участниками </a:t>
            </a:r>
            <a:r>
              <a:rPr lang="ru-RU" sz="2400" dirty="0" smtClean="0"/>
              <a:t>ОГЭ </a:t>
            </a:r>
            <a:r>
              <a:rPr lang="ru-RU" sz="2400" dirty="0"/>
              <a:t>в период ожидания своей очереди </a:t>
            </a:r>
          </a:p>
        </p:txBody>
      </p:sp>
      <p:pic>
        <p:nvPicPr>
          <p:cNvPr id="7" name="Picture 2" descr="C:\Users\Wolf\Desktop\0_8d6a8_c8c486d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25" y="7987407"/>
            <a:ext cx="4048466" cy="26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olf\Desktop\WORLD-Magazi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44" y="7989284"/>
            <a:ext cx="4548105" cy="2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7873" y="225258"/>
            <a:ext cx="11737304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Инструктаж </a:t>
            </a:r>
            <a:r>
              <a:rPr lang="ru-RU" altLang="ru-RU" sz="4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участников </a:t>
            </a:r>
            <a:r>
              <a:rPr lang="ru-RU" altLang="ru-RU" sz="40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ОГЭ </a:t>
            </a:r>
            <a:r>
              <a:rPr lang="ru-RU" altLang="ru-RU" sz="4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и заполнение </a:t>
            </a:r>
            <a:r>
              <a:rPr lang="ru-RU" altLang="ru-RU" sz="40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экзаменационных бланков</a:t>
            </a:r>
            <a:endParaRPr lang="ru-RU" altLang="ru-RU" sz="4000" b="1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664" y="2536776"/>
            <a:ext cx="12906198" cy="16568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При входе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в аудитории проверяются их персональные данные согласно </a:t>
            </a:r>
            <a:r>
              <a:rPr lang="ru-RU" sz="2400" dirty="0" smtClean="0"/>
              <a:t>форме ППЭ-05-02-У </a:t>
            </a:r>
            <a:r>
              <a:rPr lang="ru-RU" sz="2400" dirty="0"/>
              <a:t>(в </a:t>
            </a:r>
            <a:r>
              <a:rPr lang="ru-RU" sz="2400" dirty="0" smtClean="0"/>
              <a:t>форме </a:t>
            </a:r>
            <a:r>
              <a:rPr lang="ru-RU" sz="2400" dirty="0"/>
              <a:t>отмечается факт явки участников </a:t>
            </a:r>
            <a:r>
              <a:rPr lang="ru-RU" sz="2400" dirty="0" smtClean="0"/>
              <a:t>ОГЭ</a:t>
            </a:r>
            <a:r>
              <a:rPr lang="ru-RU" sz="2400" dirty="0"/>
              <a:t>), участники </a:t>
            </a:r>
            <a:r>
              <a:rPr lang="ru-RU" sz="2400" dirty="0" smtClean="0"/>
              <a:t>ОГЭ </a:t>
            </a:r>
            <a:r>
              <a:rPr lang="ru-RU" sz="2400" dirty="0"/>
              <a:t>рассаживаются на места в аудитории в соответствии с этой же </a:t>
            </a:r>
            <a:r>
              <a:rPr lang="ru-RU" sz="2400" dirty="0" smtClean="0"/>
              <a:t>формой.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268132" y="4356697"/>
            <a:ext cx="851640" cy="4913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664" y="4976496"/>
            <a:ext cx="12920577" cy="12747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800" dirty="0"/>
              <a:t>Не </a:t>
            </a:r>
            <a:r>
              <a:rPr lang="ru-RU" sz="2800" dirty="0" smtClean="0"/>
              <a:t>ранее 10.00 получить </a:t>
            </a:r>
            <a:r>
              <a:rPr lang="ru-RU" sz="2800" dirty="0"/>
              <a:t>из аудиторий проведения </a:t>
            </a:r>
            <a:r>
              <a:rPr lang="ru-RU" sz="2800" dirty="0" smtClean="0"/>
              <a:t>ИК </a:t>
            </a:r>
            <a:r>
              <a:rPr lang="ru-RU" sz="2800" dirty="0"/>
              <a:t>участников </a:t>
            </a:r>
            <a:r>
              <a:rPr lang="ru-RU" sz="2800" dirty="0" smtClean="0"/>
              <a:t>ОГЭ.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664" y="6425207"/>
            <a:ext cx="12920577" cy="1404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800" dirty="0"/>
              <a:t>Провести инструктаж участников </a:t>
            </a:r>
            <a:r>
              <a:rPr lang="ru-RU" sz="2800" dirty="0" smtClean="0"/>
              <a:t>ОГЭ </a:t>
            </a:r>
            <a:r>
              <a:rPr lang="ru-RU" sz="2800" dirty="0"/>
              <a:t>по процедуре проведения устного экзамена и заполнению </a:t>
            </a:r>
            <a:r>
              <a:rPr lang="ru-RU" sz="2800" dirty="0" smtClean="0"/>
              <a:t>экзаменационных бланков, </a:t>
            </a:r>
            <a:r>
              <a:rPr lang="ru-RU" sz="2800" dirty="0"/>
              <a:t>объяснить их права и обязанности.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829" y="8024054"/>
            <a:ext cx="12899844" cy="12818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lvl="0"/>
            <a:r>
              <a:rPr lang="ru-RU" sz="2800" dirty="0"/>
              <a:t>Не ранее </a:t>
            </a:r>
            <a:r>
              <a:rPr lang="ru-RU" sz="2800" dirty="0" smtClean="0"/>
              <a:t>10:00 </a:t>
            </a:r>
            <a:r>
              <a:rPr lang="ru-RU" sz="2800" dirty="0"/>
              <a:t>раздать в произвольном порядке участникам </a:t>
            </a:r>
            <a:r>
              <a:rPr lang="ru-RU" sz="2800" dirty="0" smtClean="0"/>
              <a:t>ОГЭ ЭМ </a:t>
            </a:r>
            <a:r>
              <a:rPr lang="ru-RU" sz="2800" dirty="0"/>
              <a:t>(конверты с индивидуальными </a:t>
            </a:r>
            <a:r>
              <a:rPr lang="ru-RU" sz="2800" dirty="0" smtClean="0"/>
              <a:t>экзаменационными бланками).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664" y="9521552"/>
            <a:ext cx="12920577" cy="1028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800" dirty="0"/>
              <a:t>Провести контроль </a:t>
            </a:r>
            <a:r>
              <a:rPr lang="ru-RU" sz="2800" dirty="0" smtClean="0"/>
              <a:t>заполнения экзаменационных бланков участниками </a:t>
            </a:r>
            <a:r>
              <a:rPr lang="ru-RU" sz="2800" dirty="0"/>
              <a:t>О</a:t>
            </a:r>
            <a:r>
              <a:rPr lang="ru-RU" sz="2800" dirty="0" smtClean="0"/>
              <a:t>ГЭ</a:t>
            </a:r>
            <a:r>
              <a:rPr lang="ru-RU" sz="2800" dirty="0"/>
              <a:t>.</a:t>
            </a:r>
          </a:p>
        </p:txBody>
      </p:sp>
      <p:pic>
        <p:nvPicPr>
          <p:cNvPr id="12" name="Picture 2" descr="C:\Users\Wolf\Desktop\do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79" y="5728584"/>
            <a:ext cx="1435314" cy="1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291" y="4230144"/>
            <a:ext cx="1511290" cy="14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olf\Desktop\pasport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082" y="2526994"/>
            <a:ext cx="1139707" cy="14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5635" y="402506"/>
            <a:ext cx="12653341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Переход </a:t>
            </a:r>
            <a:r>
              <a:rPr lang="ru-RU" alt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участников </a:t>
            </a:r>
            <a:r>
              <a:rPr lang="ru-RU" alt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ОГЭ </a:t>
            </a:r>
            <a:r>
              <a:rPr lang="ru-RU" alt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аудитории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83" y="2219572"/>
            <a:ext cx="5365895" cy="18435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Заполнить в форме ППЭ-05-02-У время начала экзамена в аудитории и время вскрытия доставочных пакетов с </a:t>
            </a:r>
            <a:r>
              <a:rPr lang="ru-RU" sz="2400" dirty="0" smtClean="0"/>
              <a:t>ЭМ </a:t>
            </a:r>
            <a:endParaRPr lang="ru-RU" sz="2400" dirty="0"/>
          </a:p>
        </p:txBody>
      </p:sp>
      <p:pic>
        <p:nvPicPr>
          <p:cNvPr id="5" name="Picture 3" descr="C:\Users\Wolf\Desktop\ti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83" y="4106370"/>
            <a:ext cx="192873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6483" y="6065168"/>
            <a:ext cx="5365895" cy="2123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 smtClean="0"/>
              <a:t>Проконтролировать </a:t>
            </a:r>
            <a:r>
              <a:rPr lang="ru-RU" sz="2400" dirty="0"/>
              <a:t>наличие </a:t>
            </a:r>
            <a:r>
              <a:rPr lang="ru-RU" sz="2400" dirty="0" smtClean="0"/>
              <a:t>экзаменационных бланков, конверта </a:t>
            </a:r>
            <a:r>
              <a:rPr lang="ru-RU" sz="2400" dirty="0"/>
              <a:t>от </a:t>
            </a:r>
            <a:r>
              <a:rPr lang="ru-RU" sz="2400" dirty="0" smtClean="0"/>
              <a:t>ЭМ </a:t>
            </a:r>
            <a:r>
              <a:rPr lang="ru-RU" sz="2400" dirty="0"/>
              <a:t>и </a:t>
            </a:r>
            <a:r>
              <a:rPr lang="ru-RU" sz="2400" dirty="0" smtClean="0"/>
              <a:t>ручки у участников ОГЭ, покидающих аудиторию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206449" y="272133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206449" y="6713645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9868" y="2289839"/>
            <a:ext cx="5442401" cy="18544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Сообщить организатору вне аудитории об окончании заполнения </a:t>
            </a:r>
            <a:r>
              <a:rPr lang="ru-RU" sz="2400" dirty="0" smtClean="0"/>
              <a:t>экзаменационных бланков участниками ОГЭ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2634841" y="4257490"/>
            <a:ext cx="851640" cy="106451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38593" y="5548349"/>
            <a:ext cx="5442401" cy="32049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100" dirty="0"/>
              <a:t>При вызове группы участников </a:t>
            </a:r>
            <a:r>
              <a:rPr lang="ru-RU" sz="2100" dirty="0" smtClean="0"/>
              <a:t>ОГЭ </a:t>
            </a:r>
            <a:r>
              <a:rPr lang="ru-RU" sz="2100" dirty="0"/>
              <a:t>каждой очереди для перехода в аудиторию проведения экзаменов в форме ППЭ-05-02-У необходимо сделать отметку </a:t>
            </a:r>
            <a:r>
              <a:rPr lang="ru-RU" sz="2100" dirty="0" smtClean="0"/>
              <a:t>«Экзаменационные бланки получены» </a:t>
            </a:r>
            <a:r>
              <a:rPr lang="ru-RU" sz="2100" dirty="0"/>
              <a:t>и получить подпись участника </a:t>
            </a:r>
            <a:r>
              <a:rPr lang="ru-RU" sz="2100" dirty="0" smtClean="0"/>
              <a:t>ОГЭ</a:t>
            </a:r>
            <a:r>
              <a:rPr lang="ru-RU" sz="2100" dirty="0"/>
              <a:t>, покидающего аудиторию подготовки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657" y="8972187"/>
            <a:ext cx="3440368" cy="2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200" dirty="0" smtClean="0">
                <a:latin typeface="+mn-lt"/>
                <a:ea typeface="Calibri" pitchFamily="34" charset="0"/>
                <a:cs typeface="Calibri" pitchFamily="34" charset="0"/>
              </a:rPr>
              <a:t>Организатор в аудитории проведения. Подготовка </a:t>
            </a:r>
            <a:r>
              <a:rPr lang="ru-RU" sz="4200" dirty="0">
                <a:latin typeface="+mn-lt"/>
                <a:ea typeface="Calibri" pitchFamily="34" charset="0"/>
                <a:cs typeface="Calibri" pitchFamily="34" charset="0"/>
              </a:rPr>
              <a:t>к экзамену</a:t>
            </a:r>
            <a:br>
              <a:rPr lang="ru-RU" sz="4200" dirty="0">
                <a:latin typeface="+mn-lt"/>
                <a:ea typeface="Calibri" pitchFamily="34" charset="0"/>
                <a:cs typeface="Calibri" pitchFamily="34" charset="0"/>
              </a:rPr>
            </a:br>
            <a:endParaRPr lang="ru-RU" sz="4200" dirty="0">
              <a:latin typeface="+mn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8916" y="4699938"/>
            <a:ext cx="15690843" cy="4094626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0" lvl="2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49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проведения 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Получение доставочных пакетов с ЭМ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Извлечение компакт-диска из доставочного пакета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Передача пакетов с ИК в аудитории подготовки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компакт-дисков в рабочие станции участников </a:t>
            </a:r>
            <a:r>
              <a:rPr lang="ru-RU" sz="3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ru-RU" sz="35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916" y="3515368"/>
            <a:ext cx="15690843" cy="10721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r>
              <a:rPr lang="ru-RU" sz="35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3500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</a:t>
            </a:r>
            <a:r>
              <a:rPr lang="ru-RU" sz="35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15360" y="523151"/>
            <a:ext cx="14253315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Подготовка </a:t>
            </a:r>
            <a:r>
              <a:rPr lang="ru-RU" altLang="ru-RU" sz="42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аудитории к экзамену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0001" y="2275946"/>
            <a:ext cx="8352928" cy="6301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/>
              <a:t>Указать на доске номер аудитории.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8786" y="3406997"/>
            <a:ext cx="12390293" cy="9826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Получить </a:t>
            </a:r>
            <a:r>
              <a:rPr lang="ru-RU" sz="2000" dirty="0"/>
              <a:t>от руководителя ППЭ доставочные пакеты с </a:t>
            </a:r>
            <a:r>
              <a:rPr lang="ru-RU" sz="2000" dirty="0" smtClean="0"/>
              <a:t>ЭМ </a:t>
            </a:r>
            <a:r>
              <a:rPr lang="ru-RU" sz="2000" dirty="0"/>
              <a:t>и компакт-дисками, на которых записаны электронные КИМ.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8924" y="5060403"/>
            <a:ext cx="12371839" cy="9826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/>
              <a:t>Не ранее 10.00 вскрыть полученные доставочные пакеты с </a:t>
            </a:r>
            <a:r>
              <a:rPr lang="ru-RU" sz="2000" dirty="0" smtClean="0"/>
              <a:t>ИК </a:t>
            </a:r>
            <a:r>
              <a:rPr lang="ru-RU" sz="2000" dirty="0"/>
              <a:t>и извлечь из них компакт-диски с электронными </a:t>
            </a:r>
            <a:r>
              <a:rPr lang="ru-RU" sz="2000" dirty="0" smtClean="0"/>
              <a:t>КИМ.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6721" y="6725331"/>
            <a:ext cx="12386187" cy="135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После 10.00 передать </a:t>
            </a:r>
            <a:r>
              <a:rPr lang="ru-RU" sz="2000" dirty="0"/>
              <a:t>комплекты </a:t>
            </a:r>
            <a:r>
              <a:rPr lang="ru-RU" sz="2000" dirty="0" smtClean="0"/>
              <a:t>ИК </a:t>
            </a:r>
            <a:r>
              <a:rPr lang="ru-RU" sz="2000" dirty="0"/>
              <a:t>организаторам в аудиториях подготовки, количество комплектов и аудитории определяются согласно данным рассадки из ведомости </a:t>
            </a:r>
            <a:r>
              <a:rPr lang="ru-RU" sz="2000" dirty="0" smtClean="0"/>
              <a:t>ППЭ-05-03-У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7261" y="8818134"/>
            <a:ext cx="12357570" cy="7220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/>
              <a:t>Установить компакт-диски в оптический привод на каждом рабочем месте участника </a:t>
            </a:r>
            <a:r>
              <a:rPr lang="ru-RU" sz="2000" dirty="0" smtClean="0"/>
              <a:t>ОГЭ</a:t>
            </a:r>
            <a:endParaRPr lang="ru-RU" sz="2000" dirty="0"/>
          </a:p>
        </p:txBody>
      </p:sp>
      <p:pic>
        <p:nvPicPr>
          <p:cNvPr id="13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6" y="7432723"/>
            <a:ext cx="960643" cy="9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oftcom.ua/main/about/images/certificate-icon.png"/>
          <p:cNvPicPr>
            <a:picLocks noChangeAspect="1" noChangeArrowheads="1"/>
          </p:cNvPicPr>
          <p:nvPr/>
        </p:nvPicPr>
        <p:blipFill>
          <a:blip r:embed="rId3" cstate="print"/>
          <a:srcRect l="8859" t="19195" r="9931" b="18790"/>
          <a:stretch>
            <a:fillRect/>
          </a:stretch>
        </p:blipFill>
        <p:spPr bwMode="auto">
          <a:xfrm>
            <a:off x="332887" y="5124180"/>
            <a:ext cx="662822" cy="491321"/>
          </a:xfrm>
          <a:prstGeom prst="rect">
            <a:avLst/>
          </a:prstGeom>
          <a:noFill/>
        </p:spPr>
      </p:pic>
      <p:pic>
        <p:nvPicPr>
          <p:cNvPr id="17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6" y="3180990"/>
            <a:ext cx="759234" cy="73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60" y="5738793"/>
            <a:ext cx="1330389" cy="12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55" y="6246884"/>
            <a:ext cx="1012311" cy="982643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47798" y="458981"/>
            <a:ext cx="11755047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Проведение </a:t>
            </a:r>
            <a:r>
              <a:rPr lang="ru-RU" altLang="ru-RU" sz="42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814" y="2277764"/>
            <a:ext cx="537805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При входе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в аудитории проверить их персональные данные согласно ведомости ППЭ-05-03-У </a:t>
            </a:r>
          </a:p>
        </p:txBody>
      </p:sp>
      <p:pic>
        <p:nvPicPr>
          <p:cNvPr id="5" name="Picture 2" descr="C:\Users\Wolf\Desktop\pasport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03" y="3933194"/>
            <a:ext cx="1917242" cy="24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0709" y="6497216"/>
            <a:ext cx="5365895" cy="2210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100" dirty="0"/>
              <a:t>Заполнить в форме ППЭ-05-03-У время начала экзамена в аудитории проведения и время вскрытия доставочных пакетов с экзаменационными материалами</a:t>
            </a: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25" y="8899478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385878" y="2644310"/>
            <a:ext cx="1719348" cy="82667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60444" y="2277764"/>
            <a:ext cx="544240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После входа в аудиторию группы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каждой очереди распределить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по рабочим местам в аудитории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95" y="3991781"/>
            <a:ext cx="3440368" cy="2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916808" y="4155894"/>
            <a:ext cx="851640" cy="16689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99919" y="6822802"/>
            <a:ext cx="544240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Для каждой новой группы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провести краткий инструктаж по процедуре сдачи экзамена</a:t>
            </a:r>
          </a:p>
        </p:txBody>
      </p:sp>
      <p:pic>
        <p:nvPicPr>
          <p:cNvPr id="13" name="Picture 2" descr="C:\Users\Wolf\Desktop\doc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135" y="8408944"/>
            <a:ext cx="2829134" cy="27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9860955" y="7723162"/>
            <a:ext cx="4867919" cy="2560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Получить от участника ОГЭ, сдавшего экзамен, экзаменационные бланки, в ведомости ППЭ-05-03-У сделать отметки «Ответ прослушан» и «Регистрационный бланк сдан» и получить подпись участника ОГЭ</a:t>
            </a:r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932" y="520161"/>
            <a:ext cx="15438203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algn="ctr"/>
            <a:r>
              <a:rPr lang="ru-RU" altLang="ru-RU" sz="42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Организатор в аудитории проведения. </a:t>
            </a:r>
          </a:p>
          <a:p>
            <a:pPr algn="ctr"/>
            <a:r>
              <a:rPr lang="ru-RU" altLang="ru-RU" sz="4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Проведение </a:t>
            </a:r>
            <a:r>
              <a:rPr lang="ru-RU" altLang="ru-RU" sz="4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0632" y="2180760"/>
            <a:ext cx="3749832" cy="33173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1800" dirty="0"/>
              <a:t>Сверить персональные данные участника </a:t>
            </a:r>
            <a:r>
              <a:rPr lang="ru-RU" sz="1800" dirty="0" smtClean="0"/>
              <a:t>ОГЭ</a:t>
            </a:r>
            <a:r>
              <a:rPr lang="ru-RU" sz="1800" dirty="0"/>
              <a:t>, указанные в </a:t>
            </a:r>
            <a:r>
              <a:rPr lang="ru-RU" sz="1800" dirty="0" smtClean="0"/>
              <a:t>экзаменационном бланке, </a:t>
            </a:r>
            <a:r>
              <a:rPr lang="ru-RU" sz="1800" dirty="0"/>
              <a:t>с предъявленным документом, удостоверяющим </a:t>
            </a:r>
            <a:r>
              <a:rPr lang="ru-RU" sz="1800" dirty="0" smtClean="0"/>
              <a:t>личность, </a:t>
            </a:r>
            <a:r>
              <a:rPr lang="ru-RU" sz="1800" dirty="0"/>
              <a:t>и </a:t>
            </a:r>
            <a:r>
              <a:rPr lang="ru-RU" sz="1800" b="1" dirty="0"/>
              <a:t>проверить правильность заполнения номера аудитории в </a:t>
            </a:r>
            <a:r>
              <a:rPr lang="ru-RU" sz="1800" b="1" dirty="0" smtClean="0"/>
              <a:t>экзаменационном бланке</a:t>
            </a:r>
            <a:endParaRPr lang="ru-RU" sz="1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417905" y="337439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3774" y="2286591"/>
            <a:ext cx="3543092" cy="47146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Если участник сообщил о плохом качестве записи, в аудиторию необходимо пригласить технического специалиста для устранения возможных проблем с записью и/или воспроизведением путём изменения настроек </a:t>
            </a:r>
            <a:r>
              <a:rPr lang="ru-RU" sz="2000" dirty="0" err="1" smtClean="0"/>
              <a:t>аудиооборудования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0195551" y="337439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6192" y="2588328"/>
            <a:ext cx="3544315" cy="25463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Проводить контроль сдачи экзамена участниками ОГЭ</a:t>
            </a:r>
          </a:p>
          <a:p>
            <a:pPr algn="ctr"/>
            <a:endParaRPr lang="ru-RU" sz="2000" dirty="0"/>
          </a:p>
        </p:txBody>
      </p:sp>
      <p:pic>
        <p:nvPicPr>
          <p:cNvPr id="9" name="Picture 2" descr="C:\Users\Wolf\Desktop\pasport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0" y="4690695"/>
            <a:ext cx="693346" cy="8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233040" y="5571402"/>
            <a:ext cx="851640" cy="17297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68" y="6461760"/>
            <a:ext cx="623347" cy="6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431085" y="7871264"/>
            <a:ext cx="3543092" cy="2504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ctr"/>
            <a:r>
              <a:rPr lang="ru-RU" sz="2000" dirty="0" smtClean="0"/>
              <a:t>Сообщить организатору вне аудитории о завершении сдачи экзамена группой участников ОГЭ на всех рабочих местах в аудитории.</a:t>
            </a:r>
            <a:endParaRPr lang="ru-RU" sz="20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7466452" y="8627590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 cstate="print"/>
          <a:srcRect b="6952"/>
          <a:stretch>
            <a:fillRect/>
          </a:stretch>
        </p:blipFill>
        <p:spPr bwMode="auto">
          <a:xfrm>
            <a:off x="12131459" y="4545559"/>
            <a:ext cx="940819" cy="849758"/>
          </a:xfrm>
          <a:prstGeom prst="rect">
            <a:avLst/>
          </a:prstGeom>
          <a:noFill/>
        </p:spPr>
      </p:pic>
      <p:pic>
        <p:nvPicPr>
          <p:cNvPr id="14" name="Picture 3" descr="C:\Users\Wolf\Desktop\435-43537Banner Image Qual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564" y="9724707"/>
            <a:ext cx="1071746" cy="10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3537" y="520552"/>
            <a:ext cx="15438203" cy="14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Завершение </a:t>
            </a:r>
            <a:r>
              <a:rPr lang="ru-RU" alt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9250" y="3760911"/>
            <a:ext cx="4935023" cy="3026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Отметить в форме ППЭ-05-02-У время окончания экзамена (окончанием экзамена считает момент, когда аудиторию покинул последний участник)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6065" y="3760912"/>
            <a:ext cx="4935023" cy="3026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Собрать все неиспользованные ИК, а также ИК и </a:t>
            </a:r>
            <a:r>
              <a:rPr lang="ru-RU" sz="2400" dirty="0" smtClean="0"/>
              <a:t>экзаменационные бланки, </a:t>
            </a:r>
            <a:r>
              <a:rPr lang="ru-RU" sz="2400" dirty="0"/>
              <a:t>имеющие полиграфические дефекты или испорченные участниками </a:t>
            </a:r>
            <a:r>
              <a:rPr lang="ru-RU" sz="2400" dirty="0" smtClean="0"/>
              <a:t>ОГЭ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2880" y="3760912"/>
            <a:ext cx="4935023" cy="3026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Передать собранные материалы руководителю ППЭ</a:t>
            </a: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34" y="7361312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5437" y="7246897"/>
            <a:ext cx="1848261" cy="22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71" y="2180493"/>
            <a:ext cx="14123963" cy="74840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Сдача ОГЭ по иностранным языкам предполагает обязательное участие обучающихся в выполнении письменных заданий, а также заданий раздела «Говорение».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Порядком</a:t>
            </a:r>
            <a:r>
              <a:rPr lang="ru-RU" sz="4000" dirty="0" smtClean="0"/>
              <a:t> не предусмотрен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отказ обучающихся от участия в ОГЭ по иностранным языкам (раздел «Говорение»).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Устный и письменный экзамены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проводятся в два дня.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1394" y="592560"/>
            <a:ext cx="12562118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Особые ситуации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9561" y="3616896"/>
            <a:ext cx="14426674" cy="4469087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 случае нехватки доставленных в аудиторию ИК (например, при обнаружении брака, порчи участником и т.п.) необходимо обратиться к руководителю ППЭ за резервным доставочным пакетом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Если </a:t>
            </a:r>
            <a:r>
              <a:rPr lang="ru-RU" sz="4000" b="1" dirty="0">
                <a:solidFill>
                  <a:srgbClr val="0070C0"/>
                </a:solidFill>
              </a:rPr>
              <a:t>опоздавший участник пропустил свою очередь сдачи, то он сдаёт экзамен последним</a:t>
            </a:r>
            <a:endParaRPr lang="ru-RU" sz="40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8" y="304532"/>
            <a:ext cx="12271465" cy="15121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Особые ситуации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7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Получение резервных доставочных пакетов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 случае нехватки в аудитории имеющихся доставочных пакетов (например, при обнаружении брака диска с КИМ) необходимо обратиться к Руководителю ППЭ за резервным доставочным пакетом. После извлечения диска с КИМ из доставочного пакета комплект ИК остаётся в аудитории проведения.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919" y="8592456"/>
            <a:ext cx="2268813" cy="2200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" y="0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8" y="304532"/>
            <a:ext cx="12271465" cy="1512168"/>
          </a:xfrm>
        </p:spPr>
        <p:txBody>
          <a:bodyPr>
            <a:normAutofit/>
          </a:bodyPr>
          <a:lstStyle/>
          <a:p>
            <a:r>
              <a:rPr lang="ru-RU" sz="4000" dirty="0"/>
              <a:t>Особые ситуации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7553" y="2752800"/>
            <a:ext cx="14185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 случае возникновения у участника </a:t>
            </a:r>
            <a:r>
              <a:rPr lang="ru-RU" sz="3200" dirty="0" smtClean="0">
                <a:solidFill>
                  <a:srgbClr val="0070C0"/>
                </a:solidFill>
              </a:rPr>
              <a:t>ОГЭ </a:t>
            </a:r>
            <a:r>
              <a:rPr lang="ru-RU" sz="3200" b="1" dirty="0">
                <a:solidFill>
                  <a:srgbClr val="0070C0"/>
                </a:solidFill>
              </a:rPr>
              <a:t>претензий к качеству записи ответов</a:t>
            </a:r>
            <a:r>
              <a:rPr lang="ru-RU" sz="3200" dirty="0">
                <a:solidFill>
                  <a:srgbClr val="0070C0"/>
                </a:solidFill>
              </a:rPr>
              <a:t> (участник может прослушать свои </a:t>
            </a:r>
            <a:r>
              <a:rPr lang="ru-RU" sz="3200">
                <a:solidFill>
                  <a:srgbClr val="0070C0"/>
                </a:solidFill>
              </a:rPr>
              <a:t>ответы </a:t>
            </a:r>
            <a:r>
              <a:rPr lang="ru-RU" sz="3200" smtClean="0">
                <a:solidFill>
                  <a:srgbClr val="0070C0"/>
                </a:solidFill>
              </a:rPr>
              <a:t>после </a:t>
            </a:r>
            <a:r>
              <a:rPr lang="ru-RU" sz="3200" dirty="0">
                <a:solidFill>
                  <a:srgbClr val="0070C0"/>
                </a:solidFill>
              </a:rPr>
              <a:t>завершения экзамена), необходимо пригласить в аудиторию технического специалиста для устранения возможных проблем, связанных с воспроизведением записи.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Если проблемы воспроизведения устранить не удалось и участник настаивает на неудовлетворительном качестве записи, в аудиторию необходимо пригласить </a:t>
            </a:r>
            <a:r>
              <a:rPr lang="ru-RU" sz="3200" dirty="0" smtClean="0">
                <a:solidFill>
                  <a:srgbClr val="0070C0"/>
                </a:solidFill>
              </a:rPr>
              <a:t>уполномоченного представителя ГЭК </a:t>
            </a:r>
            <a:r>
              <a:rPr lang="ru-RU" sz="3200" dirty="0">
                <a:solidFill>
                  <a:srgbClr val="0070C0"/>
                </a:solidFill>
              </a:rPr>
              <a:t>для разрешения ситуации, в этом случае возможно оформление апелляции о нарушении установленного порядка проведения ГИА. До разрешения данной ситуации следующая группа участников </a:t>
            </a:r>
            <a:r>
              <a:rPr lang="ru-RU" sz="3200" dirty="0" smtClean="0">
                <a:solidFill>
                  <a:srgbClr val="0070C0"/>
                </a:solidFill>
              </a:rPr>
              <a:t>ОГЭ </a:t>
            </a:r>
            <a:r>
              <a:rPr lang="ru-RU" sz="3200" dirty="0">
                <a:solidFill>
                  <a:srgbClr val="0070C0"/>
                </a:solidFill>
              </a:rPr>
              <a:t>в аудиторию </a:t>
            </a:r>
            <a:r>
              <a:rPr lang="ru-RU" sz="3200" b="1" dirty="0">
                <a:solidFill>
                  <a:srgbClr val="0070C0"/>
                </a:solidFill>
              </a:rPr>
              <a:t>не приглашается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101" y="8359714"/>
            <a:ext cx="1812319" cy="1741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8964" y="246954"/>
            <a:ext cx="11729779" cy="1250369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latin typeface="Cambria" panose="02040503050406030204" pitchFamily="18" charset="0"/>
              </a:rPr>
              <a:t>Основные технологические решения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994" y="2569447"/>
            <a:ext cx="14115161" cy="4561420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619793" lvl="2" indent="-595000" algn="just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Проведение экзамена включает выполнение 3-х заданий:</a:t>
            </a:r>
          </a:p>
          <a:p>
            <a:pPr marL="619793" lvl="2" indent="-595000"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/>
              <a:t>чтение вслух небольшого текста</a:t>
            </a:r>
          </a:p>
          <a:p>
            <a:pPr marL="619793" lvl="2" indent="-595000"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 smtClean="0"/>
              <a:t>	- участие в условном диалоге-расспросе</a:t>
            </a:r>
          </a:p>
          <a:p>
            <a:pPr marL="619793" lvl="2" indent="-595000"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- </a:t>
            </a:r>
            <a:r>
              <a:rPr lang="ru-RU" sz="3200" dirty="0" smtClean="0"/>
              <a:t>монологическое высказывание на определенную тему с опорой на план</a:t>
            </a:r>
            <a:endParaRPr lang="en-US" sz="32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619793" lvl="2" indent="-595000" algn="just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3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3800" dirty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619793" lvl="2" indent="-595000" algn="just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3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</a:t>
            </a:r>
            <a:r>
              <a:rPr lang="ru-RU" sz="38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гарнитурой</a:t>
            </a:r>
            <a:endParaRPr lang="ru-RU" sz="38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25" y="7746303"/>
            <a:ext cx="1898086" cy="18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7022022" y="7696053"/>
            <a:ext cx="2151164" cy="1942956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4573580" y="805337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9867223" y="805337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89" y="7627683"/>
            <a:ext cx="2142490" cy="20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193331" y="7529807"/>
            <a:ext cx="13808545" cy="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976012" y="9588758"/>
            <a:ext cx="3922711" cy="126000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56631" y="9639009"/>
            <a:ext cx="4681945" cy="52954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Компьютер</a:t>
            </a:r>
            <a:endParaRPr lang="ru-RU" sz="24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3862" y="9710724"/>
            <a:ext cx="4681945" cy="52954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11850105" y="11213595"/>
            <a:ext cx="4133407" cy="247702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58" y="434080"/>
            <a:ext cx="10753609" cy="1250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>
                <a:latin typeface="Cambria" panose="02040503050406030204" pitchFamily="18" charset="0"/>
              </a:rPr>
              <a:t>Особенности экзаменационных материалов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76063" y="10519029"/>
            <a:ext cx="5088414" cy="6228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237" y="2544878"/>
            <a:ext cx="14380628" cy="3622702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Доставочный пакет содержит </a:t>
            </a:r>
            <a:r>
              <a:rPr lang="ru-RU" sz="3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ИК</a:t>
            </a: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3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ИК содержит </a:t>
            </a:r>
            <a:r>
              <a:rPr lang="ru-RU" sz="35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экзаменационные бланки  и КИМ</a:t>
            </a:r>
            <a:endParaRPr lang="ru-RU" sz="35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На компакт-диск записаны </a:t>
            </a:r>
            <a:r>
              <a:rPr lang="ru-RU" sz="3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КИМ 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одной рабочей станции за один день может сдать экзамен </a:t>
            </a:r>
            <a:r>
              <a:rPr lang="ru-RU" sz="3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только 4 участника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266750" y="7958560"/>
            <a:ext cx="676895" cy="808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44" y="6553282"/>
            <a:ext cx="3782834" cy="36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люс 13"/>
          <p:cNvSpPr/>
          <p:nvPr/>
        </p:nvSpPr>
        <p:spPr>
          <a:xfrm>
            <a:off x="9107401" y="7818992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59" y="7292992"/>
            <a:ext cx="2494078" cy="24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53578" y="9909517"/>
            <a:ext cx="3241797" cy="8925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latin typeface="Verdana" pitchFamily="34" charset="0"/>
                <a:cs typeface="Times New Roman" pitchFamily="18" charset="0"/>
              </a:rPr>
              <a:t>Доставочный пакет</a:t>
            </a:r>
          </a:p>
        </p:txBody>
      </p:sp>
      <p:pic>
        <p:nvPicPr>
          <p:cNvPr id="9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22" y="7505837"/>
            <a:ext cx="2142490" cy="20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98531" y="9817671"/>
            <a:ext cx="3241797" cy="126000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latin typeface="Verdana" pitchFamily="34" charset="0"/>
                <a:cs typeface="Times New Roman" pitchFamily="18" charset="0"/>
              </a:rPr>
              <a:t>Компакт-диск с электронными КИМ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133643" y="9896815"/>
            <a:ext cx="3948117" cy="1268211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ИК </a:t>
            </a:r>
            <a:r>
              <a:rPr lang="ru-RU" sz="2400" dirty="0">
                <a:latin typeface="Verdana" pitchFamily="34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экзаменационными бланками и КИМ </a:t>
            </a:r>
            <a:endParaRPr lang="ru-RU" sz="2400" dirty="0"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58806" y="6508421"/>
            <a:ext cx="14222009" cy="36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1"/>
          <p:cNvSpPr txBox="1">
            <a:spLocks/>
          </p:cNvSpPr>
          <p:nvPr/>
        </p:nvSpPr>
        <p:spPr>
          <a:xfrm>
            <a:off x="11850105" y="11213595"/>
            <a:ext cx="4133407" cy="247702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latin typeface="Cambria" panose="02040503050406030204" pitchFamily="18" charset="0"/>
              </a:rPr>
              <a:t>Общая схема ППЭ</a:t>
            </a:r>
            <a:br>
              <a:rPr lang="ru-RU" sz="3800" dirty="0">
                <a:latin typeface="Cambria" panose="02040503050406030204" pitchFamily="18" charset="0"/>
              </a:rPr>
            </a:br>
            <a:endParaRPr lang="ru-RU" sz="3800" dirty="0"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60181" y="2769512"/>
            <a:ext cx="6651748" cy="8559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8667" tIns="79333" rIns="158667" bIns="79333" rtlCol="0" anchor="b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Аудитории проведения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2943" y="2769512"/>
            <a:ext cx="5993988" cy="85433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8667" tIns="79333" rIns="158667" bIns="79333" rtlCol="0" anchor="b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193" y="864999"/>
            <a:ext cx="3852516" cy="19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457" y="3045725"/>
            <a:ext cx="5346954" cy="34799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315" y="6651604"/>
            <a:ext cx="5379096" cy="3711023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76" y="2933130"/>
            <a:ext cx="4201600" cy="298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5" y="6651604"/>
            <a:ext cx="4201600" cy="298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6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latin typeface="Cambria" panose="02040503050406030204" pitchFamily="18" charset="0"/>
              </a:rPr>
              <a:t>Техническое обеспечение ППЭ</a:t>
            </a:r>
            <a:br>
              <a:rPr lang="ru-RU" sz="3800" dirty="0">
                <a:latin typeface="Cambria" panose="02040503050406030204" pitchFamily="18" charset="0"/>
              </a:rPr>
            </a:br>
            <a:endParaRPr lang="ru-RU" sz="3800" dirty="0">
              <a:latin typeface="Cambria" panose="0204050305040603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77703" y="2683139"/>
            <a:ext cx="6142465" cy="3996197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3" cstate="print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54619" y="2904943"/>
              <a:ext cx="194891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18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857595" y="2492896"/>
              <a:ext cx="1386889" cy="261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9919" y="3580276"/>
              <a:ext cx="3046434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430132" y="2683139"/>
            <a:ext cx="7816932" cy="8068695"/>
            <a:chOff x="3348922" y="1550596"/>
            <a:chExt cx="4448284" cy="473018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423536" y="4239790"/>
              <a:ext cx="4373670" cy="204099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23536" y="1550596"/>
              <a:ext cx="4373669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006894" y="3547293"/>
              <a:ext cx="3319868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Штаб ППЭ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39" y="1944903"/>
              <a:ext cx="1000831" cy="78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3348922" y="2797177"/>
              <a:ext cx="186875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Рабочая станция </a:t>
              </a:r>
              <a:r>
                <a:rPr lang="ru-RU" sz="2300" b="1" dirty="0" smtClean="0">
                  <a:latin typeface="Verdana" pitchFamily="34" charset="0"/>
                  <a:cs typeface="Times New Roman" pitchFamily="18" charset="0"/>
                </a:rPr>
                <a:t>(без выхода в Интернет)</a:t>
              </a:r>
              <a:endParaRPr lang="ru-RU" sz="2300" b="1" dirty="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88108" y="5873106"/>
              <a:ext cx="3319868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Резервное оборудование</a:t>
              </a:r>
            </a:p>
          </p:txBody>
        </p:sp>
      </p:grpSp>
      <p:pic>
        <p:nvPicPr>
          <p:cNvPr id="8196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932" y="3790337"/>
            <a:ext cx="99836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3020255" y="5320066"/>
            <a:ext cx="1813713" cy="514159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770869" y="4895655"/>
            <a:ext cx="1984594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7702" y="7270332"/>
            <a:ext cx="6142144" cy="34815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14152" y="10120227"/>
            <a:ext cx="5353473" cy="59110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Verdana" pitchFamily="34" charset="0"/>
                <a:cs typeface="Shruti" panose="020B0502040204020203" pitchFamily="34" charset="0"/>
              </a:rPr>
              <a:t>Аудитории подготовки</a:t>
            </a:r>
          </a:p>
        </p:txBody>
      </p:sp>
      <p:pic>
        <p:nvPicPr>
          <p:cNvPr id="4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053" y="7557007"/>
            <a:ext cx="1584297" cy="15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2809896" y="9158111"/>
            <a:ext cx="2437168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4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7987672" y="7433057"/>
            <a:ext cx="1931135" cy="174422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7240829" y="9117070"/>
            <a:ext cx="3424817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33379" y="3581122"/>
            <a:ext cx="1780766" cy="15006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11" y="7463554"/>
            <a:ext cx="1714537" cy="166428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250366" y="8943438"/>
            <a:ext cx="2779081" cy="1222045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2300" b="1" dirty="0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2300" b="1" dirty="0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8" y="7518365"/>
            <a:ext cx="3852063" cy="273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>
                <a:latin typeface="Cambria" panose="02040503050406030204" pitchFamily="18" charset="0"/>
              </a:rPr>
              <a:t>Подготовка ППЭ к проведению </a:t>
            </a:r>
            <a:r>
              <a:rPr lang="ru-RU" sz="4200" dirty="0" smtClean="0">
                <a:latin typeface="Cambria" panose="02040503050406030204" pitchFamily="18" charset="0"/>
              </a:rPr>
              <a:t>экзамена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52067" y="8856791"/>
            <a:ext cx="13450197" cy="1848723"/>
            <a:chOff x="1870482" y="5330836"/>
            <a:chExt cx="11401169" cy="22846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870482" y="5330836"/>
              <a:ext cx="11401169" cy="22846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937396" y="5397751"/>
              <a:ext cx="11322330" cy="2150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Провести контрольную запись и сохранение соответствующего файла в предусмотренный каталог на жестком диске или съемном носителе</a:t>
              </a:r>
              <a:endParaRPr lang="ru-RU" sz="3200" b="0" i="0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94270" y="6642275"/>
            <a:ext cx="13422062" cy="1705580"/>
            <a:chOff x="2011970" y="2084597"/>
            <a:chExt cx="11401169" cy="17055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11970" y="2084597"/>
              <a:ext cx="11401169" cy="17055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061924" y="2134552"/>
              <a:ext cx="11315365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Обеспечить техническое состояние устройства цифровой аудиозаписи на каждую аудиторию устной части экзамена</a:t>
              </a:r>
              <a:endParaRPr lang="ru-RU" sz="2800" b="0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73022" y="2622633"/>
            <a:ext cx="13442041" cy="1895089"/>
            <a:chOff x="-98474" y="1271101"/>
            <a:chExt cx="13442041" cy="189508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98474" y="1271101"/>
              <a:ext cx="13413140" cy="18950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1437" y="1312539"/>
              <a:ext cx="13302130" cy="1784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Настройка звуковоспроизводящего средства для прослушивания диска с экзаменационным заданием в каждой аудитории письменной части и убедиться в работоспособности устройства</a:t>
              </a:r>
              <a:endParaRPr lang="ru-RU" sz="2800" kern="1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3789" y="5064349"/>
            <a:ext cx="13422062" cy="928488"/>
            <a:chOff x="1820776" y="1283510"/>
            <a:chExt cx="11401169" cy="170558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820776" y="1283510"/>
              <a:ext cx="11401169" cy="17055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846832" y="1359306"/>
              <a:ext cx="11315365" cy="1500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Организация рабочего места для проведения устной части экзамена</a:t>
              </a:r>
              <a:endParaRPr lang="ru-RU" sz="2800" b="0" kern="1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1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42191" y="5137954"/>
            <a:ext cx="10601359" cy="23642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1234059" indent="-555327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доставочные пакеты с ИК и компакт-дисками, на которых записаны электронные КИМ</a:t>
            </a:r>
          </a:p>
          <a:p>
            <a:pPr marL="1234059" indent="-555327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</a:t>
            </a:r>
          </a:p>
          <a:p>
            <a:pPr marL="1234059" indent="-555327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40813" y="2379549"/>
            <a:ext cx="10616806" cy="17199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algn="ctr">
              <a:spcBef>
                <a:spcPts val="972"/>
              </a:spcBef>
            </a:pPr>
            <a:r>
              <a:rPr lang="ru-RU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8.30</a:t>
            </a:r>
            <a:endParaRPr lang="ru-RU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943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экзаменационные материалы от уполномоченного представителя ГЭК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1627" y="385983"/>
            <a:ext cx="11641593" cy="931887"/>
          </a:xfrm>
          <a:prstGeom prst="rect">
            <a:avLst/>
          </a:prstGeom>
        </p:spPr>
        <p:txBody>
          <a:bodyPr lIns="177704" tIns="88852" rIns="177704" bIns="88852"/>
          <a:lstStyle/>
          <a:p>
            <a:pPr algn="ctr">
              <a:spcBef>
                <a:spcPct val="0"/>
              </a:spcBef>
            </a:pPr>
            <a:r>
              <a:rPr lang="ru-RU" sz="3800" b="1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Действия руководителя ППЭ в день экзамена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2364650"/>
            <a:ext cx="2749425" cy="265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6746" y="8582836"/>
            <a:ext cx="10589715" cy="228770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77704" tIns="88852" rIns="177704" bIns="88852">
            <a:spAutoFit/>
          </a:bodyPr>
          <a:lstStyle/>
          <a:p>
            <a:pPr marL="1234059" indent="-555327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комплектность и целостность упаковки доставочных пакетов</a:t>
            </a:r>
          </a:p>
          <a:p>
            <a:pPr marL="1234059" indent="-555327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организаторов вне аудитории к аудиториям проведения и выдать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перемещения участников ОГЭ</a:t>
            </a: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3953" y="3705943"/>
            <a:ext cx="10141167" cy="52407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доставочные пакеты с ИК</a:t>
            </a:r>
          </a:p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</a:t>
            </a:r>
          </a:p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</a:t>
            </a:r>
            <a:r>
              <a:rPr lang="ru-RU" sz="25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флеш-носителей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аудиозаписями ответов участников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2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 для упаковки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бланков </a:t>
            </a:r>
            <a:endParaRPr lang="ru-RU" sz="2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 для упаковки испорченных и имеющих дефекты экзаменационных материалов</a:t>
            </a:r>
          </a:p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использованных компакт-дисков, на которые записаны электронные КИМ</a:t>
            </a:r>
          </a:p>
          <a:p>
            <a:pPr marL="1345124" indent="-666392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 для упаковки сопроводительной документации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953" y="1943658"/>
            <a:ext cx="10141167" cy="15690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marL="678732" algn="ctr"/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полчаса до экзамена </a:t>
            </a:r>
          </a:p>
          <a:p>
            <a:pPr marL="678732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1626" y="485737"/>
            <a:ext cx="11641593" cy="931887"/>
          </a:xfrm>
          <a:prstGeom prst="rect">
            <a:avLst/>
          </a:prstGeom>
          <a:noFill/>
        </p:spPr>
        <p:txBody>
          <a:bodyPr lIns="177704" tIns="88852" rIns="177704" bIns="88852"/>
          <a:lstStyle/>
          <a:p>
            <a:pPr algn="ctr">
              <a:spcBef>
                <a:spcPct val="0"/>
              </a:spcBef>
            </a:pPr>
            <a:r>
              <a:rPr lang="ru-RU" sz="3800" b="1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Действия руководителя ППЭ в день экзамена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95" y="3075710"/>
            <a:ext cx="2749425" cy="247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3953" y="9127057"/>
            <a:ext cx="10091265" cy="230950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7704" tIns="88852" rIns="177704" bIns="88852" rtlCol="0" anchor="ctr"/>
          <a:lstStyle/>
          <a:p>
            <a:pPr algn="just"/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доставочных пакетов с ИК организаторам в аудитории проведения осуществляется в соответствии с количеством подготовленных в аудитории рабочих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станций,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выдачи материалов фиксируется в ведомости ППЭ-14-02-У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541" r="5596" b="8526"/>
          <a:stretch/>
        </p:blipFill>
        <p:spPr>
          <a:xfrm>
            <a:off x="10922924" y="5752407"/>
            <a:ext cx="4830296" cy="435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551</TotalTime>
  <Words>1267</Words>
  <Application>Microsoft Office PowerPoint</Application>
  <PresentationFormat>Произвольный</PresentationFormat>
  <Paragraphs>161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Shruti</vt:lpstr>
      <vt:lpstr>Times New Roman</vt:lpstr>
      <vt:lpstr>Verdana</vt:lpstr>
      <vt:lpstr>Wingdings</vt:lpstr>
      <vt:lpstr>ФЦПРО-ЕГЭ</vt:lpstr>
      <vt:lpstr>Проведение основного государственного экзамена по иностранным языкам  </vt:lpstr>
      <vt:lpstr>  Сдача ОГЭ по иностранным языкам предполагает обязательное участие обучающихся в выполнении письменных заданий, а также заданий раздела «Говорение».  Порядком не предусмотрен отказ обучающихся от участия в ОГЭ по иностранным языкам (раздел «Говорение»).  Устный и письменный экзамены  проводятся в два дня.   </vt:lpstr>
      <vt:lpstr>Основные технологические решения</vt:lpstr>
      <vt:lpstr>Особенности экзаменационных материалов</vt:lpstr>
      <vt:lpstr>Общая схема ППЭ </vt:lpstr>
      <vt:lpstr>Техническое обеспечение ППЭ </vt:lpstr>
      <vt:lpstr>Подготовка ППЭ к проведению экзамена</vt:lpstr>
      <vt:lpstr>Презентация PowerPoint</vt:lpstr>
      <vt:lpstr>Презентация PowerPoint</vt:lpstr>
      <vt:lpstr>Презентация PowerPoint</vt:lpstr>
      <vt:lpstr>Организатор в аудитории подготовки. Подготовка к экзамену</vt:lpstr>
      <vt:lpstr>Презентация PowerPoint</vt:lpstr>
      <vt:lpstr>Презентация PowerPoint</vt:lpstr>
      <vt:lpstr>Презентация PowerPoint</vt:lpstr>
      <vt:lpstr>Организатор в аудитории проведения. Подготовка к экзамену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ситуации</vt:lpstr>
      <vt:lpstr>Особые ситуации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пунктов проведения экзаменов  государственной итоговой аттестации обучающихся по образовательным программам среднего общего образования»</dc:title>
  <dc:creator>admin</dc:creator>
  <cp:lastModifiedBy>Taniana</cp:lastModifiedBy>
  <cp:revision>66</cp:revision>
  <dcterms:created xsi:type="dcterms:W3CDTF">2016-02-16T09:55:01Z</dcterms:created>
  <dcterms:modified xsi:type="dcterms:W3CDTF">2017-04-24T13:25:38Z</dcterms:modified>
</cp:coreProperties>
</file>