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7" r:id="rId3"/>
    <p:sldId id="258" r:id="rId4"/>
    <p:sldId id="257" r:id="rId5"/>
    <p:sldId id="261" r:id="rId6"/>
    <p:sldId id="271" r:id="rId7"/>
    <p:sldId id="268" r:id="rId8"/>
    <p:sldId id="270" r:id="rId9"/>
    <p:sldId id="259" r:id="rId10"/>
    <p:sldId id="260" r:id="rId11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0" y="78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D98DD-2230-4E33-A4E6-50463DFC360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4A10CE-0C85-4D4C-B7AF-8DCA616C6F05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4400" b="1" dirty="0" smtClean="0"/>
            <a:t>Конфликтная комиссия</a:t>
          </a:r>
          <a:endParaRPr lang="ru-RU" sz="4400" b="1" dirty="0"/>
        </a:p>
      </dgm:t>
    </dgm:pt>
    <dgm:pt modelId="{14F660B6-78EE-45C3-B37F-BA33D5CF1F12}" type="parTrans" cxnId="{284AC6D8-615C-4AFD-83F2-50C016730EAF}">
      <dgm:prSet/>
      <dgm:spPr/>
      <dgm:t>
        <a:bodyPr/>
        <a:lstStyle/>
        <a:p>
          <a:endParaRPr lang="ru-RU"/>
        </a:p>
      </dgm:t>
    </dgm:pt>
    <dgm:pt modelId="{00FD160D-0E1A-4EA0-8034-1A41A0F6CFBE}" type="sibTrans" cxnId="{284AC6D8-615C-4AFD-83F2-50C016730EAF}">
      <dgm:prSet/>
      <dgm:spPr/>
      <dgm:t>
        <a:bodyPr/>
        <a:lstStyle/>
        <a:p>
          <a:endParaRPr lang="ru-RU"/>
        </a:p>
      </dgm:t>
    </dgm:pt>
    <dgm:pt modelId="{2DAB2C83-1BEC-4244-A88F-CBA5E39DB37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200" b="1" dirty="0" smtClean="0"/>
            <a:t>принимает и рассматривает апелляции участников ГИА о нарушении установленного порядка проведения ГИА </a:t>
          </a:r>
          <a:br>
            <a:rPr lang="ru-RU" sz="3200" b="1" dirty="0" smtClean="0"/>
          </a:br>
          <a:r>
            <a:rPr lang="ru-RU" sz="3200" b="1" dirty="0" smtClean="0"/>
            <a:t>и о несогласии с выставленными баллами</a:t>
          </a:r>
          <a:endParaRPr lang="ru-RU" sz="3200" b="1" dirty="0"/>
        </a:p>
      </dgm:t>
    </dgm:pt>
    <dgm:pt modelId="{9B947F30-FB6E-49BF-83C8-4AE6F9795890}" type="parTrans" cxnId="{BFBF706A-8A2C-4A91-AD2D-AA4FCE541252}">
      <dgm:prSet/>
      <dgm:spPr/>
      <dgm:t>
        <a:bodyPr/>
        <a:lstStyle/>
        <a:p>
          <a:endParaRPr lang="ru-RU"/>
        </a:p>
      </dgm:t>
    </dgm:pt>
    <dgm:pt modelId="{62F93492-8628-4D02-A584-E3C595406A80}" type="sibTrans" cxnId="{BFBF706A-8A2C-4A91-AD2D-AA4FCE541252}">
      <dgm:prSet/>
      <dgm:spPr/>
      <dgm:t>
        <a:bodyPr/>
        <a:lstStyle/>
        <a:p>
          <a:endParaRPr lang="ru-RU"/>
        </a:p>
      </dgm:t>
    </dgm:pt>
    <dgm:pt modelId="{D8F43FFE-D34C-434D-91F3-D816CFF88BCC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200" b="1" dirty="0" smtClean="0"/>
            <a:t>принимает по результатам рассмотрения апелляции решение об удовлетворении или отклонении апелляций участников ГИА</a:t>
          </a:r>
          <a:endParaRPr lang="ru-RU" sz="3200" b="1" dirty="0"/>
        </a:p>
      </dgm:t>
    </dgm:pt>
    <dgm:pt modelId="{17348331-5694-4EB4-B9A4-F86A05299D3B}" type="parTrans" cxnId="{A811C356-6E1E-4DF1-9637-FB3710B4BAB4}">
      <dgm:prSet/>
      <dgm:spPr/>
      <dgm:t>
        <a:bodyPr/>
        <a:lstStyle/>
        <a:p>
          <a:endParaRPr lang="ru-RU"/>
        </a:p>
      </dgm:t>
    </dgm:pt>
    <dgm:pt modelId="{A0860256-322D-40B8-9E99-1FB7986C836C}" type="sibTrans" cxnId="{A811C356-6E1E-4DF1-9637-FB3710B4BAB4}">
      <dgm:prSet/>
      <dgm:spPr/>
      <dgm:t>
        <a:bodyPr/>
        <a:lstStyle/>
        <a:p>
          <a:endParaRPr lang="ru-RU"/>
        </a:p>
      </dgm:t>
    </dgm:pt>
    <dgm:pt modelId="{E56F11DA-B7FA-434B-A2F7-A2A079D2C006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200" b="1" dirty="0" smtClean="0"/>
            <a:t>обращается в ФИПИ с запросом о предоставлении разъяснений по критериям оценивания </a:t>
          </a:r>
          <a:endParaRPr lang="ru-RU" sz="3200" b="1" dirty="0"/>
        </a:p>
      </dgm:t>
    </dgm:pt>
    <dgm:pt modelId="{FEF5C356-4A8D-48F2-83BC-25A49BD87CF6}" type="parTrans" cxnId="{84CB4787-53EC-4670-9DBD-575390C4D9BE}">
      <dgm:prSet/>
      <dgm:spPr/>
      <dgm:t>
        <a:bodyPr/>
        <a:lstStyle/>
        <a:p>
          <a:endParaRPr lang="ru-RU"/>
        </a:p>
      </dgm:t>
    </dgm:pt>
    <dgm:pt modelId="{92B8FEB4-A74E-48EA-BEF0-97186BB5613E}" type="sibTrans" cxnId="{84CB4787-53EC-4670-9DBD-575390C4D9BE}">
      <dgm:prSet/>
      <dgm:spPr/>
      <dgm:t>
        <a:bodyPr/>
        <a:lstStyle/>
        <a:p>
          <a:endParaRPr lang="ru-RU"/>
        </a:p>
      </dgm:t>
    </dgm:pt>
    <dgm:pt modelId="{948F88AB-050F-4241-92B0-91078F512960}">
      <dgm:prSet custT="1"/>
      <dgm:spPr>
        <a:solidFill>
          <a:srgbClr val="006AB3"/>
        </a:solidFill>
      </dgm:spPr>
      <dgm:t>
        <a:bodyPr/>
        <a:lstStyle/>
        <a:p>
          <a:r>
            <a:rPr lang="ru-RU" sz="3200" b="1" smtClean="0"/>
            <a:t>информирует апеллянтов и (или) их родителей (законных представителей), а также ГЭК и РЦОИ о принятых решениях</a:t>
          </a:r>
          <a:endParaRPr lang="ru-RU" sz="3200" b="1"/>
        </a:p>
      </dgm:t>
    </dgm:pt>
    <dgm:pt modelId="{D9877A58-8B24-4EF7-82A4-8FF93BA26C8A}" type="parTrans" cxnId="{CDD80C5F-9B5F-4DBB-A839-E7389FB42A77}">
      <dgm:prSet/>
      <dgm:spPr/>
      <dgm:t>
        <a:bodyPr/>
        <a:lstStyle/>
        <a:p>
          <a:endParaRPr lang="ru-RU"/>
        </a:p>
      </dgm:t>
    </dgm:pt>
    <dgm:pt modelId="{428E91D7-40E4-4838-AA7A-92EFDFB2ADAC}" type="sibTrans" cxnId="{CDD80C5F-9B5F-4DBB-A839-E7389FB42A77}">
      <dgm:prSet/>
      <dgm:spPr/>
      <dgm:t>
        <a:bodyPr/>
        <a:lstStyle/>
        <a:p>
          <a:endParaRPr lang="ru-RU"/>
        </a:p>
      </dgm:t>
    </dgm:pt>
    <dgm:pt modelId="{774543AA-093B-46EC-A95C-D23AFEC927B1}" type="pres">
      <dgm:prSet presAssocID="{F9FD98DD-2230-4E33-A4E6-50463DFC36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C13AA2-699F-4D9E-BB98-0C039969E98C}" type="pres">
      <dgm:prSet presAssocID="{324A10CE-0C85-4D4C-B7AF-8DCA616C6F05}" presName="root1" presStyleCnt="0"/>
      <dgm:spPr/>
    </dgm:pt>
    <dgm:pt modelId="{898651D7-A047-4A82-A9C8-E1C8CC19A144}" type="pres">
      <dgm:prSet presAssocID="{324A10CE-0C85-4D4C-B7AF-8DCA616C6F05}" presName="LevelOneTextNode" presStyleLbl="node0" presStyleIdx="0" presStyleCnt="1" custScaleX="412453" custScaleY="390989" custLinFactX="-100000" custLinFactNeighborX="-140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482386-6766-4B78-84A7-CE04D32E9BA0}" type="pres">
      <dgm:prSet presAssocID="{324A10CE-0C85-4D4C-B7AF-8DCA616C6F05}" presName="level2hierChild" presStyleCnt="0"/>
      <dgm:spPr/>
    </dgm:pt>
    <dgm:pt modelId="{8CADC91A-8CAB-4C8A-A09A-004B20320B87}" type="pres">
      <dgm:prSet presAssocID="{9B947F30-FB6E-49BF-83C8-4AE6F979589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3DA2A3C-4AA9-4B4E-A723-1D34C32B9E9F}" type="pres">
      <dgm:prSet presAssocID="{9B947F30-FB6E-49BF-83C8-4AE6F979589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1E34124-1351-4A39-A835-FA0E250AE4C0}" type="pres">
      <dgm:prSet presAssocID="{2DAB2C83-1BEC-4244-A88F-CBA5E39DB379}" presName="root2" presStyleCnt="0"/>
      <dgm:spPr/>
    </dgm:pt>
    <dgm:pt modelId="{42F93670-4622-409F-AF28-BF23D0AC34F7}" type="pres">
      <dgm:prSet presAssocID="{2DAB2C83-1BEC-4244-A88F-CBA5E39DB379}" presName="LevelTwoTextNode" presStyleLbl="node2" presStyleIdx="0" presStyleCnt="4" custScaleX="994253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7BD53-5F11-4AA2-A689-43C69F7B19F8}" type="pres">
      <dgm:prSet presAssocID="{2DAB2C83-1BEC-4244-A88F-CBA5E39DB379}" presName="level3hierChild" presStyleCnt="0"/>
      <dgm:spPr/>
    </dgm:pt>
    <dgm:pt modelId="{7C2FA132-D74A-4658-909B-C4C8A3B31F48}" type="pres">
      <dgm:prSet presAssocID="{17348331-5694-4EB4-B9A4-F86A05299D3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3A6A78E-16CB-4379-B155-AD55CC24C399}" type="pres">
      <dgm:prSet presAssocID="{17348331-5694-4EB4-B9A4-F86A05299D3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C8CB081-4894-4A1F-B8B2-AA6F93A2AD15}" type="pres">
      <dgm:prSet presAssocID="{D8F43FFE-D34C-434D-91F3-D816CFF88BCC}" presName="root2" presStyleCnt="0"/>
      <dgm:spPr/>
    </dgm:pt>
    <dgm:pt modelId="{5A440F36-E865-4077-91B6-4DDB8D641AC9}" type="pres">
      <dgm:prSet presAssocID="{D8F43FFE-D34C-434D-91F3-D816CFF88BCC}" presName="LevelTwoTextNode" presStyleLbl="node2" presStyleIdx="1" presStyleCnt="4" custScaleX="994253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4C36C-4BF4-4DC9-B8EA-D45B62279EA5}" type="pres">
      <dgm:prSet presAssocID="{D8F43FFE-D34C-434D-91F3-D816CFF88BCC}" presName="level3hierChild" presStyleCnt="0"/>
      <dgm:spPr/>
    </dgm:pt>
    <dgm:pt modelId="{36A8CF9C-B640-4EE7-A89E-9E0612D4CD8A}" type="pres">
      <dgm:prSet presAssocID="{FEF5C356-4A8D-48F2-83BC-25A49BD87CF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739DC23-9729-4F32-9878-5C045F65AD22}" type="pres">
      <dgm:prSet presAssocID="{FEF5C356-4A8D-48F2-83BC-25A49BD87CF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F033544-0A16-4F84-B2EC-3C9493EFBD9A}" type="pres">
      <dgm:prSet presAssocID="{E56F11DA-B7FA-434B-A2F7-A2A079D2C006}" presName="root2" presStyleCnt="0"/>
      <dgm:spPr/>
    </dgm:pt>
    <dgm:pt modelId="{E3D2B1A7-52D9-4F70-8F85-72C8822A8883}" type="pres">
      <dgm:prSet presAssocID="{E56F11DA-B7FA-434B-A2F7-A2A079D2C006}" presName="LevelTwoTextNode" presStyleLbl="node2" presStyleIdx="2" presStyleCnt="4" custScaleX="994253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535AF-5926-43F9-BD5E-6A09648C4840}" type="pres">
      <dgm:prSet presAssocID="{E56F11DA-B7FA-434B-A2F7-A2A079D2C006}" presName="level3hierChild" presStyleCnt="0"/>
      <dgm:spPr/>
    </dgm:pt>
    <dgm:pt modelId="{66E708B8-2840-44DB-8156-9D6D538EE088}" type="pres">
      <dgm:prSet presAssocID="{D9877A58-8B24-4EF7-82A4-8FF93BA26C8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129D272-850B-4808-89DE-DDB681B01408}" type="pres">
      <dgm:prSet presAssocID="{D9877A58-8B24-4EF7-82A4-8FF93BA26C8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6BF4740-06E0-46FC-9F5E-68A363F35C43}" type="pres">
      <dgm:prSet presAssocID="{948F88AB-050F-4241-92B0-91078F512960}" presName="root2" presStyleCnt="0"/>
      <dgm:spPr/>
    </dgm:pt>
    <dgm:pt modelId="{84C5BB6F-D12A-4EB0-B7D0-9E8B9D0EBD8B}" type="pres">
      <dgm:prSet presAssocID="{948F88AB-050F-4241-92B0-91078F512960}" presName="LevelTwoTextNode" presStyleLbl="node2" presStyleIdx="3" presStyleCnt="4" custScaleX="994253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1BA4CC-62B0-4624-B7F7-314A5D114316}" type="pres">
      <dgm:prSet presAssocID="{948F88AB-050F-4241-92B0-91078F512960}" presName="level3hierChild" presStyleCnt="0"/>
      <dgm:spPr/>
    </dgm:pt>
  </dgm:ptLst>
  <dgm:cxnLst>
    <dgm:cxn modelId="{623D0AED-DC4B-4CFE-8430-452FDD656EAF}" type="presOf" srcId="{FEF5C356-4A8D-48F2-83BC-25A49BD87CF6}" destId="{36A8CF9C-B640-4EE7-A89E-9E0612D4CD8A}" srcOrd="0" destOrd="0" presId="urn:microsoft.com/office/officeart/2008/layout/HorizontalMultiLevelHierarchy"/>
    <dgm:cxn modelId="{51BE2BC7-5F2D-4B39-9F02-B57D1AE2D774}" type="presOf" srcId="{D9877A58-8B24-4EF7-82A4-8FF93BA26C8A}" destId="{66E708B8-2840-44DB-8156-9D6D538EE088}" srcOrd="0" destOrd="0" presId="urn:microsoft.com/office/officeart/2008/layout/HorizontalMultiLevelHierarchy"/>
    <dgm:cxn modelId="{B27F9A8F-7A38-4900-A5CF-577584230155}" type="presOf" srcId="{17348331-5694-4EB4-B9A4-F86A05299D3B}" destId="{7C2FA132-D74A-4658-909B-C4C8A3B31F48}" srcOrd="0" destOrd="0" presId="urn:microsoft.com/office/officeart/2008/layout/HorizontalMultiLevelHierarchy"/>
    <dgm:cxn modelId="{87C34772-803A-47DA-8A0A-3CF2357976AE}" type="presOf" srcId="{D9877A58-8B24-4EF7-82A4-8FF93BA26C8A}" destId="{C129D272-850B-4808-89DE-DDB681B01408}" srcOrd="1" destOrd="0" presId="urn:microsoft.com/office/officeart/2008/layout/HorizontalMultiLevelHierarchy"/>
    <dgm:cxn modelId="{6284E72E-9A1B-4578-85CF-EE48DA406FFC}" type="presOf" srcId="{9B947F30-FB6E-49BF-83C8-4AE6F9795890}" destId="{23DA2A3C-4AA9-4B4E-A723-1D34C32B9E9F}" srcOrd="1" destOrd="0" presId="urn:microsoft.com/office/officeart/2008/layout/HorizontalMultiLevelHierarchy"/>
    <dgm:cxn modelId="{CDD80C5F-9B5F-4DBB-A839-E7389FB42A77}" srcId="{324A10CE-0C85-4D4C-B7AF-8DCA616C6F05}" destId="{948F88AB-050F-4241-92B0-91078F512960}" srcOrd="3" destOrd="0" parTransId="{D9877A58-8B24-4EF7-82A4-8FF93BA26C8A}" sibTransId="{428E91D7-40E4-4838-AA7A-92EFDFB2ADAC}"/>
    <dgm:cxn modelId="{034035D6-0894-484D-AC45-A5E0184D038B}" type="presOf" srcId="{E56F11DA-B7FA-434B-A2F7-A2A079D2C006}" destId="{E3D2B1A7-52D9-4F70-8F85-72C8822A8883}" srcOrd="0" destOrd="0" presId="urn:microsoft.com/office/officeart/2008/layout/HorizontalMultiLevelHierarchy"/>
    <dgm:cxn modelId="{A811C356-6E1E-4DF1-9637-FB3710B4BAB4}" srcId="{324A10CE-0C85-4D4C-B7AF-8DCA616C6F05}" destId="{D8F43FFE-D34C-434D-91F3-D816CFF88BCC}" srcOrd="1" destOrd="0" parTransId="{17348331-5694-4EB4-B9A4-F86A05299D3B}" sibTransId="{A0860256-322D-40B8-9E99-1FB7986C836C}"/>
    <dgm:cxn modelId="{AFB38011-37EB-4441-84A8-C83D8C22AFFF}" type="presOf" srcId="{2DAB2C83-1BEC-4244-A88F-CBA5E39DB379}" destId="{42F93670-4622-409F-AF28-BF23D0AC34F7}" srcOrd="0" destOrd="0" presId="urn:microsoft.com/office/officeart/2008/layout/HorizontalMultiLevelHierarchy"/>
    <dgm:cxn modelId="{84CB4787-53EC-4670-9DBD-575390C4D9BE}" srcId="{324A10CE-0C85-4D4C-B7AF-8DCA616C6F05}" destId="{E56F11DA-B7FA-434B-A2F7-A2A079D2C006}" srcOrd="2" destOrd="0" parTransId="{FEF5C356-4A8D-48F2-83BC-25A49BD87CF6}" sibTransId="{92B8FEB4-A74E-48EA-BEF0-97186BB5613E}"/>
    <dgm:cxn modelId="{530E3CFE-F710-4324-A9C5-4D8120B85DD9}" type="presOf" srcId="{FEF5C356-4A8D-48F2-83BC-25A49BD87CF6}" destId="{1739DC23-9729-4F32-9878-5C045F65AD22}" srcOrd="1" destOrd="0" presId="urn:microsoft.com/office/officeart/2008/layout/HorizontalMultiLevelHierarchy"/>
    <dgm:cxn modelId="{F763D375-8BC9-41F5-AC2D-AF915D285718}" type="presOf" srcId="{324A10CE-0C85-4D4C-B7AF-8DCA616C6F05}" destId="{898651D7-A047-4A82-A9C8-E1C8CC19A144}" srcOrd="0" destOrd="0" presId="urn:microsoft.com/office/officeart/2008/layout/HorizontalMultiLevelHierarchy"/>
    <dgm:cxn modelId="{E71B30F9-399D-47CD-A603-F4B05F316F92}" type="presOf" srcId="{D8F43FFE-D34C-434D-91F3-D816CFF88BCC}" destId="{5A440F36-E865-4077-91B6-4DDB8D641AC9}" srcOrd="0" destOrd="0" presId="urn:microsoft.com/office/officeart/2008/layout/HorizontalMultiLevelHierarchy"/>
    <dgm:cxn modelId="{BFBF706A-8A2C-4A91-AD2D-AA4FCE541252}" srcId="{324A10CE-0C85-4D4C-B7AF-8DCA616C6F05}" destId="{2DAB2C83-1BEC-4244-A88F-CBA5E39DB379}" srcOrd="0" destOrd="0" parTransId="{9B947F30-FB6E-49BF-83C8-4AE6F9795890}" sibTransId="{62F93492-8628-4D02-A584-E3C595406A80}"/>
    <dgm:cxn modelId="{511239E1-876B-43B2-BA08-98DE06ADB0FA}" type="presOf" srcId="{F9FD98DD-2230-4E33-A4E6-50463DFC3609}" destId="{774543AA-093B-46EC-A95C-D23AFEC927B1}" srcOrd="0" destOrd="0" presId="urn:microsoft.com/office/officeart/2008/layout/HorizontalMultiLevelHierarchy"/>
    <dgm:cxn modelId="{7D7235C1-46E6-44A7-ABC4-0694446DCE34}" type="presOf" srcId="{17348331-5694-4EB4-B9A4-F86A05299D3B}" destId="{D3A6A78E-16CB-4379-B155-AD55CC24C399}" srcOrd="1" destOrd="0" presId="urn:microsoft.com/office/officeart/2008/layout/HorizontalMultiLevelHierarchy"/>
    <dgm:cxn modelId="{284AC6D8-615C-4AFD-83F2-50C016730EAF}" srcId="{F9FD98DD-2230-4E33-A4E6-50463DFC3609}" destId="{324A10CE-0C85-4D4C-B7AF-8DCA616C6F05}" srcOrd="0" destOrd="0" parTransId="{14F660B6-78EE-45C3-B37F-BA33D5CF1F12}" sibTransId="{00FD160D-0E1A-4EA0-8034-1A41A0F6CFBE}"/>
    <dgm:cxn modelId="{B38F8EFD-1C56-409D-B0F5-F2789127887B}" type="presOf" srcId="{948F88AB-050F-4241-92B0-91078F512960}" destId="{84C5BB6F-D12A-4EB0-B7D0-9E8B9D0EBD8B}" srcOrd="0" destOrd="0" presId="urn:microsoft.com/office/officeart/2008/layout/HorizontalMultiLevelHierarchy"/>
    <dgm:cxn modelId="{2E41CF9F-71C4-4F56-86C8-F8A3E5ED4AF4}" type="presOf" srcId="{9B947F30-FB6E-49BF-83C8-4AE6F9795890}" destId="{8CADC91A-8CAB-4C8A-A09A-004B20320B87}" srcOrd="0" destOrd="0" presId="urn:microsoft.com/office/officeart/2008/layout/HorizontalMultiLevelHierarchy"/>
    <dgm:cxn modelId="{87F9B701-66C4-4F3D-8146-023A7AACFF7B}" type="presParOf" srcId="{774543AA-093B-46EC-A95C-D23AFEC927B1}" destId="{1EC13AA2-699F-4D9E-BB98-0C039969E98C}" srcOrd="0" destOrd="0" presId="urn:microsoft.com/office/officeart/2008/layout/HorizontalMultiLevelHierarchy"/>
    <dgm:cxn modelId="{B92C8DD7-47E0-493B-8D8F-CB5DD31A60F9}" type="presParOf" srcId="{1EC13AA2-699F-4D9E-BB98-0C039969E98C}" destId="{898651D7-A047-4A82-A9C8-E1C8CC19A144}" srcOrd="0" destOrd="0" presId="urn:microsoft.com/office/officeart/2008/layout/HorizontalMultiLevelHierarchy"/>
    <dgm:cxn modelId="{AEC9DBC1-7915-4E77-A90C-ED95C3F5FC7E}" type="presParOf" srcId="{1EC13AA2-699F-4D9E-BB98-0C039969E98C}" destId="{22482386-6766-4B78-84A7-CE04D32E9BA0}" srcOrd="1" destOrd="0" presId="urn:microsoft.com/office/officeart/2008/layout/HorizontalMultiLevelHierarchy"/>
    <dgm:cxn modelId="{72C63EDE-63DA-4206-8AE7-0D77B11E48E0}" type="presParOf" srcId="{22482386-6766-4B78-84A7-CE04D32E9BA0}" destId="{8CADC91A-8CAB-4C8A-A09A-004B20320B87}" srcOrd="0" destOrd="0" presId="urn:microsoft.com/office/officeart/2008/layout/HorizontalMultiLevelHierarchy"/>
    <dgm:cxn modelId="{73D61EDD-5846-4908-A3C7-D80E64A0F60E}" type="presParOf" srcId="{8CADC91A-8CAB-4C8A-A09A-004B20320B87}" destId="{23DA2A3C-4AA9-4B4E-A723-1D34C32B9E9F}" srcOrd="0" destOrd="0" presId="urn:microsoft.com/office/officeart/2008/layout/HorizontalMultiLevelHierarchy"/>
    <dgm:cxn modelId="{465B74CD-D5C1-4C40-B968-5D9CF55B4DE6}" type="presParOf" srcId="{22482386-6766-4B78-84A7-CE04D32E9BA0}" destId="{F1E34124-1351-4A39-A835-FA0E250AE4C0}" srcOrd="1" destOrd="0" presId="urn:microsoft.com/office/officeart/2008/layout/HorizontalMultiLevelHierarchy"/>
    <dgm:cxn modelId="{48A7DE15-3711-4FCC-ABFC-F4D638816932}" type="presParOf" srcId="{F1E34124-1351-4A39-A835-FA0E250AE4C0}" destId="{42F93670-4622-409F-AF28-BF23D0AC34F7}" srcOrd="0" destOrd="0" presId="urn:microsoft.com/office/officeart/2008/layout/HorizontalMultiLevelHierarchy"/>
    <dgm:cxn modelId="{260E134F-A114-47B7-A3A8-BE847129D8AC}" type="presParOf" srcId="{F1E34124-1351-4A39-A835-FA0E250AE4C0}" destId="{0357BD53-5F11-4AA2-A689-43C69F7B19F8}" srcOrd="1" destOrd="0" presId="urn:microsoft.com/office/officeart/2008/layout/HorizontalMultiLevelHierarchy"/>
    <dgm:cxn modelId="{EA823C05-928F-47A1-83EF-6019715799A4}" type="presParOf" srcId="{22482386-6766-4B78-84A7-CE04D32E9BA0}" destId="{7C2FA132-D74A-4658-909B-C4C8A3B31F48}" srcOrd="2" destOrd="0" presId="urn:microsoft.com/office/officeart/2008/layout/HorizontalMultiLevelHierarchy"/>
    <dgm:cxn modelId="{DD5B79F4-07EE-48DA-8849-5F37382310CB}" type="presParOf" srcId="{7C2FA132-D74A-4658-909B-C4C8A3B31F48}" destId="{D3A6A78E-16CB-4379-B155-AD55CC24C399}" srcOrd="0" destOrd="0" presId="urn:microsoft.com/office/officeart/2008/layout/HorizontalMultiLevelHierarchy"/>
    <dgm:cxn modelId="{7F1DCB6D-7DAD-434A-9561-3AED59F2CDDF}" type="presParOf" srcId="{22482386-6766-4B78-84A7-CE04D32E9BA0}" destId="{6C8CB081-4894-4A1F-B8B2-AA6F93A2AD15}" srcOrd="3" destOrd="0" presId="urn:microsoft.com/office/officeart/2008/layout/HorizontalMultiLevelHierarchy"/>
    <dgm:cxn modelId="{2BDF37C5-9A17-47D7-88E8-76AD86994F73}" type="presParOf" srcId="{6C8CB081-4894-4A1F-B8B2-AA6F93A2AD15}" destId="{5A440F36-E865-4077-91B6-4DDB8D641AC9}" srcOrd="0" destOrd="0" presId="urn:microsoft.com/office/officeart/2008/layout/HorizontalMultiLevelHierarchy"/>
    <dgm:cxn modelId="{77F4243C-C15C-45DD-96BC-A72B0BD981E5}" type="presParOf" srcId="{6C8CB081-4894-4A1F-B8B2-AA6F93A2AD15}" destId="{4674C36C-4BF4-4DC9-B8EA-D45B62279EA5}" srcOrd="1" destOrd="0" presId="urn:microsoft.com/office/officeart/2008/layout/HorizontalMultiLevelHierarchy"/>
    <dgm:cxn modelId="{57DF23B3-9DDD-4EBB-A5FC-46C7586C6169}" type="presParOf" srcId="{22482386-6766-4B78-84A7-CE04D32E9BA0}" destId="{36A8CF9C-B640-4EE7-A89E-9E0612D4CD8A}" srcOrd="4" destOrd="0" presId="urn:microsoft.com/office/officeart/2008/layout/HorizontalMultiLevelHierarchy"/>
    <dgm:cxn modelId="{5617F810-73D1-4976-9C57-37E0784F2FE0}" type="presParOf" srcId="{36A8CF9C-B640-4EE7-A89E-9E0612D4CD8A}" destId="{1739DC23-9729-4F32-9878-5C045F65AD22}" srcOrd="0" destOrd="0" presId="urn:microsoft.com/office/officeart/2008/layout/HorizontalMultiLevelHierarchy"/>
    <dgm:cxn modelId="{1B3536C9-DB8E-42CE-B97E-85A415EE7A50}" type="presParOf" srcId="{22482386-6766-4B78-84A7-CE04D32E9BA0}" destId="{9F033544-0A16-4F84-B2EC-3C9493EFBD9A}" srcOrd="5" destOrd="0" presId="urn:microsoft.com/office/officeart/2008/layout/HorizontalMultiLevelHierarchy"/>
    <dgm:cxn modelId="{CA49B118-A4CB-4C19-AC4A-F23E08719C44}" type="presParOf" srcId="{9F033544-0A16-4F84-B2EC-3C9493EFBD9A}" destId="{E3D2B1A7-52D9-4F70-8F85-72C8822A8883}" srcOrd="0" destOrd="0" presId="urn:microsoft.com/office/officeart/2008/layout/HorizontalMultiLevelHierarchy"/>
    <dgm:cxn modelId="{620E8D8D-C6A0-4254-9DFB-F43813391E49}" type="presParOf" srcId="{9F033544-0A16-4F84-B2EC-3C9493EFBD9A}" destId="{52D535AF-5926-43F9-BD5E-6A09648C4840}" srcOrd="1" destOrd="0" presId="urn:microsoft.com/office/officeart/2008/layout/HorizontalMultiLevelHierarchy"/>
    <dgm:cxn modelId="{77B443F4-3225-4940-9CB3-A0B986D86042}" type="presParOf" srcId="{22482386-6766-4B78-84A7-CE04D32E9BA0}" destId="{66E708B8-2840-44DB-8156-9D6D538EE088}" srcOrd="6" destOrd="0" presId="urn:microsoft.com/office/officeart/2008/layout/HorizontalMultiLevelHierarchy"/>
    <dgm:cxn modelId="{902DB70D-0B5A-4580-840B-B241F03784BC}" type="presParOf" srcId="{66E708B8-2840-44DB-8156-9D6D538EE088}" destId="{C129D272-850B-4808-89DE-DDB681B01408}" srcOrd="0" destOrd="0" presId="urn:microsoft.com/office/officeart/2008/layout/HorizontalMultiLevelHierarchy"/>
    <dgm:cxn modelId="{69A8AF84-8D44-4683-A0E1-1381D7F1F24D}" type="presParOf" srcId="{22482386-6766-4B78-84A7-CE04D32E9BA0}" destId="{36BF4740-06E0-46FC-9F5E-68A363F35C43}" srcOrd="7" destOrd="0" presId="urn:microsoft.com/office/officeart/2008/layout/HorizontalMultiLevelHierarchy"/>
    <dgm:cxn modelId="{38A30D84-2D8D-4A51-A90D-11638BD50BAC}" type="presParOf" srcId="{36BF4740-06E0-46FC-9F5E-68A363F35C43}" destId="{84C5BB6F-D12A-4EB0-B7D0-9E8B9D0EBD8B}" srcOrd="0" destOrd="0" presId="urn:microsoft.com/office/officeart/2008/layout/HorizontalMultiLevelHierarchy"/>
    <dgm:cxn modelId="{DDB9AF1F-8B29-444A-ADB5-76243A105351}" type="presParOf" srcId="{36BF4740-06E0-46FC-9F5E-68A363F35C43}" destId="{3C1BA4CC-62B0-4624-B7F7-314A5D1143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Апелляции </a:t>
            </a:r>
            <a:r>
              <a:rPr lang="ru-RU" dirty="0"/>
              <a:t>о нарушении установленного порядка </a:t>
            </a:r>
            <a:r>
              <a:rPr lang="ru-RU" dirty="0" smtClean="0"/>
              <a:t>ГИА-9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54582" y="637953"/>
            <a:ext cx="11173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ПОДГОТОВКА УПОЛНОМОЧЕННЫХ ПРЕДСТАВИТЕЛЕЙ ГЭК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60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2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cs typeface="Times New Roman" panose="02020603050405020304" pitchFamily="18" charset="0"/>
              </a:rPr>
              <a:t>Смоделированная </a:t>
            </a:r>
            <a:r>
              <a:rPr lang="ru-RU" sz="4000" dirty="0" smtClean="0">
                <a:cs typeface="Times New Roman" panose="02020603050405020304" pitchFamily="18" charset="0"/>
              </a:rPr>
              <a:t>ситуация</a:t>
            </a:r>
            <a:r>
              <a:rPr lang="ru-RU" sz="4000" dirty="0">
                <a:cs typeface="Times New Roman" panose="02020603050405020304" pitchFamily="18" charset="0"/>
              </a:rPr>
              <a:t/>
            </a:r>
            <a:br>
              <a:rPr lang="ru-RU" sz="4000" dirty="0"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1570" y="2446254"/>
            <a:ext cx="14352988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На экзамене по химии разрешается использование непрограммируемого калькулятора. Со стороны участника не было допущено нарушения установленного порядка проведения ГИА.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1570" y="4303539"/>
            <a:ext cx="14352987" cy="18158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Организатор в аудитории должен знать список дополнительных материалов, используемых на различных предметах. Запрет использования непрограммируемого калькулятора участником на экзамене по химии является нарушением установленного порядка проведения ГИА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1571" y="6700937"/>
            <a:ext cx="14352986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После обращения </a:t>
            </a:r>
            <a:r>
              <a:rPr lang="ru-RU" sz="2800" dirty="0" smtClean="0">
                <a:solidFill>
                  <a:srgbClr val="0070C0"/>
                </a:solidFill>
              </a:rPr>
              <a:t>участника </a:t>
            </a:r>
            <a:r>
              <a:rPr lang="ru-RU" sz="2800" dirty="0">
                <a:solidFill>
                  <a:srgbClr val="0070C0"/>
                </a:solidFill>
              </a:rPr>
              <a:t>организатор незамедлительно приглашает </a:t>
            </a:r>
            <a:r>
              <a:rPr lang="ru-RU" sz="2800" dirty="0" smtClean="0">
                <a:solidFill>
                  <a:srgbClr val="0070C0"/>
                </a:solidFill>
              </a:rPr>
              <a:t>уполномоченного представителя  </a:t>
            </a:r>
            <a:r>
              <a:rPr lang="ru-RU" sz="2800" dirty="0">
                <a:solidFill>
                  <a:srgbClr val="0070C0"/>
                </a:solidFill>
              </a:rPr>
              <a:t>ГЭК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571" y="8161371"/>
            <a:ext cx="11240826" cy="181588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Уполномоченный представитель </a:t>
            </a:r>
            <a:r>
              <a:rPr lang="ru-RU" sz="2800" dirty="0">
                <a:solidFill>
                  <a:srgbClr val="0070C0"/>
                </a:solidFill>
              </a:rPr>
              <a:t>ГЭК принимает от участника апелляцию о нарушении установленного порядка проведения </a:t>
            </a:r>
            <a:r>
              <a:rPr lang="ru-RU" sz="2800" dirty="0" smtClean="0">
                <a:solidFill>
                  <a:srgbClr val="0070C0"/>
                </a:solidFill>
              </a:rPr>
              <a:t>ОГЭ </a:t>
            </a:r>
            <a:r>
              <a:rPr lang="ru-RU" sz="2800" dirty="0">
                <a:solidFill>
                  <a:srgbClr val="0070C0"/>
                </a:solidFill>
              </a:rPr>
              <a:t>(форма ППЭ-02 «Апелляция о нарушении установленного порядка проведения» - 2 экземпляра).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779" y="7718839"/>
            <a:ext cx="2551308" cy="31901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7" y="127590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smtClean="0"/>
              <a:t>Апелляции </a:t>
            </a:r>
            <a:r>
              <a:rPr lang="ru-RU" sz="4400" dirty="0" smtClean="0"/>
              <a:t>о нарушении установленного порядка проведения ГИА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0" dirty="0"/>
              <a:t>Апелляцию о </a:t>
            </a:r>
            <a:r>
              <a:rPr lang="ru-RU" sz="2800" b="0" dirty="0">
                <a:solidFill>
                  <a:srgbClr val="E2001A"/>
                </a:solidFill>
              </a:rPr>
              <a:t>нарушении установленного </a:t>
            </a:r>
            <a:r>
              <a:rPr lang="ru-RU" sz="2800" b="0" dirty="0"/>
              <a:t>порядка проведения ГИА </a:t>
            </a:r>
            <a:r>
              <a:rPr lang="ru-RU" sz="2800" b="0" dirty="0" smtClean="0"/>
              <a:t>обучающийся подает </a:t>
            </a:r>
            <a:r>
              <a:rPr lang="ru-RU" sz="2800" b="0" dirty="0"/>
              <a:t>в день проведения экзамена по соответствующему учебному предмету </a:t>
            </a:r>
            <a:r>
              <a:rPr lang="ru-RU" sz="2800" b="0" dirty="0" smtClean="0">
                <a:solidFill>
                  <a:srgbClr val="E2001A"/>
                </a:solidFill>
              </a:rPr>
              <a:t>уполномоченному представителю </a:t>
            </a:r>
            <a:r>
              <a:rPr lang="ru-RU" sz="2800" b="0" dirty="0">
                <a:solidFill>
                  <a:srgbClr val="E2001A"/>
                </a:solidFill>
              </a:rPr>
              <a:t>ГЭК</a:t>
            </a:r>
            <a:r>
              <a:rPr lang="ru-RU" sz="2800" b="0" dirty="0"/>
              <a:t>, не покидая </a:t>
            </a:r>
            <a:r>
              <a:rPr lang="ru-RU" sz="2800" b="0" dirty="0" smtClean="0"/>
              <a:t>ППЭ.</a:t>
            </a:r>
          </a:p>
          <a:p>
            <a:pPr marL="0" indent="0" algn="just">
              <a:buNone/>
            </a:pPr>
            <a:endParaRPr lang="ru-RU" sz="2800" b="0" dirty="0" smtClean="0"/>
          </a:p>
          <a:p>
            <a:pPr marL="0" indent="0" algn="just">
              <a:buNone/>
            </a:pPr>
            <a:r>
              <a:rPr lang="ru-RU" sz="2800" b="0" dirty="0" smtClean="0"/>
              <a:t>Уполномоченный представитель </a:t>
            </a:r>
            <a:r>
              <a:rPr lang="ru-RU" sz="2800" b="0" dirty="0"/>
              <a:t>ГЭК принимает от участника </a:t>
            </a:r>
            <a:r>
              <a:rPr lang="ru-RU" sz="2800" b="0" dirty="0" smtClean="0"/>
              <a:t>ОГЭ </a:t>
            </a:r>
            <a:r>
              <a:rPr lang="ru-RU" sz="2800" b="0" dirty="0"/>
              <a:t>апелляцию о нарушении установленного порядка проведения ГИА в двух экземплярах по форме ППЭ-02 в Штабе </a:t>
            </a:r>
            <a:r>
              <a:rPr lang="ru-RU" sz="2800" b="0" dirty="0" smtClean="0"/>
              <a:t>ППЭ.</a:t>
            </a:r>
            <a:endParaRPr lang="ru-RU" sz="2800" b="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4506" y="7428794"/>
            <a:ext cx="3115447" cy="3934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8" y="7212827"/>
            <a:ext cx="3038511" cy="4365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70" y="102547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5042" y="127590"/>
            <a:ext cx="13074898" cy="18166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3200" dirty="0">
                <a:solidFill>
                  <a:srgbClr val="E2001A"/>
                </a:solidFill>
              </a:rPr>
              <a:t>Форма ППЭ-03 </a:t>
            </a:r>
            <a:br>
              <a:rPr lang="ru-RU" sz="3200" dirty="0">
                <a:solidFill>
                  <a:srgbClr val="E2001A"/>
                </a:solidFill>
              </a:rPr>
            </a:br>
            <a:r>
              <a:rPr lang="ru-RU" sz="3200" dirty="0">
                <a:solidFill>
                  <a:srgbClr val="E2001A"/>
                </a:solidFill>
              </a:rPr>
              <a:t>«Протокол рассмотрения апелляции о нарушении установленного порядка проведения ГИА»</a:t>
            </a:r>
            <a:r>
              <a:rPr lang="ru-RU" sz="2400" dirty="0">
                <a:solidFill>
                  <a:srgbClr val="E2001A"/>
                </a:solidFill>
              </a:rPr>
              <a:t/>
            </a:r>
            <a:br>
              <a:rPr lang="ru-RU" sz="2400" dirty="0">
                <a:solidFill>
                  <a:srgbClr val="E2001A"/>
                </a:solidFill>
              </a:rPr>
            </a:br>
            <a:endParaRPr lang="ru-RU" sz="2000" dirty="0">
              <a:solidFill>
                <a:srgbClr val="E2001A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910623" y="3154688"/>
            <a:ext cx="7526325" cy="398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Уполномоченный представитель ГЭК </a:t>
            </a:r>
            <a:r>
              <a:rPr lang="ru-RU" sz="2800" dirty="0">
                <a:solidFill>
                  <a:srgbClr val="006AB3"/>
                </a:solidFill>
              </a:rPr>
              <a:t>организует проведение </a:t>
            </a:r>
            <a:r>
              <a:rPr lang="ru-RU" sz="2800" dirty="0" smtClean="0">
                <a:solidFill>
                  <a:srgbClr val="006AB3"/>
                </a:solidFill>
              </a:rPr>
              <a:t>проверки </a:t>
            </a:r>
            <a:r>
              <a:rPr lang="ru-RU" sz="2800" dirty="0" smtClean="0">
                <a:solidFill>
                  <a:srgbClr val="0070C0"/>
                </a:solidFill>
              </a:rPr>
              <a:t>по </a:t>
            </a:r>
            <a:r>
              <a:rPr lang="ru-RU" sz="2800" dirty="0">
                <a:solidFill>
                  <a:srgbClr val="0070C0"/>
                </a:solidFill>
              </a:rPr>
              <a:t>факту изложенного участником </a:t>
            </a:r>
            <a:r>
              <a:rPr lang="ru-RU" sz="2800" dirty="0" smtClean="0">
                <a:solidFill>
                  <a:srgbClr val="0070C0"/>
                </a:solidFill>
              </a:rPr>
              <a:t>ГИА </a:t>
            </a:r>
            <a:r>
              <a:rPr lang="ru-RU" sz="2800" dirty="0">
                <a:solidFill>
                  <a:srgbClr val="0070C0"/>
                </a:solidFill>
              </a:rPr>
              <a:t>в апелляции о нарушении установленного порядка проведения </a:t>
            </a:r>
            <a:r>
              <a:rPr lang="ru-RU" sz="2800" dirty="0" smtClean="0">
                <a:solidFill>
                  <a:srgbClr val="0070C0"/>
                </a:solidFill>
              </a:rPr>
              <a:t>ОГЭ </a:t>
            </a:r>
            <a:r>
              <a:rPr lang="ru-RU" sz="2800" dirty="0">
                <a:solidFill>
                  <a:srgbClr val="0070C0"/>
                </a:solidFill>
              </a:rPr>
              <a:t>материала и </a:t>
            </a:r>
            <a:r>
              <a:rPr lang="ru-RU" sz="2800" dirty="0" smtClean="0">
                <a:solidFill>
                  <a:srgbClr val="0070C0"/>
                </a:solidFill>
              </a:rPr>
              <a:t>заполняет </a:t>
            </a:r>
            <a:r>
              <a:rPr lang="ru-RU" sz="2800" dirty="0">
                <a:solidFill>
                  <a:srgbClr val="0070C0"/>
                </a:solidFill>
              </a:rPr>
              <a:t>форму </a:t>
            </a:r>
            <a:r>
              <a:rPr lang="ru-RU" sz="2800" dirty="0" smtClean="0">
                <a:solidFill>
                  <a:srgbClr val="0070C0"/>
                </a:solidFill>
              </a:rPr>
              <a:t>ППЭ-03 </a:t>
            </a:r>
            <a:r>
              <a:rPr lang="ru-RU" sz="2800" b="1" dirty="0" smtClean="0">
                <a:solidFill>
                  <a:srgbClr val="0070C0"/>
                </a:solidFill>
              </a:rPr>
              <a:t>«Протокол рассмотрения апелляции о нарушении установленного порядка проведения ГИА»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7910621" y="7142176"/>
            <a:ext cx="7526325" cy="2776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ВАЖНО!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Все </a:t>
            </a:r>
            <a:r>
              <a:rPr lang="ru-RU" sz="2800" dirty="0">
                <a:solidFill>
                  <a:srgbClr val="0070C0"/>
                </a:solidFill>
              </a:rPr>
              <a:t>апелляционные документы о нарушении установленного порядка проведения экзамена передаются в </a:t>
            </a:r>
            <a:r>
              <a:rPr lang="ru-RU" sz="2800" dirty="0" smtClean="0">
                <a:solidFill>
                  <a:srgbClr val="E2001A"/>
                </a:solidFill>
              </a:rPr>
              <a:t>конфликтную комиссию  </a:t>
            </a:r>
            <a:r>
              <a:rPr lang="ru-RU" sz="2800" dirty="0" smtClean="0">
                <a:solidFill>
                  <a:srgbClr val="0070C0"/>
                </a:solidFill>
              </a:rPr>
              <a:t>в </a:t>
            </a:r>
            <a:r>
              <a:rPr lang="ru-RU" sz="2800" dirty="0" smtClean="0">
                <a:solidFill>
                  <a:srgbClr val="E2001A"/>
                </a:solidFill>
              </a:rPr>
              <a:t>день проведения экзамена</a:t>
            </a:r>
            <a:endParaRPr lang="ru-RU" sz="2800" dirty="0">
              <a:solidFill>
                <a:srgbClr val="E2001A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87" y="127590"/>
            <a:ext cx="2712955" cy="1444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91" y="2389190"/>
            <a:ext cx="7101000" cy="87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93777" y="666594"/>
            <a:ext cx="12271464" cy="7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+mn-lt"/>
                <a:cs typeface="Times New Roman" panose="02020603050405020304" pitchFamily="18" charset="0"/>
              </a:rPr>
              <a:t>Апелляция</a:t>
            </a:r>
            <a:endParaRPr lang="ru-RU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8818" y="4183782"/>
            <a:ext cx="8332813" cy="496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ВАЖНО</a:t>
            </a: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! </a:t>
            </a:r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вкладываются в отдельную папку и передаются </a:t>
            </a:r>
            <a:r>
              <a:rPr lang="ru-RU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уполномоченным представителем </a:t>
            </a:r>
            <a:r>
              <a:rPr lang="ru-RU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ГЭК в день экзамена в конфликтную </a:t>
            </a:r>
            <a:r>
              <a:rPr lang="ru-RU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комиссию: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форма ППЭ-02 «Апелляция </a:t>
            </a:r>
            <a:r>
              <a:rPr lang="ru-RU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о нарушении установленного порядка проведения ГИА</a:t>
            </a:r>
            <a:r>
              <a:rPr lang="ru-RU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форма ППЭ-03 </a:t>
            </a:r>
            <a:r>
              <a:rPr lang="ru-RU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Протокол рассмотрения апелляции о нарушении установленного порядка </a:t>
            </a:r>
            <a:r>
              <a:rPr lang="ru-RU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ГИА»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7" y="2346670"/>
            <a:ext cx="4838700" cy="6648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34" y="5843856"/>
            <a:ext cx="4919294" cy="5748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87" y="127590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cs typeface="Times New Roman" panose="02020603050405020304" pitchFamily="18" charset="0"/>
              </a:rPr>
              <a:t>Рассмотрение апелляции о нарушении установленного порядка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7149" y="2389562"/>
            <a:ext cx="13954377" cy="230832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После принятия апелляции от участника уполномоченный представитель ГЭК </a:t>
            </a:r>
            <a:r>
              <a:rPr lang="ru-RU" sz="2400" dirty="0">
                <a:solidFill>
                  <a:srgbClr val="0070C0"/>
                </a:solidFill>
              </a:rPr>
              <a:t>п</a:t>
            </a:r>
            <a:r>
              <a:rPr lang="ru-RU" sz="2400" dirty="0" smtClean="0">
                <a:solidFill>
                  <a:srgbClr val="0070C0"/>
                </a:solidFill>
              </a:rPr>
              <a:t>роводит </a:t>
            </a:r>
            <a:r>
              <a:rPr lang="ru-RU" sz="2400" dirty="0">
                <a:solidFill>
                  <a:srgbClr val="0070C0"/>
                </a:solidFill>
              </a:rPr>
              <a:t>проверку по факту изложенного </a:t>
            </a:r>
            <a:r>
              <a:rPr lang="ru-RU" sz="2400" dirty="0" smtClean="0">
                <a:solidFill>
                  <a:srgbClr val="0070C0"/>
                </a:solidFill>
              </a:rPr>
              <a:t>участником </a:t>
            </a:r>
            <a:r>
              <a:rPr lang="ru-RU" sz="2400" dirty="0">
                <a:solidFill>
                  <a:srgbClr val="0070C0"/>
                </a:solidFill>
              </a:rPr>
              <a:t>в апелляции о нарушении установленного порядка проведения </a:t>
            </a:r>
            <a:r>
              <a:rPr lang="ru-RU" sz="2400" dirty="0" smtClean="0">
                <a:solidFill>
                  <a:srgbClr val="0070C0"/>
                </a:solidFill>
              </a:rPr>
              <a:t>ОГЭ </a:t>
            </a:r>
            <a:r>
              <a:rPr lang="ru-RU" sz="2400" dirty="0">
                <a:solidFill>
                  <a:srgbClr val="0070C0"/>
                </a:solidFill>
              </a:rPr>
              <a:t>материала и заполняет форму </a:t>
            </a:r>
            <a:r>
              <a:rPr lang="ru-RU" sz="2400" b="1" dirty="0">
                <a:solidFill>
                  <a:srgbClr val="0070C0"/>
                </a:solidFill>
              </a:rPr>
              <a:t>ППЭ-03 «Протокол рассмотрения апелляции о нарушении установленного порядка проведения </a:t>
            </a:r>
            <a:r>
              <a:rPr lang="ru-RU" sz="2400" b="1" dirty="0" smtClean="0">
                <a:solidFill>
                  <a:srgbClr val="0070C0"/>
                </a:solidFill>
              </a:rPr>
              <a:t>ГИА-9</a:t>
            </a:r>
            <a:r>
              <a:rPr lang="ru-RU" sz="2400" dirty="0" smtClean="0">
                <a:solidFill>
                  <a:srgbClr val="0070C0"/>
                </a:solidFill>
              </a:rPr>
              <a:t>», </a:t>
            </a:r>
            <a:r>
              <a:rPr lang="ru-RU" sz="2400" dirty="0">
                <a:solidFill>
                  <a:srgbClr val="0070C0"/>
                </a:solidFill>
              </a:rPr>
              <a:t>заполняет в форме раздел </a:t>
            </a:r>
            <a:r>
              <a:rPr lang="ru-RU" sz="2400" b="1" dirty="0">
                <a:solidFill>
                  <a:srgbClr val="0070C0"/>
                </a:solidFill>
              </a:rPr>
              <a:t>«Заключение по результатам проверки изложенных в апелляции сведений о нарушении установленного порядка проведения </a:t>
            </a:r>
            <a:r>
              <a:rPr lang="ru-RU" sz="2400" b="1" dirty="0" smtClean="0">
                <a:solidFill>
                  <a:srgbClr val="0070C0"/>
                </a:solidFill>
              </a:rPr>
              <a:t>ОГЭ»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7147" y="5270751"/>
            <a:ext cx="13954379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В целях проверки изложенных в апелляции сведений о нарушении порядка проведения ГИА </a:t>
            </a:r>
            <a:r>
              <a:rPr lang="ru-RU" sz="2400" dirty="0" smtClean="0">
                <a:solidFill>
                  <a:srgbClr val="006AB3"/>
                </a:solidFill>
              </a:rPr>
              <a:t>уполномоченными представителями </a:t>
            </a:r>
            <a:r>
              <a:rPr lang="ru-RU" sz="2400" dirty="0">
                <a:solidFill>
                  <a:srgbClr val="006AB3"/>
                </a:solidFill>
              </a:rPr>
              <a:t>ГЭК организуется </a:t>
            </a:r>
            <a:r>
              <a:rPr lang="ru-RU" sz="2400" dirty="0" smtClean="0">
                <a:solidFill>
                  <a:srgbClr val="006AB3"/>
                </a:solidFill>
              </a:rPr>
              <a:t>проведение </a:t>
            </a:r>
            <a:r>
              <a:rPr lang="ru-RU" sz="2400" dirty="0">
                <a:solidFill>
                  <a:srgbClr val="006AB3"/>
                </a:solidFill>
              </a:rPr>
              <a:t>проверки, изложенных в апелляции сведений, о нарушении порядка проведения ГИА при участии организаторов, не задействованных в аудитории, в которой сдавал экзамен участник </a:t>
            </a:r>
            <a:r>
              <a:rPr lang="ru-RU" sz="2400" dirty="0" smtClean="0">
                <a:solidFill>
                  <a:srgbClr val="006AB3"/>
                </a:solidFill>
              </a:rPr>
              <a:t>ОГЭ</a:t>
            </a:r>
            <a:r>
              <a:rPr lang="ru-RU" sz="2400" dirty="0">
                <a:solidFill>
                  <a:srgbClr val="006AB3"/>
                </a:solidFill>
              </a:rPr>
              <a:t>, технических специалистов, ассистентов, общественных наблюдателей (при наличии), сотрудников, осуществляющих охрану правопорядка, и (или) сотрудников органов внутренних дел (полиции), медицинских работников и заполняет форму ППЭ-03 «Протокол рассмотрения апелляции о нарушении установленного Порядка проведения </a:t>
            </a:r>
            <a:r>
              <a:rPr lang="ru-RU" sz="2400" dirty="0" smtClean="0">
                <a:solidFill>
                  <a:srgbClr val="006AB3"/>
                </a:solidFill>
              </a:rPr>
              <a:t>ГИА-9» </a:t>
            </a:r>
            <a:r>
              <a:rPr lang="ru-RU" sz="2400" dirty="0">
                <a:solidFill>
                  <a:srgbClr val="006AB3"/>
                </a:solidFill>
              </a:rPr>
              <a:t>в Штабе </a:t>
            </a:r>
            <a:r>
              <a:rPr lang="ru-RU" sz="2400" dirty="0" smtClean="0">
                <a:solidFill>
                  <a:srgbClr val="006AB3"/>
                </a:solidFill>
              </a:rPr>
              <a:t>ППЭ.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endParaRPr lang="ru-RU" sz="2400" dirty="0">
              <a:solidFill>
                <a:srgbClr val="0070C0"/>
              </a:solidFill>
            </a:endParaRPr>
          </a:p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E2001A"/>
                </a:solidFill>
              </a:rPr>
              <a:t>Апелляция и заключение о результатах проверки в тот же день передаются </a:t>
            </a:r>
            <a:r>
              <a:rPr lang="ru-RU" sz="2400" dirty="0" smtClean="0">
                <a:solidFill>
                  <a:srgbClr val="E2001A"/>
                </a:solidFill>
              </a:rPr>
              <a:t>уполномоченными представителями </a:t>
            </a:r>
            <a:r>
              <a:rPr lang="ru-RU" sz="2400" dirty="0">
                <a:solidFill>
                  <a:srgbClr val="E2001A"/>
                </a:solidFill>
              </a:rPr>
              <a:t>ГЭК в конфликтную </a:t>
            </a:r>
            <a:r>
              <a:rPr lang="ru-RU" sz="2400" dirty="0" smtClean="0">
                <a:solidFill>
                  <a:srgbClr val="E2001A"/>
                </a:solidFill>
              </a:rPr>
              <a:t>комиссию</a:t>
            </a:r>
            <a:endParaRPr lang="ru-RU" sz="2400" dirty="0">
              <a:solidFill>
                <a:srgbClr val="E2001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39" y="9605931"/>
            <a:ext cx="6905625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7" y="127590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Конфликтная комиссия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472447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87" y="127590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Конфликтная комиссия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34" y="2964738"/>
            <a:ext cx="14461808" cy="77203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Конфликтная комиссия </a:t>
            </a:r>
            <a:r>
              <a:rPr lang="ru-RU" sz="2800" dirty="0">
                <a:solidFill>
                  <a:srgbClr val="E2001A"/>
                </a:solidFill>
              </a:rPr>
              <a:t>не </a:t>
            </a:r>
            <a:r>
              <a:rPr lang="ru-RU" sz="2800" dirty="0" smtClean="0">
                <a:solidFill>
                  <a:srgbClr val="E2001A"/>
                </a:solidFill>
              </a:rPr>
              <a:t>рассматривает: 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E2001A"/>
              </a:solidFill>
            </a:endParaRPr>
          </a:p>
          <a:p>
            <a:pPr marL="639763" indent="-274638" algn="just">
              <a:spcBef>
                <a:spcPts val="0"/>
              </a:spcBef>
              <a:spcAft>
                <a:spcPts val="2500"/>
              </a:spcAft>
            </a:pPr>
            <a:r>
              <a:rPr lang="ru-RU" sz="2800" b="0" dirty="0" smtClean="0"/>
              <a:t>апелляции </a:t>
            </a:r>
            <a:r>
              <a:rPr lang="ru-RU" sz="2800" b="0" dirty="0"/>
              <a:t>по вопросам содержания и структуры заданий по учебным </a:t>
            </a:r>
            <a:r>
              <a:rPr lang="ru-RU" sz="2800" b="0" dirty="0" smtClean="0"/>
              <a:t>предметам</a:t>
            </a:r>
            <a:endParaRPr lang="ru-RU" sz="2800" b="0" dirty="0"/>
          </a:p>
          <a:p>
            <a:pPr marL="639763" indent="-274638" algn="just">
              <a:spcBef>
                <a:spcPts val="0"/>
              </a:spcBef>
              <a:spcAft>
                <a:spcPts val="2500"/>
              </a:spcAft>
            </a:pPr>
            <a:r>
              <a:rPr lang="ru-RU" sz="2800" b="0" dirty="0"/>
              <a:t>апелляции по вопросам, </a:t>
            </a:r>
            <a:r>
              <a:rPr lang="ru-RU" sz="2800" b="0" dirty="0" smtClean="0"/>
              <a:t>связанным с нарушением </a:t>
            </a:r>
            <a:r>
              <a:rPr lang="ru-RU" sz="2800" b="0" dirty="0"/>
              <a:t>участником ГИА требований, установленных </a:t>
            </a:r>
            <a:r>
              <a:rPr lang="ru-RU" sz="2800" b="0" dirty="0" smtClean="0"/>
              <a:t>Порядком</a:t>
            </a:r>
          </a:p>
          <a:p>
            <a:pPr marL="639763" indent="-274638" algn="just">
              <a:spcBef>
                <a:spcPts val="0"/>
              </a:spcBef>
              <a:spcAft>
                <a:spcPts val="2500"/>
              </a:spcAft>
            </a:pPr>
            <a:r>
              <a:rPr lang="ru-RU" sz="2800" b="0" dirty="0" smtClean="0"/>
              <a:t>апелляции </a:t>
            </a:r>
            <a:r>
              <a:rPr lang="ru-RU" sz="2800" b="0" dirty="0"/>
              <a:t>по вопросам, </a:t>
            </a:r>
            <a:r>
              <a:rPr lang="ru-RU" sz="2800" b="0" dirty="0" smtClean="0"/>
              <a:t>связанными </a:t>
            </a:r>
            <a:r>
              <a:rPr lang="ru-RU" sz="2800" b="0" dirty="0"/>
              <a:t>с неправильным оформлением </a:t>
            </a:r>
            <a:r>
              <a:rPr lang="ru-RU" sz="2800" b="0" dirty="0" smtClean="0"/>
              <a:t>экзаменационной работы</a:t>
            </a:r>
          </a:p>
          <a:p>
            <a:pPr marL="639763" indent="-274638" algn="just">
              <a:spcBef>
                <a:spcPts val="0"/>
              </a:spcBef>
              <a:spcAft>
                <a:spcPts val="2500"/>
              </a:spcAft>
            </a:pPr>
            <a:r>
              <a:rPr lang="ru-RU" sz="2800" b="0" dirty="0"/>
              <a:t>апелляции по вопросам</a:t>
            </a:r>
            <a:r>
              <a:rPr lang="ru-RU" sz="2800" b="0" dirty="0" smtClean="0"/>
              <a:t>, связанными </a:t>
            </a:r>
            <a:r>
              <a:rPr lang="ru-RU" sz="2800" b="0" dirty="0"/>
              <a:t>с оцениванием результатов выполнения заданий экзаменационной </a:t>
            </a:r>
            <a:r>
              <a:rPr lang="ru-RU" sz="2800" b="0" dirty="0" smtClean="0"/>
              <a:t>работы </a:t>
            </a:r>
            <a:r>
              <a:rPr lang="ru-RU" sz="2800" b="0" dirty="0"/>
              <a:t>с кратким </a:t>
            </a:r>
            <a:r>
              <a:rPr lang="ru-RU" sz="2800" b="0" dirty="0" smtClean="0"/>
              <a:t>ответом</a:t>
            </a:r>
          </a:p>
          <a:p>
            <a:pPr marL="639763" indent="-274638" algn="just">
              <a:spcBef>
                <a:spcPts val="0"/>
              </a:spcBef>
              <a:spcAft>
                <a:spcPts val="2500"/>
              </a:spcAft>
            </a:pPr>
            <a:endParaRPr lang="ru-RU" sz="2800" b="0" dirty="0" smtClean="0"/>
          </a:p>
          <a:p>
            <a:pPr marL="365125" indent="0" algn="ctr">
              <a:spcBef>
                <a:spcPts val="0"/>
              </a:spcBef>
              <a:spcAft>
                <a:spcPts val="2500"/>
              </a:spcAft>
              <a:buNone/>
            </a:pPr>
            <a:r>
              <a:rPr lang="ru-RU" sz="2800" b="0" dirty="0">
                <a:solidFill>
                  <a:srgbClr val="FF0000"/>
                </a:solidFill>
              </a:rPr>
              <a:t>не рассматривает черновики участника ГИА в качестве материалов апелляции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87" y="127590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Рассмотрение апелляции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8275" y="2770466"/>
            <a:ext cx="14097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При рассмотрении апелляции о нарушении устанавливаемого порядка проведения ГИА конфликтная комиссия рассматривает апелляцию и заключение о результатах проверки и выносит одно из решений: </a:t>
            </a:r>
            <a:endParaRPr lang="ru-RU" sz="2800" dirty="0" smtClean="0">
              <a:solidFill>
                <a:srgbClr val="006AB3"/>
              </a:solidFill>
            </a:endParaRPr>
          </a:p>
          <a:p>
            <a:pPr algn="just"/>
            <a:r>
              <a:rPr lang="ru-RU" sz="2800" dirty="0">
                <a:solidFill>
                  <a:srgbClr val="006AB3"/>
                </a:solidFill>
              </a:rPr>
              <a:t>	</a:t>
            </a:r>
            <a:r>
              <a:rPr lang="ru-RU" sz="2800" dirty="0" smtClean="0">
                <a:solidFill>
                  <a:srgbClr val="006AB3"/>
                </a:solidFill>
              </a:rPr>
              <a:t>- об </a:t>
            </a:r>
            <a:r>
              <a:rPr lang="ru-RU" sz="2800" dirty="0">
                <a:solidFill>
                  <a:srgbClr val="006AB3"/>
                </a:solidFill>
              </a:rPr>
              <a:t>отклонении апелляции</a:t>
            </a:r>
            <a:r>
              <a:rPr lang="ru-RU" sz="2800" dirty="0" smtClean="0">
                <a:solidFill>
                  <a:srgbClr val="006AB3"/>
                </a:solidFill>
              </a:rPr>
              <a:t>;</a:t>
            </a:r>
          </a:p>
          <a:p>
            <a:pPr algn="just"/>
            <a:r>
              <a:rPr lang="ru-RU" sz="2800" dirty="0">
                <a:solidFill>
                  <a:srgbClr val="006AB3"/>
                </a:solidFill>
              </a:rPr>
              <a:t>	</a:t>
            </a:r>
            <a:r>
              <a:rPr lang="ru-RU" sz="2800" dirty="0" smtClean="0">
                <a:solidFill>
                  <a:srgbClr val="006AB3"/>
                </a:solidFill>
              </a:rPr>
              <a:t>- об </a:t>
            </a:r>
            <a:r>
              <a:rPr lang="ru-RU" sz="2800" dirty="0">
                <a:solidFill>
                  <a:srgbClr val="006AB3"/>
                </a:solidFill>
              </a:rPr>
              <a:t>удовлетворении апелляции. </a:t>
            </a:r>
            <a:endParaRPr lang="ru-RU" sz="2800" dirty="0" smtClean="0">
              <a:solidFill>
                <a:srgbClr val="006AB3"/>
              </a:solidFill>
            </a:endParaRPr>
          </a:p>
          <a:p>
            <a:pPr algn="just"/>
            <a:endParaRPr lang="ru-RU" sz="2800" dirty="0">
              <a:solidFill>
                <a:srgbClr val="006AB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8275" y="5650795"/>
            <a:ext cx="1409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При удовлетворении апелляции результат ГИА, по процедуре которого </a:t>
            </a:r>
            <a:r>
              <a:rPr lang="ru-RU" sz="2800" dirty="0" smtClean="0">
                <a:solidFill>
                  <a:srgbClr val="006AB3"/>
                </a:solidFill>
              </a:rPr>
              <a:t>обучающимся была </a:t>
            </a:r>
            <a:r>
              <a:rPr lang="ru-RU" sz="2800" dirty="0">
                <a:solidFill>
                  <a:srgbClr val="006AB3"/>
                </a:solidFill>
              </a:rPr>
              <a:t>подана апелляция, аннулируется и </a:t>
            </a:r>
            <a:r>
              <a:rPr lang="ru-RU" sz="2800" dirty="0" smtClean="0">
                <a:solidFill>
                  <a:srgbClr val="006AB3"/>
                </a:solidFill>
              </a:rPr>
              <a:t>обучающемуся предоставляется </a:t>
            </a:r>
            <a:r>
              <a:rPr lang="ru-RU" sz="2800" dirty="0">
                <a:solidFill>
                  <a:srgbClr val="006AB3"/>
                </a:solidFill>
              </a:rPr>
              <a:t>возможность сдать экзамен по учебному предмету в иной день, предусмотренный расписаниями проведения </a:t>
            </a:r>
            <a:r>
              <a:rPr lang="ru-RU" sz="2800" dirty="0" smtClean="0">
                <a:solidFill>
                  <a:srgbClr val="006AB3"/>
                </a:solidFill>
              </a:rPr>
              <a:t>ОГЭ</a:t>
            </a:r>
            <a:r>
              <a:rPr lang="ru-RU" sz="2800" dirty="0">
                <a:solidFill>
                  <a:srgbClr val="006AB3"/>
                </a:solidFill>
              </a:rPr>
              <a:t>, ГВЭ.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8102726"/>
            <a:ext cx="8915400" cy="3566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7" y="127590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cs typeface="Times New Roman" panose="02020603050405020304" pitchFamily="18" charset="0"/>
              </a:rPr>
              <a:t>Смоделированная </a:t>
            </a:r>
            <a:r>
              <a:rPr lang="ru-RU" sz="4000" dirty="0" smtClean="0">
                <a:cs typeface="Times New Roman" panose="02020603050405020304" pitchFamily="18" charset="0"/>
              </a:rPr>
              <a:t>ситуация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267" y="2193381"/>
            <a:ext cx="15603478" cy="52629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700" b="1" dirty="0" smtClean="0">
                <a:solidFill>
                  <a:srgbClr val="0070C0"/>
                </a:solidFill>
              </a:rPr>
              <a:t>Смоделированная ситуация.</a:t>
            </a:r>
          </a:p>
          <a:p>
            <a:pPr indent="450215">
              <a:spcAft>
                <a:spcPts val="0"/>
              </a:spcAft>
            </a:pPr>
            <a:endParaRPr lang="ru-RU" sz="2700" dirty="0" smtClean="0">
              <a:solidFill>
                <a:srgbClr val="0070C0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sz="2700" dirty="0" smtClean="0">
                <a:solidFill>
                  <a:srgbClr val="0070C0"/>
                </a:solidFill>
              </a:rPr>
              <a:t>На ППЭ проходит экзамен по химии. При входе у рамки металлоискателя участник держит в руках калькулятор (непрограммируемый), с которым его пропускают в ППЭ. В аудитории, после того, как участник занимает свое рабочее место, он кладет на стол ручку, паспорт и калькулятор (непрограммируемый).</a:t>
            </a:r>
          </a:p>
          <a:p>
            <a:pPr indent="450215" algn="just">
              <a:spcAft>
                <a:spcPts val="0"/>
              </a:spcAft>
            </a:pPr>
            <a:r>
              <a:rPr lang="ru-RU" sz="2700" dirty="0" smtClean="0">
                <a:solidFill>
                  <a:srgbClr val="0070C0"/>
                </a:solidFill>
              </a:rPr>
              <a:t>После объявления начала экзамена организатором участник приступает к выполнению работы. В процессе выполнения работы участник начинает использовать калькулятор (непрограммируемый). Организатор в аудитории замечает факт использования калькулятора и запрещает участнику его использование во время экзамена. </a:t>
            </a:r>
          </a:p>
          <a:p>
            <a:pPr indent="450215" algn="just">
              <a:spcAft>
                <a:spcPts val="0"/>
              </a:spcAft>
            </a:pPr>
            <a:r>
              <a:rPr lang="ru-RU" sz="2700" dirty="0" smtClean="0">
                <a:solidFill>
                  <a:srgbClr val="0070C0"/>
                </a:solidFill>
              </a:rPr>
              <a:t>После завершения экзамена участник обращается к организатору в аудитории для подачи апелляции о нарушении установленного порядка.</a:t>
            </a:r>
            <a:endParaRPr lang="ru-RU" sz="27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267" y="7997016"/>
            <a:ext cx="15603478" cy="95410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Укажите</a:t>
            </a:r>
            <a:r>
              <a:rPr lang="ru-RU" sz="2800" b="1" dirty="0">
                <a:solidFill>
                  <a:schemeClr val="tx1"/>
                </a:solidFill>
              </a:rPr>
              <a:t>, было ли допущено нарушение установленного порядка проведения ГИА со стороны участника, верны ли действия организатора в аудитории</a:t>
            </a:r>
            <a:r>
              <a:rPr lang="ru-RU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06" y="10660140"/>
            <a:ext cx="1033507" cy="817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84" y="10660140"/>
            <a:ext cx="740801" cy="80950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190021" y="9443704"/>
            <a:ext cx="1893928" cy="1036487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Нарушение допущено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59396" y="9443703"/>
            <a:ext cx="1893928" cy="1036487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Нарушение не допущено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87" y="127590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ФЦПРО-ЕГЭ</Template>
  <TotalTime>496</TotalTime>
  <Words>590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ФЦПРО-ЕГЭ</vt:lpstr>
      <vt:lpstr>Апелляции о нарушении установленного порядка ГИА-9 </vt:lpstr>
      <vt:lpstr>Апелляции о нарушении установленного порядка проведения ГИА</vt:lpstr>
      <vt:lpstr>Форма ППЭ-03  «Протокол рассмотрения апелляции о нарушении установленного порядка проведения ГИА» </vt:lpstr>
      <vt:lpstr>Апелляция</vt:lpstr>
      <vt:lpstr>Рассмотрение апелляции о нарушении установленного порядка</vt:lpstr>
      <vt:lpstr>Конфликтная комиссия </vt:lpstr>
      <vt:lpstr>Конфликтная комиссия</vt:lpstr>
      <vt:lpstr>Рассмотрение апелляции </vt:lpstr>
      <vt:lpstr>Смоделированная ситуация</vt:lpstr>
      <vt:lpstr>Смоделированная ситуация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членов государственной экзаменационной комиссии при проведении государственной итоговой аттестации обучающихся по образовательным программам среднего общего образования»   Занятие № 6 «Апелляции о нарушении установленного порядка ГИА-11»</dc:title>
  <dc:creator>admin</dc:creator>
  <cp:lastModifiedBy>Taniana</cp:lastModifiedBy>
  <cp:revision>60</cp:revision>
  <dcterms:created xsi:type="dcterms:W3CDTF">2016-02-16T14:23:05Z</dcterms:created>
  <dcterms:modified xsi:type="dcterms:W3CDTF">2017-04-24T13:31:17Z</dcterms:modified>
</cp:coreProperties>
</file>