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11" r:id="rId4"/>
    <p:sldId id="312" r:id="rId5"/>
    <p:sldId id="291" r:id="rId6"/>
    <p:sldId id="332" r:id="rId7"/>
    <p:sldId id="309" r:id="rId8"/>
    <p:sldId id="310" r:id="rId9"/>
    <p:sldId id="258" r:id="rId10"/>
    <p:sldId id="313" r:id="rId11"/>
    <p:sldId id="314" r:id="rId12"/>
    <p:sldId id="315" r:id="rId13"/>
    <p:sldId id="259" r:id="rId14"/>
    <p:sldId id="260" r:id="rId15"/>
    <p:sldId id="261" r:id="rId16"/>
    <p:sldId id="292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322" r:id="rId33"/>
    <p:sldId id="323" r:id="rId34"/>
    <p:sldId id="324" r:id="rId35"/>
    <p:sldId id="325" r:id="rId36"/>
    <p:sldId id="326" r:id="rId37"/>
    <p:sldId id="327" r:id="rId38"/>
    <p:sldId id="306" r:id="rId39"/>
    <p:sldId id="281" r:id="rId40"/>
    <p:sldId id="331" r:id="rId41"/>
    <p:sldId id="283" r:id="rId42"/>
    <p:sldId id="284" r:id="rId43"/>
    <p:sldId id="286" r:id="rId44"/>
    <p:sldId id="288" r:id="rId45"/>
    <p:sldId id="290" r:id="rId46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62" userDrawn="1">
          <p15:clr>
            <a:srgbClr val="A4A3A4"/>
          </p15:clr>
        </p15:guide>
        <p15:guide id="2" pos="50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E2001A"/>
    <a:srgbClr val="D9DADB"/>
    <a:srgbClr val="B1B3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0" y="78"/>
      </p:cViewPr>
      <p:guideLst>
        <p:guide orient="horz" pos="3662"/>
        <p:guide pos="50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3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6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6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884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342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54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8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5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6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1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3434" y="2729603"/>
            <a:ext cx="7096998" cy="7720329"/>
          </a:xfrm>
        </p:spPr>
        <p:txBody>
          <a:bodyPr/>
          <a:lstStyle>
            <a:lvl1pPr>
              <a:defRPr sz="4920"/>
            </a:lvl1pPr>
            <a:lvl2pPr>
              <a:defRPr sz="4218"/>
            </a:lvl2pPr>
            <a:lvl3pPr>
              <a:defRPr sz="3515"/>
            </a:lvl3pPr>
            <a:lvl4pPr>
              <a:defRPr sz="3163"/>
            </a:lvl4pPr>
            <a:lvl5pPr>
              <a:defRPr sz="3163"/>
            </a:lvl5pPr>
            <a:lvl6pPr>
              <a:defRPr sz="3163"/>
            </a:lvl6pPr>
            <a:lvl7pPr>
              <a:defRPr sz="3163"/>
            </a:lvl7pPr>
            <a:lvl8pPr>
              <a:defRPr sz="3163"/>
            </a:lvl8pPr>
            <a:lvl9pPr>
              <a:defRPr sz="31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68243" y="2729603"/>
            <a:ext cx="7096998" cy="7720329"/>
          </a:xfrm>
        </p:spPr>
        <p:txBody>
          <a:bodyPr/>
          <a:lstStyle>
            <a:lvl1pPr>
              <a:defRPr sz="4920"/>
            </a:lvl1pPr>
            <a:lvl2pPr>
              <a:defRPr sz="4218"/>
            </a:lvl2pPr>
            <a:lvl3pPr>
              <a:defRPr sz="3515"/>
            </a:lvl3pPr>
            <a:lvl4pPr>
              <a:defRPr sz="3163"/>
            </a:lvl4pPr>
            <a:lvl5pPr>
              <a:defRPr sz="3163"/>
            </a:lvl5pPr>
            <a:lvl6pPr>
              <a:defRPr sz="3163"/>
            </a:lvl6pPr>
            <a:lvl7pPr>
              <a:defRPr sz="3163"/>
            </a:lvl7pPr>
            <a:lvl8pPr>
              <a:defRPr sz="3163"/>
            </a:lvl8pPr>
            <a:lvl9pPr>
              <a:defRPr sz="316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86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2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Экзаменационные материалы в пунктах проведения экзамена, используемые при проведении ГИА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93852" y="314324"/>
            <a:ext cx="11809312" cy="929159"/>
          </a:xfrm>
        </p:spPr>
        <p:txBody>
          <a:bodyPr>
            <a:normAutofit fontScale="70000" lnSpcReduction="20000"/>
          </a:bodyPr>
          <a:lstStyle/>
          <a:p>
            <a:r>
              <a:rPr lang="ru-RU" sz="3600"/>
              <a:t>Подготовка </a:t>
            </a:r>
            <a:r>
              <a:rPr lang="ru-RU" sz="3600" smtClean="0"/>
              <a:t>уполномоченных</a:t>
            </a:r>
          </a:p>
          <a:p>
            <a:r>
              <a:rPr lang="ru-RU" sz="3600" smtClean="0"/>
              <a:t> представителей ГЭК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695071" y="3191824"/>
            <a:ext cx="14461808" cy="1391930"/>
          </a:xfrm>
          <a:prstGeom prst="rect">
            <a:avLst/>
          </a:prstGeom>
        </p:spPr>
        <p:txBody>
          <a:bodyPr vert="horz" lIns="160687" tIns="80343" rIns="160687" bIns="8034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515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95071" y="5917143"/>
            <a:ext cx="14461808" cy="1391930"/>
          </a:xfrm>
          <a:prstGeom prst="rect">
            <a:avLst/>
          </a:prstGeom>
        </p:spPr>
        <p:txBody>
          <a:bodyPr vert="horz" lIns="160687" tIns="80343" rIns="160687" bIns="80343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4218" b="1" dirty="0">
                <a:solidFill>
                  <a:srgbClr val="006AB3"/>
                </a:solidFill>
                <a:hlinkClick r:id="rId2" action="ppaction://hlinksldjump"/>
              </a:rPr>
              <a:t>форму</a:t>
            </a:r>
            <a:r>
              <a:rPr lang="ru-RU" sz="4218" b="1" dirty="0">
                <a:hlinkClick r:id="rId2" action="ppaction://hlinksldjump"/>
              </a:rPr>
              <a:t> </a:t>
            </a:r>
            <a:r>
              <a:rPr lang="ru-RU" sz="4218" b="1" dirty="0">
                <a:solidFill>
                  <a:srgbClr val="006AB3"/>
                </a:solidFill>
                <a:hlinkClick r:id="rId2" action="ppaction://hlinksldjump"/>
              </a:rPr>
              <a:t>ППЭ-18-МАШ</a:t>
            </a:r>
            <a:r>
              <a:rPr lang="ru-RU" sz="4218" b="1" dirty="0">
                <a:hlinkClick r:id="rId2" action="ppaction://hlinksldjump"/>
              </a:rPr>
              <a:t> «Акт общественного </a:t>
            </a:r>
            <a:r>
              <a:rPr lang="ru-RU" sz="4218" b="1" dirty="0">
                <a:solidFill>
                  <a:srgbClr val="006AB3"/>
                </a:solidFill>
                <a:hlinkClick r:id="rId2" action="ppaction://hlinksldjump"/>
              </a:rPr>
              <a:t>наблюдения</a:t>
            </a:r>
            <a:r>
              <a:rPr lang="ru-RU" sz="4218" b="1" dirty="0">
                <a:hlinkClick r:id="rId2" action="ppaction://hlinksldjump"/>
              </a:rPr>
              <a:t> о проведении </a:t>
            </a:r>
            <a:r>
              <a:rPr lang="ru-RU" sz="4218" b="1" dirty="0" smtClean="0">
                <a:hlinkClick r:id="rId2" action="ppaction://hlinksldjump"/>
              </a:rPr>
              <a:t>ГИА 9 </a:t>
            </a:r>
            <a:r>
              <a:rPr lang="ru-RU" sz="4218" b="1" dirty="0">
                <a:hlinkClick r:id="rId2" action="ppaction://hlinksldjump"/>
              </a:rPr>
              <a:t>в ППЭ»</a:t>
            </a:r>
            <a:endParaRPr lang="ru-RU" sz="4218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79527" y="133078"/>
            <a:ext cx="12271464" cy="1512169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Общественное наблюдение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433" y="2848554"/>
            <a:ext cx="14461808" cy="17138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0" dirty="0">
                <a:solidFill>
                  <a:schemeClr val="tx1"/>
                </a:solidFill>
              </a:rPr>
              <a:t>Не позднее чем за один час до начала экзамена руководитель ППЭ выдает общественным наблюдателям</a:t>
            </a:r>
            <a:r>
              <a:rPr lang="ru-RU" sz="3600" b="0" dirty="0" smtClean="0">
                <a:solidFill>
                  <a:schemeClr val="tx1"/>
                </a:solidFill>
              </a:rPr>
              <a:t>:</a:t>
            </a:r>
            <a:endParaRPr lang="ru-RU" sz="3600" b="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4284597" y="10151683"/>
            <a:ext cx="9237351" cy="1012312"/>
          </a:xfrm>
          <a:prstGeom prst="rect">
            <a:avLst/>
          </a:prstGeom>
        </p:spPr>
        <p:txBody>
          <a:bodyPr vert="horz" lIns="160687" tIns="80343" rIns="160687" bIns="8034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163" b="1" dirty="0"/>
              <a:t>форма ППЭ 18-МАШ «Акт общественного наблюдения о проведении </a:t>
            </a:r>
            <a:r>
              <a:rPr lang="ru-RU" sz="3163" b="1" dirty="0" smtClean="0"/>
              <a:t>ГИА-9 </a:t>
            </a:r>
            <a:r>
              <a:rPr lang="ru-RU" sz="3163" b="1" dirty="0"/>
              <a:t>в </a:t>
            </a:r>
            <a:r>
              <a:rPr lang="ru-RU" sz="3163" b="1" dirty="0" smtClean="0"/>
              <a:t>ППЭ»</a:t>
            </a:r>
            <a:endParaRPr lang="ru-RU" sz="3163" b="1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3573429" y="10238450"/>
            <a:ext cx="1012312" cy="506156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09188" y="0"/>
            <a:ext cx="12271464" cy="1512169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Общественное наблюдение</a:t>
            </a:r>
            <a:endParaRPr lang="ru-RU" sz="6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6991" y="2501556"/>
            <a:ext cx="6746338" cy="786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6885" y="2536362"/>
            <a:ext cx="6785977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2695701" y="7849772"/>
            <a:ext cx="5078861" cy="8862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20" name="Овал 19"/>
          <p:cNvSpPr/>
          <p:nvPr/>
        </p:nvSpPr>
        <p:spPr>
          <a:xfrm>
            <a:off x="844062" y="8932984"/>
            <a:ext cx="7101657" cy="120540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</p:spTree>
    <p:extLst>
      <p:ext uri="{BB962C8B-B14F-4D97-AF65-F5344CB8AC3E}">
        <p14:creationId xmlns:p14="http://schemas.microsoft.com/office/powerpoint/2010/main" val="6806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0239" y="160150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Использование форм ППЭ </a:t>
            </a:r>
            <a:br>
              <a:rPr lang="ru-RU" sz="4800" dirty="0" smtClean="0"/>
            </a:br>
            <a:r>
              <a:rPr lang="ru-RU" sz="4800" dirty="0" smtClean="0"/>
              <a:t>организаторами вне аудитории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54000" y="2680554"/>
            <a:ext cx="160686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ОРГАНИЗАТОРЫ ВНЕ АУДИТОРИИ</a:t>
            </a:r>
          </a:p>
          <a:p>
            <a:pPr algn="ctr"/>
            <a:r>
              <a:rPr lang="ru-RU" b="1" dirty="0"/>
              <a:t> получают у руководителя ППЭ формы ППЭ: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9000" y="4292600"/>
            <a:ext cx="14173200" cy="314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hlinkClick r:id="rId2" action="ppaction://hlinksldjump"/>
              </a:rPr>
              <a:t>ППЭ-06-01 «Список участников ГИА образовательной организации»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hlinkClick r:id="rId3" action="ppaction://hlinksldjump"/>
              </a:rPr>
              <a:t>ППЭ-06-02 «Список участников </a:t>
            </a:r>
            <a:r>
              <a:rPr lang="ru-RU" dirty="0" smtClean="0">
                <a:hlinkClick r:id="rId3" action="ppaction://hlinksldjump"/>
              </a:rPr>
              <a:t>ГИА-9 </a:t>
            </a:r>
            <a:r>
              <a:rPr lang="ru-RU" dirty="0">
                <a:hlinkClick r:id="rId3" action="ppaction://hlinksldjump"/>
              </a:rPr>
              <a:t>в ППЭ по алфавиту»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3737" y="9106756"/>
            <a:ext cx="14173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Размещают при входе в ППЭ!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4342" y="4744572"/>
            <a:ext cx="5808074" cy="151216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форма ППЭ-06-01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«Список участников </a:t>
            </a:r>
            <a:r>
              <a:rPr lang="ru-RU" sz="3600" dirty="0" smtClean="0">
                <a:solidFill>
                  <a:schemeClr val="tx1"/>
                </a:solidFill>
              </a:rPr>
              <a:t>ГИА-9 в </a:t>
            </a:r>
            <a:r>
              <a:rPr lang="ru-RU" sz="3600" dirty="0">
                <a:solidFill>
                  <a:schemeClr val="tx1"/>
                </a:solidFill>
              </a:rPr>
              <a:t>ППЭ»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2512842" y="10411327"/>
            <a:ext cx="1171074" cy="68981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70239" y="160150"/>
            <a:ext cx="12271464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 fontScale="97500" lnSpcReduction="1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4800" dirty="0" smtClean="0"/>
              <a:t>Использование форм ППЭ организаторами вне аудитории</a:t>
            </a:r>
            <a:endParaRPr lang="ru-RU" sz="4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062" y="2124222"/>
            <a:ext cx="8736035" cy="957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53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7150" y="4823489"/>
            <a:ext cx="5282458" cy="243666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форма ППЭ-06-02 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«Список участников </a:t>
            </a:r>
            <a:r>
              <a:rPr lang="ru-RU" sz="3600" dirty="0" smtClean="0">
                <a:solidFill>
                  <a:schemeClr val="tx1"/>
                </a:solidFill>
              </a:rPr>
              <a:t>ГИА-9 </a:t>
            </a:r>
            <a:r>
              <a:rPr lang="ru-RU" sz="3600" dirty="0">
                <a:solidFill>
                  <a:schemeClr val="tx1"/>
                </a:solidFill>
              </a:rPr>
              <a:t>в ППЭ по алфавиту»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12512842" y="10411327"/>
            <a:ext cx="1171074" cy="68981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70239" y="160150"/>
            <a:ext cx="12271464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 fontScale="97500" lnSpcReduction="1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4800" dirty="0" smtClean="0"/>
              <a:t>Использование форм ППЭ организаторами вне аудитории</a:t>
            </a:r>
            <a:endParaRPr lang="ru-RU" sz="48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2197" y="2194560"/>
            <a:ext cx="7554351" cy="893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777" y="0"/>
            <a:ext cx="12271464" cy="1972447"/>
          </a:xfrm>
        </p:spPr>
        <p:txBody>
          <a:bodyPr>
            <a:normAutofit/>
          </a:bodyPr>
          <a:lstStyle/>
          <a:p>
            <a:r>
              <a:rPr lang="ru-RU" dirty="0" smtClean="0"/>
              <a:t>Идентификация </a:t>
            </a:r>
            <a:br>
              <a:rPr lang="ru-RU" dirty="0" smtClean="0"/>
            </a:br>
            <a:r>
              <a:rPr lang="ru-RU" dirty="0" smtClean="0"/>
              <a:t>личности участника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505" y="2578362"/>
            <a:ext cx="7306871" cy="8572238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884735" y="6100762"/>
            <a:ext cx="5507505" cy="35215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Акт заполняется в случае отсутствия у обучающегося документа, удостоверяющего </a:t>
            </a:r>
            <a:r>
              <a:rPr lang="ru-RU" sz="2800" dirty="0" smtClean="0">
                <a:solidFill>
                  <a:schemeClr val="tx1"/>
                </a:solidFill>
              </a:rPr>
              <a:t>личность, </a:t>
            </a:r>
            <a:r>
              <a:rPr lang="ru-RU" sz="2800" dirty="0">
                <a:solidFill>
                  <a:schemeClr val="tx1"/>
                </a:solidFill>
              </a:rPr>
              <a:t>сопровождающим от </a:t>
            </a:r>
            <a:r>
              <a:rPr lang="ru-RU" sz="2800" dirty="0" smtClean="0">
                <a:solidFill>
                  <a:schemeClr val="tx1"/>
                </a:solidFill>
              </a:rPr>
              <a:t>ОО </a:t>
            </a:r>
            <a:r>
              <a:rPr lang="ru-RU" sz="2800" dirty="0">
                <a:solidFill>
                  <a:schemeClr val="tx1"/>
                </a:solidFill>
              </a:rPr>
              <a:t>в присутствии </a:t>
            </a:r>
            <a:r>
              <a:rPr lang="ru-RU" sz="2800" dirty="0" smtClean="0">
                <a:solidFill>
                  <a:schemeClr val="tx1"/>
                </a:solidFill>
              </a:rPr>
              <a:t>уполномоченного представителя </a:t>
            </a:r>
            <a:r>
              <a:rPr lang="ru-RU" sz="2800" dirty="0">
                <a:solidFill>
                  <a:schemeClr val="tx1"/>
                </a:solidFill>
              </a:rPr>
              <a:t>ГЭК при входе в ППЭ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1601" y="2974246"/>
            <a:ext cx="6777037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ППЭ-20 </a:t>
            </a:r>
          </a:p>
          <a:p>
            <a:pPr algn="ctr"/>
            <a:r>
              <a:rPr lang="ru-RU" b="1" dirty="0"/>
              <a:t>«Акт об идентификации личности участника ГИА»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114" y="176191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Использование форм ППЭ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организаторами в аудитории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3434" y="2528154"/>
            <a:ext cx="1446180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ОРГАНИЗАТОРЫ В АУДИТОРИИ</a:t>
            </a:r>
          </a:p>
          <a:p>
            <a:pPr algn="ctr"/>
            <a:r>
              <a:rPr lang="ru-RU" b="1" dirty="0"/>
              <a:t> получают у руководителя ППЭ формы ППЭ: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837" y="4416645"/>
            <a:ext cx="15367001" cy="353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ППЭ-05-01</a:t>
            </a:r>
            <a:r>
              <a:rPr lang="ru-RU" sz="2800" dirty="0">
                <a:solidFill>
                  <a:srgbClr val="006AB3"/>
                </a:solidFill>
              </a:rPr>
              <a:t> «Список участников </a:t>
            </a:r>
            <a:r>
              <a:rPr lang="ru-RU" sz="2800" dirty="0" smtClean="0">
                <a:solidFill>
                  <a:srgbClr val="006AB3"/>
                </a:solidFill>
              </a:rPr>
              <a:t>ГИА-9 </a:t>
            </a:r>
            <a:r>
              <a:rPr lang="ru-RU" sz="2800" dirty="0">
                <a:solidFill>
                  <a:srgbClr val="006AB3"/>
                </a:solidFill>
              </a:rPr>
              <a:t>в аудитории ППЭ» (2 экземпляра);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ППЭ-05-02</a:t>
            </a:r>
            <a:r>
              <a:rPr lang="ru-RU" sz="2800" dirty="0">
                <a:solidFill>
                  <a:srgbClr val="006AB3"/>
                </a:solidFill>
              </a:rPr>
              <a:t> «Протокол проведения </a:t>
            </a:r>
            <a:r>
              <a:rPr lang="ru-RU" sz="2800" dirty="0" smtClean="0">
                <a:solidFill>
                  <a:srgbClr val="006AB3"/>
                </a:solidFill>
              </a:rPr>
              <a:t>ГИА-9 </a:t>
            </a:r>
            <a:r>
              <a:rPr lang="ru-RU" sz="2800" dirty="0">
                <a:solidFill>
                  <a:srgbClr val="006AB3"/>
                </a:solidFill>
              </a:rPr>
              <a:t>в аудитории ППЭ»;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ППЭ-12-02</a:t>
            </a:r>
            <a:r>
              <a:rPr lang="ru-RU" sz="2800" dirty="0">
                <a:solidFill>
                  <a:srgbClr val="006AB3"/>
                </a:solidFill>
              </a:rPr>
              <a:t> «Ведомость коррекции персональных данных участников </a:t>
            </a:r>
            <a:r>
              <a:rPr lang="ru-RU" sz="2800" dirty="0" smtClean="0">
                <a:solidFill>
                  <a:srgbClr val="006AB3"/>
                </a:solidFill>
              </a:rPr>
              <a:t>ГИА-9 </a:t>
            </a:r>
            <a:r>
              <a:rPr lang="ru-RU" sz="2800" dirty="0">
                <a:solidFill>
                  <a:srgbClr val="006AB3"/>
                </a:solidFill>
              </a:rPr>
              <a:t>в аудитории»;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ППЭ-12-03</a:t>
            </a:r>
            <a:r>
              <a:rPr lang="ru-RU" sz="2800" dirty="0">
                <a:solidFill>
                  <a:srgbClr val="006AB3"/>
                </a:solidFill>
              </a:rPr>
              <a:t> «Ведомость использования дополнительных бланков ответов №2»;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6AB3"/>
                </a:solidFill>
              </a:rPr>
              <a:t>ППЭ-16</a:t>
            </a:r>
            <a:r>
              <a:rPr lang="ru-RU" sz="2800" dirty="0">
                <a:solidFill>
                  <a:srgbClr val="006AB3"/>
                </a:solidFill>
              </a:rPr>
              <a:t> «Расшифровка кодов образовательных организаций»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622703"/>
            <a:ext cx="160686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 позднее </a:t>
            </a:r>
            <a:r>
              <a:rPr lang="ru-RU" b="1" dirty="0" smtClean="0"/>
              <a:t>9.15 </a:t>
            </a:r>
            <a:r>
              <a:rPr lang="ru-RU" b="1" dirty="0"/>
              <a:t>пройти в свою аудиторию и приступить к выполнению обязанностей!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365" y="176192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 smtClean="0"/>
              <a:t>Вход участников ГИА в аудиторию ППЭ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88" y="3491604"/>
            <a:ext cx="10271717" cy="66429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80800" y="5782050"/>
            <a:ext cx="4587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форма ППЭ-05-01 </a:t>
            </a:r>
          </a:p>
          <a:p>
            <a:pPr algn="ctr">
              <a:spcBef>
                <a:spcPct val="0"/>
              </a:spcBef>
            </a:pPr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«Список участников ГИА </a:t>
            </a:r>
            <a:r>
              <a:rPr lang="ru-RU" sz="3200" b="1" dirty="0" smtClean="0">
                <a:latin typeface="Arial" panose="020B0604020202020204" pitchFamily="34" charset="0"/>
                <a:ea typeface="+mj-ea"/>
                <a:cs typeface="+mj-cs"/>
              </a:rPr>
              <a:t>в </a:t>
            </a:r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аудитории ППЭ»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243" y="218801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Регистрация участников ГИА в аудитории ППЭ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76038" y="5571611"/>
            <a:ext cx="45926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форма ППЭ-05-02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«Протокол проведения </a:t>
            </a:r>
            <a:r>
              <a:rPr lang="ru-RU" sz="3200" b="1" dirty="0" smtClean="0">
                <a:latin typeface="Arial" panose="020B0604020202020204" pitchFamily="34" charset="0"/>
                <a:ea typeface="+mj-ea"/>
                <a:cs typeface="+mj-cs"/>
              </a:rPr>
              <a:t>ГИА-9 </a:t>
            </a:r>
            <a:endParaRPr lang="ru-RU" sz="3200" b="1" dirty="0">
              <a:latin typeface="Arial" panose="020B0604020202020204" pitchFamily="34" charset="0"/>
              <a:ea typeface="+mj-ea"/>
              <a:cs typeface="+mj-cs"/>
            </a:endParaRPr>
          </a:p>
          <a:p>
            <a:pPr algn="ctr"/>
            <a:r>
              <a:rPr lang="ru-RU" sz="3200" b="1" dirty="0">
                <a:latin typeface="Arial" panose="020B0604020202020204" pitchFamily="34" charset="0"/>
                <a:ea typeface="+mj-ea"/>
                <a:cs typeface="+mj-cs"/>
              </a:rPr>
              <a:t>в аудитории ППЭ»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182" y="2869809"/>
            <a:ext cx="10255347" cy="780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06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605" y="9573175"/>
            <a:ext cx="12271464" cy="151216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ППЭ-12-02 «Ведомость коррекции персональных данных участников ГИА в аудитории»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77" y="2560640"/>
            <a:ext cx="11323446" cy="696594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62" y="4531378"/>
            <a:ext cx="4309635" cy="472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201" y="5579630"/>
            <a:ext cx="793322" cy="973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90137" y="9001027"/>
            <a:ext cx="7532240" cy="45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473" y="4780327"/>
            <a:ext cx="6915456" cy="4317999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2242800" y="2560640"/>
            <a:ext cx="3293907" cy="2776904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6AB3"/>
                </a:solidFill>
              </a:rPr>
              <a:t>В графу «Измененные данные</a:t>
            </a:r>
            <a:r>
              <a:rPr lang="ru-RU" sz="2400" dirty="0" smtClean="0">
                <a:solidFill>
                  <a:srgbClr val="006AB3"/>
                </a:solidFill>
              </a:rPr>
              <a:t>»</a:t>
            </a:r>
            <a:br>
              <a:rPr lang="ru-RU" sz="2400" dirty="0" smtClean="0">
                <a:solidFill>
                  <a:srgbClr val="006AB3"/>
                </a:solidFill>
              </a:rPr>
            </a:br>
            <a:r>
              <a:rPr lang="ru-RU" sz="2400" dirty="0" smtClean="0">
                <a:solidFill>
                  <a:srgbClr val="006AB3"/>
                </a:solidFill>
              </a:rPr>
              <a:t> </a:t>
            </a:r>
            <a:r>
              <a:rPr lang="ru-RU" sz="2400" dirty="0">
                <a:solidFill>
                  <a:srgbClr val="006AB3"/>
                </a:solidFill>
              </a:rPr>
              <a:t>вносятся только те  сведения, которые не соответствуют </a:t>
            </a:r>
            <a:r>
              <a:rPr lang="ru-RU" sz="2400" dirty="0" smtClean="0">
                <a:solidFill>
                  <a:srgbClr val="006AB3"/>
                </a:solidFill>
              </a:rPr>
              <a:t> данным в РИС</a:t>
            </a:r>
            <a:endParaRPr lang="ru-RU" sz="2400" dirty="0">
              <a:solidFill>
                <a:srgbClr val="006AB3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65243" y="218801"/>
            <a:ext cx="12271464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 fontScale="750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5400" dirty="0" smtClean="0"/>
              <a:t>Коррекция персональных данных участников ГИА</a:t>
            </a:r>
            <a:endParaRPr lang="ru-RU" sz="5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4115" y="432391"/>
            <a:ext cx="5567719" cy="885773"/>
          </a:xfrm>
        </p:spPr>
        <p:txBody>
          <a:bodyPr>
            <a:noAutofit/>
          </a:bodyPr>
          <a:lstStyle/>
          <a:p>
            <a:r>
              <a:rPr lang="ru-RU" sz="4800" dirty="0"/>
              <a:t>Готовность ППЭ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68532" y="2812206"/>
            <a:ext cx="14461808" cy="1138852"/>
          </a:xfrm>
          <a:prstGeom prst="rect">
            <a:avLst/>
          </a:prstGeom>
        </p:spPr>
        <p:txBody>
          <a:bodyPr vert="horz" lIns="160687" tIns="80343" rIns="160687" bIns="8034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5623" dirty="0"/>
          </a:p>
          <a:p>
            <a:pPr marL="0" indent="0">
              <a:buNone/>
            </a:pPr>
            <a:endParaRPr lang="ru-RU" sz="5623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803433" y="2976653"/>
            <a:ext cx="14461808" cy="2468447"/>
          </a:xfrm>
          <a:prstGeom prst="rect">
            <a:avLst/>
          </a:prstGeom>
        </p:spPr>
        <p:txBody>
          <a:bodyPr vert="horz" lIns="160687" tIns="80343" rIns="160687" bIns="8034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b="1" dirty="0"/>
              <a:t>Не позднее чем за день</a:t>
            </a:r>
            <a:r>
              <a:rPr lang="ru-RU" dirty="0"/>
              <a:t> до начала экзамена руководитель ППЭ совместно </a:t>
            </a:r>
            <a:r>
              <a:rPr lang="ru-RU" dirty="0" smtClean="0"/>
              <a:t>с </a:t>
            </a:r>
            <a:r>
              <a:rPr lang="ru-RU" dirty="0"/>
              <a:t>руководителем организации, на базе которой сформирован </a:t>
            </a:r>
            <a:r>
              <a:rPr lang="ru-RU" dirty="0" smtClean="0"/>
              <a:t>ППЭ, </a:t>
            </a:r>
            <a:r>
              <a:rPr lang="ru-RU" dirty="0"/>
              <a:t>обеспечивают готовность ППЭ к проведению </a:t>
            </a:r>
            <a:r>
              <a:rPr lang="ru-RU" dirty="0" smtClean="0"/>
              <a:t>ОГЭ </a:t>
            </a:r>
            <a:r>
              <a:rPr lang="ru-RU" dirty="0"/>
              <a:t>и заполняют </a:t>
            </a:r>
            <a:r>
              <a:rPr lang="ru-RU" dirty="0" smtClean="0"/>
              <a:t>АКТ готовности ППЭ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078" y="198890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Получение экзаменационных </a:t>
            </a:r>
            <a:r>
              <a:rPr lang="ru-RU" dirty="0" smtClean="0"/>
              <a:t>материалов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400" y="5552544"/>
            <a:ext cx="9042400" cy="58044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983618"/>
            <a:ext cx="16068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AB3"/>
                </a:solidFill>
              </a:rPr>
              <a:t>Ответственный организатор в аудитории получает в Штабе от руководителя ППЭ</a:t>
            </a:r>
          </a:p>
          <a:p>
            <a:pPr algn="ctr"/>
            <a:r>
              <a:rPr lang="ru-RU" sz="2800" b="1" u="sng" dirty="0" smtClean="0">
                <a:solidFill>
                  <a:srgbClr val="E2001A"/>
                </a:solidFill>
              </a:rPr>
              <a:t>ЭМ </a:t>
            </a:r>
            <a:r>
              <a:rPr lang="ru-RU" sz="2800" b="1" u="sng" dirty="0">
                <a:solidFill>
                  <a:srgbClr val="E2001A"/>
                </a:solidFill>
              </a:rPr>
              <a:t>на аудиторию по ведомости: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93205" y="6055983"/>
            <a:ext cx="4872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ППЭ-14-02 </a:t>
            </a:r>
          </a:p>
          <a:p>
            <a:pPr algn="ctr"/>
            <a:r>
              <a:rPr lang="ru-RU" sz="3200" b="1" dirty="0"/>
              <a:t>«Ведомость выдачи и возврата экзаменационных материалов по аудиториям ППЭ»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5788" y="2612652"/>
            <a:ext cx="1467945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Не позднее чем за 15 минут до начала экзамена</a:t>
            </a:r>
            <a:endParaRPr lang="ru-RU" sz="4000" b="1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244" y="190226"/>
            <a:ext cx="12271464" cy="1512169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4800" dirty="0" smtClean="0"/>
              <a:t>Заполнение регистрационных полей участниками ГИА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032" y="2775891"/>
            <a:ext cx="9861965" cy="71477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6" y="5137903"/>
            <a:ext cx="49291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форма ППЭ-16 </a:t>
            </a:r>
          </a:p>
          <a:p>
            <a:pPr algn="ctr"/>
            <a:r>
              <a:rPr lang="ru-RU" sz="3200" b="1" dirty="0"/>
              <a:t>«Расшифровка кодов образовательных организаций»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6669" y="147365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Объявление начала экзамена в аудитории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82400" y="4657068"/>
            <a:ext cx="448627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ППЭ-05-02 </a:t>
            </a:r>
          </a:p>
          <a:p>
            <a:pPr algn="ctr"/>
            <a:r>
              <a:rPr lang="ru-RU" b="1" dirty="0"/>
              <a:t>«Протокол проведения </a:t>
            </a:r>
          </a:p>
          <a:p>
            <a:pPr algn="ctr"/>
            <a:r>
              <a:rPr lang="ru-RU" b="1" dirty="0" smtClean="0"/>
              <a:t>ГИА-9 в </a:t>
            </a:r>
            <a:r>
              <a:rPr lang="ru-RU" b="1" dirty="0"/>
              <a:t>аудитории ППЭ»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489" y="2616591"/>
            <a:ext cx="11352628" cy="82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90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080" y="247371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Выдача дополнительных бланков ответов №2 участникам ГИА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278" y="2599693"/>
            <a:ext cx="6810239" cy="8576307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831107" y="5795239"/>
            <a:ext cx="654843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ППЭ-12-03 </a:t>
            </a:r>
          </a:p>
          <a:p>
            <a:pPr algn="ctr"/>
            <a:r>
              <a:rPr lang="ru-RU" b="1" dirty="0"/>
              <a:t>«Ведомость использования дополнительных бланков ответов № 2»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655" y="118788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Удаление участника ГИА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237" y="2154902"/>
            <a:ext cx="6503080" cy="9384362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6485" y="4586199"/>
            <a:ext cx="3311360" cy="27084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ППЭ-21 </a:t>
            </a:r>
          </a:p>
          <a:p>
            <a:pPr algn="ctr"/>
            <a:r>
              <a:rPr lang="ru-RU" b="1" dirty="0"/>
              <a:t>«Акт об удалении участника ГИА»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26146" y="2966472"/>
            <a:ext cx="5410200" cy="3231128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Акт составляется в 2-х экземплярах </a:t>
            </a:r>
            <a:r>
              <a:rPr lang="ru-RU" sz="2400" dirty="0" smtClean="0"/>
              <a:t>уполномоченным представителем </a:t>
            </a:r>
            <a:r>
              <a:rPr lang="ru-RU" sz="2400" dirty="0"/>
              <a:t>ГЭК совместно с ответственным организатором в аудитории и руководителем ППЭ в штабе ППЭ </a:t>
            </a:r>
            <a:r>
              <a:rPr lang="ru-RU" sz="2400" dirty="0" smtClean="0"/>
              <a:t>на </a:t>
            </a:r>
            <a:r>
              <a:rPr lang="ru-RU" sz="2400" dirty="0"/>
              <a:t>любом этапе проведения экзамена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78108" y="6539086"/>
            <a:ext cx="5410200" cy="28308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Уполномоченный представитель </a:t>
            </a:r>
            <a:r>
              <a:rPr lang="ru-RU" sz="2400" dirty="0">
                <a:solidFill>
                  <a:schemeClr val="tx1"/>
                </a:solidFill>
              </a:rPr>
              <a:t>ГЭК осуществляет контроль наличия соответствующих отметок в бланках регистрации таких участников </a:t>
            </a:r>
            <a:r>
              <a:rPr lang="ru-RU" sz="2400" dirty="0" smtClean="0">
                <a:solidFill>
                  <a:schemeClr val="tx1"/>
                </a:solidFill>
              </a:rPr>
              <a:t>ОГЭ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380" y="175936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Досрочное завершение экзамена участником ГИА по объективным причинам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1" y="2154852"/>
            <a:ext cx="6494670" cy="9344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856" y="4714541"/>
            <a:ext cx="3942971" cy="37548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ППЭ-22 </a:t>
            </a:r>
          </a:p>
          <a:p>
            <a:pPr algn="ctr"/>
            <a:r>
              <a:rPr lang="ru-RU" b="1" dirty="0"/>
              <a:t>«Акт о досрочном завершении экзамена по объективным причинам»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25200" y="2513126"/>
            <a:ext cx="4749800" cy="411627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Акт составляется в 2-х экземплярах </a:t>
            </a:r>
            <a:r>
              <a:rPr lang="ru-RU" sz="2400" dirty="0" smtClean="0"/>
              <a:t>уполномоченным представителем </a:t>
            </a:r>
            <a:r>
              <a:rPr lang="ru-RU" sz="2400" dirty="0"/>
              <a:t>ГЭК совместно с ответственным организатором в аудитории и руководителем ППЭ </a:t>
            </a:r>
          </a:p>
          <a:p>
            <a:pPr algn="ctr"/>
            <a:r>
              <a:rPr lang="ru-RU" sz="2400" dirty="0"/>
              <a:t>в штабе </a:t>
            </a:r>
            <a:r>
              <a:rPr lang="ru-RU" sz="2400" dirty="0" smtClean="0"/>
              <a:t>ППЭ</a:t>
            </a:r>
            <a:endParaRPr lang="ru-RU" sz="2400" dirty="0"/>
          </a:p>
          <a:p>
            <a:pPr algn="ctr"/>
            <a:r>
              <a:rPr lang="ru-RU" sz="2400" dirty="0"/>
              <a:t>на любом этапе проведения экзамена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25200" y="6858000"/>
            <a:ext cx="4749800" cy="2387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Уполномоченный представитель </a:t>
            </a:r>
            <a:r>
              <a:rPr lang="ru-RU" sz="2400" dirty="0">
                <a:solidFill>
                  <a:schemeClr val="tx1"/>
                </a:solidFill>
              </a:rPr>
              <a:t>ГЭК осуществляет контроль наличия соответствующих отметок в бланках регистрации таких участников </a:t>
            </a:r>
            <a:r>
              <a:rPr lang="ru-RU" sz="2400" dirty="0" smtClean="0">
                <a:solidFill>
                  <a:schemeClr val="tx1"/>
                </a:solidFill>
              </a:rPr>
              <a:t>ОГЭ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543" y="147362"/>
            <a:ext cx="12271464" cy="151216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Апелляция участника о нарушении установленного порядка проведения ГИА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074" y="2255578"/>
            <a:ext cx="5738543" cy="90512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98911" y="3127759"/>
            <a:ext cx="652303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форма ППЭ-02 </a:t>
            </a:r>
          </a:p>
          <a:p>
            <a:pPr algn="ctr"/>
            <a:r>
              <a:rPr lang="ru-RU" b="1" dirty="0"/>
              <a:t>«Апелляция о нарушении установленного порядка проведения ГИА»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98911" y="6781202"/>
            <a:ext cx="6523037" cy="3713296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Апелляция принимается от участника экзамена </a:t>
            </a:r>
            <a:r>
              <a:rPr lang="ru-RU" dirty="0" smtClean="0">
                <a:solidFill>
                  <a:schemeClr val="tx1"/>
                </a:solidFill>
              </a:rPr>
              <a:t>уполномоченным представителем </a:t>
            </a:r>
            <a:r>
              <a:rPr lang="ru-RU" dirty="0">
                <a:solidFill>
                  <a:schemeClr val="tx1"/>
                </a:solidFill>
              </a:rPr>
              <a:t>ГЭК в 2-х </a:t>
            </a:r>
            <a:r>
              <a:rPr lang="ru-RU" dirty="0" smtClean="0">
                <a:solidFill>
                  <a:schemeClr val="tx1"/>
                </a:solidFill>
              </a:rPr>
              <a:t>экземплярах в штабе ППЭ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681" y="133077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/>
              <a:t>Апелляция участника о нарушении установленного порядка проведения ГИА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233" y="2272725"/>
            <a:ext cx="7099831" cy="8911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634" y="3355514"/>
            <a:ext cx="35383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форма ППЭ-03 </a:t>
            </a:r>
          </a:p>
          <a:p>
            <a:pPr algn="ctr"/>
            <a:r>
              <a:rPr lang="ru-RU" sz="3200" b="1" dirty="0"/>
              <a:t>«Протокол рассмотрения апелляции о нарушении установленного порядка проведения ГИА»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50001" y="2408753"/>
            <a:ext cx="4826000" cy="428746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Уполномоченный представитель </a:t>
            </a:r>
            <a:r>
              <a:rPr lang="ru-RU" sz="2800" dirty="0">
                <a:solidFill>
                  <a:schemeClr val="tx1"/>
                </a:solidFill>
              </a:rPr>
              <a:t>ГЭК проводит проверку по факту изложенного участником ГИА в апелляции о нарушении установленного порядка проведения </a:t>
            </a:r>
            <a:r>
              <a:rPr lang="ru-RU" sz="2800" dirty="0" smtClean="0">
                <a:solidFill>
                  <a:schemeClr val="tx1"/>
                </a:solidFill>
              </a:rPr>
              <a:t>ОГЭ </a:t>
            </a:r>
            <a:r>
              <a:rPr lang="ru-RU" sz="2800" dirty="0">
                <a:solidFill>
                  <a:schemeClr val="tx1"/>
                </a:solidFill>
              </a:rPr>
              <a:t>материала и </a:t>
            </a:r>
            <a:r>
              <a:rPr lang="ru-RU" sz="2800" dirty="0" smtClean="0">
                <a:solidFill>
                  <a:schemeClr val="tx1"/>
                </a:solidFill>
              </a:rPr>
              <a:t>заполнить </a:t>
            </a:r>
            <a:r>
              <a:rPr lang="ru-RU" sz="2800" dirty="0">
                <a:solidFill>
                  <a:schemeClr val="tx1"/>
                </a:solidFill>
              </a:rPr>
              <a:t>форму ППЭ-03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06272" y="7108859"/>
            <a:ext cx="4826000" cy="3290525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Все апелляционные документы о нарушении установленного порядка проведения экзамена передаются в КК в день проведения экзамена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089" y="204513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Завершение экзамена в аудитории ППЭ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82" y="5647925"/>
            <a:ext cx="1403317" cy="2371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068" y="4238599"/>
            <a:ext cx="590122" cy="724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177" y="3949010"/>
            <a:ext cx="591363" cy="7254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115196" y="4670314"/>
            <a:ext cx="27858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форма ППЭ-05-02 </a:t>
            </a:r>
          </a:p>
          <a:p>
            <a:pPr algn="ctr"/>
            <a:r>
              <a:rPr lang="ru-RU" sz="2800" b="1" dirty="0"/>
              <a:t>«Протокол проведения </a:t>
            </a:r>
          </a:p>
          <a:p>
            <a:pPr algn="ctr"/>
            <a:r>
              <a:rPr lang="ru-RU" sz="2800" b="1" dirty="0" smtClean="0"/>
              <a:t>ГИА-9 </a:t>
            </a:r>
          </a:p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аудитории ППЭ»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95754" y="2771335"/>
            <a:ext cx="11143883" cy="892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000" y="3802501"/>
            <a:ext cx="590122" cy="724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731" y="3856428"/>
            <a:ext cx="617447" cy="7577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240" y="4219843"/>
            <a:ext cx="617447" cy="7577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295" y="5994929"/>
            <a:ext cx="1403317" cy="23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149" y="163659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Передача документов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руководителю ППЭ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60" y="8930633"/>
            <a:ext cx="12672780" cy="1219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9327" y="9052563"/>
            <a:ext cx="13825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Важно!!! </a:t>
            </a:r>
            <a:r>
              <a:rPr lang="ru-RU" sz="2800" b="1" i="1" dirty="0"/>
              <a:t>Документы по каждому экзамену готовятся для сдачи ОТДЕЛЬНО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2271712"/>
            <a:ext cx="11072813" cy="671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6AB3"/>
                </a:solidFill>
              </a:rPr>
              <a:t>Организаторы передают руководителю ППЭ: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4" y="3309938"/>
            <a:ext cx="14773276" cy="4905376"/>
          </a:xfrm>
          <a:prstGeom prst="rect">
            <a:avLst/>
          </a:prstGeom>
          <a:noFill/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Запечатанные возвратный доставочный пакет с упакованными в них бланками ответов №1, бланками ответов № 2 (в том числе заполненными дополнительными бланками ответов №2);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Доставочный пакет с КИМ участников ОГЭ, вложенных в файлы;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Запечатанный конверт с использованными черновиками;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Неиспользованные ИК участников ОГЭ;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Неиспользованные дополнительные бланки ответов №2;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Испорченные и (или) имеющие полиграфические дефекты ИК;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Формы, акты и протоколы, используемые в аудитории ППЭ;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Служебные записки (при наличии).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3569751" y="463347"/>
            <a:ext cx="11897851" cy="7592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>
                <a:solidFill>
                  <a:srgbClr val="E2001A"/>
                </a:solidFill>
              </a:rPr>
              <a:t>Форма ППЭ-01  «Акт готовности ППЭ</a:t>
            </a:r>
            <a:r>
              <a:rPr lang="ru-RU" sz="4800" b="1" dirty="0" smtClean="0">
                <a:solidFill>
                  <a:srgbClr val="E2001A"/>
                </a:solidFill>
              </a:rPr>
              <a:t>»</a:t>
            </a:r>
            <a:endParaRPr lang="ru-RU" sz="4800" b="1" dirty="0">
              <a:solidFill>
                <a:srgbClr val="E2001A"/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4234751" y="9139160"/>
            <a:ext cx="1012312" cy="506156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42" y="2685668"/>
            <a:ext cx="5749359" cy="736729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22" y="2685668"/>
            <a:ext cx="5859264" cy="736729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1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093" y="161651"/>
            <a:ext cx="12271464" cy="1512169"/>
          </a:xfrm>
        </p:spPr>
        <p:txBody>
          <a:bodyPr>
            <a:normAutofit/>
          </a:bodyPr>
          <a:lstStyle/>
          <a:p>
            <a:r>
              <a:rPr lang="ru-RU" sz="4400" dirty="0"/>
              <a:t>Передача документов </a:t>
            </a:r>
            <a:br>
              <a:rPr lang="ru-RU" sz="4400" dirty="0"/>
            </a:br>
            <a:r>
              <a:rPr lang="ru-RU" sz="4400" dirty="0"/>
              <a:t>руководителю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5791" y="3217104"/>
            <a:ext cx="13139739" cy="3219032"/>
          </a:xfrm>
          <a:prstGeom prst="rect">
            <a:avLst/>
          </a:prstGeom>
          <a:solidFill>
            <a:srgbClr val="D9DAD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ППЭ-05-01 «Список участников ГИА в аудитории ППЭ;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ППЭ-05-02 «Протокол проведения ГИА-9 в аудитории»;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ППЭ-12-02 «Ведомость коррекции персональных данных участников ГИА в аудитории»;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ППЭ-12-03 «Ведомость использования дополнительных бланков ответов №2»;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ППЭ-16 «Расшифровка кодов образовательных организаций»;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служебные записки при наличии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1184" y="8097520"/>
            <a:ext cx="13114346" cy="2407397"/>
          </a:xfrm>
          <a:prstGeom prst="rect">
            <a:avLst/>
          </a:prstGeom>
          <a:solidFill>
            <a:srgbClr val="B1B3B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ППЭ-14-02 «Ведомость выдачи и возврата экзаменационных материалов по аудиториям ППЭ»;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/>
              <a:t>ППЭ 13-02 МАШ «Сводная ведомость учёта участников и использования экзаменационных материалов в ППЭ»;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625" y="6834233"/>
            <a:ext cx="11072813" cy="865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6AB3"/>
                </a:solidFill>
              </a:rPr>
              <a:t>Ответственный организатор расписывается в штабе ППЭ в формах: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625" y="2260584"/>
            <a:ext cx="11072813" cy="671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6AB3"/>
                </a:solidFill>
              </a:rPr>
              <a:t>Передаваемые формы: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677" y="204515"/>
            <a:ext cx="12271464" cy="1512169"/>
          </a:xfrm>
        </p:spPr>
        <p:txBody>
          <a:bodyPr/>
          <a:lstStyle/>
          <a:p>
            <a:r>
              <a:rPr lang="ru-RU" dirty="0" smtClean="0"/>
              <a:t>Заполнение форм в штабе ППЭ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986" y="3918386"/>
            <a:ext cx="14461808" cy="4011177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rgbClr val="006AB3"/>
                </a:solidFill>
              </a:rPr>
              <a:t>ППЭ-14-02 «Ведомость выдачи и возврата экзаменационных материалов по аудиториям ППЭ»;</a:t>
            </a:r>
          </a:p>
          <a:p>
            <a:r>
              <a:rPr lang="ru-RU" sz="3200" b="0" dirty="0" smtClean="0">
                <a:solidFill>
                  <a:srgbClr val="006AB3"/>
                </a:solidFill>
              </a:rPr>
              <a:t>ППЭ 13-01 «Протокол проведения ОГЭ в ППЭ»; </a:t>
            </a:r>
          </a:p>
          <a:p>
            <a:r>
              <a:rPr lang="ru-RU" sz="3200" b="0" dirty="0" smtClean="0">
                <a:solidFill>
                  <a:srgbClr val="006AB3"/>
                </a:solidFill>
              </a:rPr>
              <a:t>ППЭ 13-02 МАШ «Сводная ведомость учёта участников и использования экзаменационных материалов в ППЭ»;</a:t>
            </a:r>
          </a:p>
          <a:p>
            <a:r>
              <a:rPr lang="ru-RU" sz="3200" b="0" dirty="0" smtClean="0">
                <a:solidFill>
                  <a:srgbClr val="006AB3"/>
                </a:solidFill>
              </a:rPr>
              <a:t>ППЭ 14-01 «Акт приёмки-передачи экзаменационных материалов в ППЭ». </a:t>
            </a:r>
          </a:p>
          <a:p>
            <a:endParaRPr lang="ru-RU" sz="3200" b="0" u="sng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811986" y="2327714"/>
            <a:ext cx="14461808" cy="1265391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txBody>
          <a:bodyPr vert="horz" lIns="160687" tIns="80343" rIns="160687" bIns="8034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163" dirty="0"/>
              <a:t>Руководитель ППЭ совместно с </a:t>
            </a:r>
            <a:r>
              <a:rPr lang="ru-RU" sz="3163" dirty="0" smtClean="0"/>
              <a:t>уполномоченным представителем </a:t>
            </a:r>
            <a:r>
              <a:rPr lang="ru-RU" sz="3163" dirty="0"/>
              <a:t>ГЭК оформляют протоколы по результатам проведения </a:t>
            </a:r>
            <a:r>
              <a:rPr lang="ru-RU" sz="3163" dirty="0" smtClean="0"/>
              <a:t>ОГЭ </a:t>
            </a:r>
            <a:r>
              <a:rPr lang="ru-RU" sz="3163" dirty="0"/>
              <a:t>в ППЭ:</a:t>
            </a:r>
          </a:p>
          <a:p>
            <a:pPr marL="0" indent="0" algn="ctr">
              <a:buNone/>
            </a:pPr>
            <a:endParaRPr lang="ru-RU" sz="3163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803433" y="8363083"/>
            <a:ext cx="14461808" cy="1265391"/>
          </a:xfrm>
          <a:prstGeom prst="rect">
            <a:avLst/>
          </a:prstGeom>
          <a:ln w="6350">
            <a:solidFill>
              <a:schemeClr val="accent1">
                <a:shade val="50000"/>
              </a:schemeClr>
            </a:solidFill>
          </a:ln>
        </p:spPr>
        <p:txBody>
          <a:bodyPr vert="horz" lIns="160687" tIns="80343" rIns="160687" bIns="80343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163" dirty="0" smtClean="0"/>
              <a:t>Уполномоченный представитель </a:t>
            </a:r>
            <a:r>
              <a:rPr lang="ru-RU" sz="3163" dirty="0"/>
              <a:t>ГЭК оформляет форму по результатам проведения экзамена в ППЭ:</a:t>
            </a:r>
          </a:p>
          <a:p>
            <a:pPr marL="0" indent="0" algn="ctr">
              <a:buNone/>
            </a:pPr>
            <a:r>
              <a:rPr lang="ru-RU" sz="3163" dirty="0">
                <a:hlinkClick r:id="rId2" action="ppaction://hlinksldjump"/>
              </a:rPr>
              <a:t>ППЭ-10 «Отчет члена ГЭК о проведении </a:t>
            </a:r>
            <a:r>
              <a:rPr lang="ru-RU" sz="3163" dirty="0" smtClean="0">
                <a:hlinkClick r:id="rId2" action="ppaction://hlinksldjump"/>
              </a:rPr>
              <a:t>ГИА-9 </a:t>
            </a:r>
            <a:r>
              <a:rPr lang="ru-RU" sz="3163" dirty="0">
                <a:hlinkClick r:id="rId2" action="ppaction://hlinksldjump"/>
              </a:rPr>
              <a:t>в ППЭ»</a:t>
            </a:r>
            <a:endParaRPr lang="ru-RU" sz="3163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4" y="2730966"/>
            <a:ext cx="11389766" cy="727872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4364704" y="8870835"/>
            <a:ext cx="3922711" cy="113885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7" name="Прямоугольник 6"/>
          <p:cNvSpPr/>
          <p:nvPr/>
        </p:nvSpPr>
        <p:spPr>
          <a:xfrm>
            <a:off x="12083587" y="2863856"/>
            <a:ext cx="3543094" cy="5285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12" dirty="0"/>
              <a:t>По окончании проведения </a:t>
            </a:r>
            <a:r>
              <a:rPr lang="ru-RU" sz="2812" dirty="0" smtClean="0"/>
              <a:t>ОГЭ уполномоченный представитель </a:t>
            </a:r>
            <a:r>
              <a:rPr lang="ru-RU" sz="2812" dirty="0"/>
              <a:t>ГЭК осуществляет контроль за получением ЭМ  </a:t>
            </a:r>
          </a:p>
          <a:p>
            <a:pPr algn="ctr"/>
            <a:r>
              <a:rPr lang="ru-RU" sz="2812" dirty="0"/>
              <a:t>руководителем ППЭ от ответственных организаторов в Штабе ППЭ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22393" y="147364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dirty="0"/>
              <a:t>ППЭ-14-02 «Ведомость выдачи и возврата экзаменационных материалов по аудиториям </a:t>
            </a:r>
            <a:r>
              <a:rPr lang="ru-RU" sz="3600" dirty="0" smtClean="0"/>
              <a:t>ППЭ»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29450" y="7362971"/>
            <a:ext cx="3965863" cy="2904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84" b="1" dirty="0"/>
              <a:t>Данные о количестве использованных и неиспользованных ЭМ должны совпадать с соответствующими графами в формах </a:t>
            </a:r>
          </a:p>
          <a:p>
            <a:pPr algn="ctr"/>
            <a:r>
              <a:rPr lang="ru-RU" sz="2284" b="1" dirty="0"/>
              <a:t>ППЭ-14-01, ППЭ-14-02, </a:t>
            </a:r>
          </a:p>
          <a:p>
            <a:pPr algn="ctr"/>
            <a:r>
              <a:rPr lang="ru-RU" sz="2284" b="1" dirty="0"/>
              <a:t>ППЭ-13-02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17785" y="7944546"/>
            <a:ext cx="4550890" cy="18498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84" b="1" dirty="0"/>
              <a:t>Данные об участниках экзамена должны совпадать с данными, указанными в соответствующих графах формы ППЭ-13-02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7031762" y="7475514"/>
            <a:ext cx="509678" cy="261428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Форма ППЭ 13-01 </a:t>
            </a:r>
            <a:br>
              <a:rPr lang="ru-RU" sz="4400" dirty="0"/>
            </a:br>
            <a:r>
              <a:rPr lang="ru-RU" sz="4400" dirty="0"/>
              <a:t>«Протокол проведения </a:t>
            </a:r>
            <a:r>
              <a:rPr lang="ru-RU" sz="4400" dirty="0" smtClean="0"/>
              <a:t>ОГЭ </a:t>
            </a:r>
            <a:r>
              <a:rPr lang="ru-RU" sz="4400" dirty="0"/>
              <a:t>в ППЭ» </a:t>
            </a:r>
            <a:endParaRPr lang="ru-RU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57" y="2546252"/>
            <a:ext cx="6724358" cy="817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0960" y="2307102"/>
            <a:ext cx="7765366" cy="509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14330531" y="2695051"/>
            <a:ext cx="865816" cy="157686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3458613" y="4089039"/>
            <a:ext cx="939065" cy="354367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15711" y="2668896"/>
            <a:ext cx="4367678" cy="2256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12" u="sng" dirty="0"/>
              <a:t>Данные в форму ППЭ-13-02 переносятся из форм ППЭ-05-02, возвратных доставочных пакетов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01" y="2636604"/>
            <a:ext cx="10798114" cy="74892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577431" y="5575032"/>
            <a:ext cx="4205958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60" b="1" dirty="0"/>
              <a:t>Данные о количестве использованных и неиспользованных ЭМ должны совпадать с соответствующими графами в формах </a:t>
            </a:r>
          </a:p>
          <a:p>
            <a:pPr algn="ctr"/>
            <a:r>
              <a:rPr lang="ru-RU" sz="2460" b="1" dirty="0"/>
              <a:t>ППЭ-14-01, ППЭ-14-02, </a:t>
            </a:r>
          </a:p>
          <a:p>
            <a:pPr algn="ctr"/>
            <a:r>
              <a:rPr lang="ru-RU" sz="2460" b="1" dirty="0"/>
              <a:t>ППЭ-13-02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ППЭ 13-02 МАШ </a:t>
            </a:r>
            <a:br>
              <a:rPr lang="ru-RU" sz="3200" dirty="0"/>
            </a:br>
            <a:r>
              <a:rPr lang="ru-RU" sz="3200" dirty="0"/>
              <a:t>«Сводная ведомость учёта участников и использования экзаменационных материалов в ППЭ»</a:t>
            </a:r>
            <a:br>
              <a:rPr lang="ru-RU" sz="3200" dirty="0"/>
            </a:b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93805" y="204512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/>
              <a:t>Форма ППЭ-14-01 «Акт приёмки-передачи экзаменационных материалов в ППЭ»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96" y="2615639"/>
            <a:ext cx="7216726" cy="728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7398" y="2644725"/>
            <a:ext cx="7005710" cy="762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94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22380" y="190226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/>
              <a:t>ППЭ-10 </a:t>
            </a:r>
            <a:br>
              <a:rPr lang="ru-RU" sz="4000" dirty="0"/>
            </a:br>
            <a:r>
              <a:rPr lang="ru-RU" sz="4000" dirty="0"/>
              <a:t>«Отчет члена ГЭК о проведении </a:t>
            </a:r>
            <a:r>
              <a:rPr lang="ru-RU" sz="4000" dirty="0" smtClean="0"/>
              <a:t>ГИА-9 </a:t>
            </a:r>
            <a:r>
              <a:rPr lang="ru-RU" sz="4000" dirty="0"/>
              <a:t>в ППЭ</a:t>
            </a:r>
            <a:r>
              <a:rPr lang="ru-RU" sz="4000" dirty="0" smtClean="0"/>
              <a:t>»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665359" y="3208563"/>
            <a:ext cx="5536417" cy="5242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По завершении экзамена </a:t>
            </a:r>
            <a:r>
              <a:rPr lang="ru-RU" sz="3200" smtClean="0">
                <a:solidFill>
                  <a:schemeClr val="tx1"/>
                </a:solidFill>
              </a:rPr>
              <a:t>уполномоченные представители </a:t>
            </a:r>
            <a:r>
              <a:rPr lang="ru-RU" sz="3200" dirty="0">
                <a:solidFill>
                  <a:schemeClr val="tx1"/>
                </a:solidFill>
              </a:rPr>
              <a:t>ГЭК составляют отчет о проведении </a:t>
            </a:r>
            <a:r>
              <a:rPr lang="ru-RU" sz="3200" dirty="0" smtClean="0">
                <a:solidFill>
                  <a:schemeClr val="tx1"/>
                </a:solidFill>
              </a:rPr>
              <a:t>ОГЭ </a:t>
            </a:r>
            <a:r>
              <a:rPr lang="ru-RU" sz="3200" dirty="0">
                <a:solidFill>
                  <a:schemeClr val="tx1"/>
                </a:solidFill>
              </a:rPr>
              <a:t>в ППЭ (форма ППЭ-10),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который </a:t>
            </a:r>
            <a:r>
              <a:rPr lang="ru-RU" sz="3200" dirty="0">
                <a:solidFill>
                  <a:schemeClr val="tx1"/>
                </a:solidFill>
              </a:rPr>
              <a:t>в тот же день передается в </a:t>
            </a:r>
            <a:r>
              <a:rPr lang="ru-RU" sz="3200" dirty="0" smtClean="0">
                <a:solidFill>
                  <a:schemeClr val="tx1"/>
                </a:solidFill>
              </a:rPr>
              <a:t>ГЭК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247" y="2505944"/>
            <a:ext cx="7056000" cy="88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28862" y="5090673"/>
            <a:ext cx="12172950" cy="2646878"/>
          </a:xfrm>
          <a:prstGeom prst="rect">
            <a:avLst/>
          </a:prstGeom>
          <a:noFill/>
          <a:effectLst>
            <a:glow rad="127000">
              <a:schemeClr val="accent1">
                <a:alpha val="37000"/>
              </a:schemeClr>
            </a:glow>
          </a:effectLst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ОБРАЗЕЦ</a:t>
            </a:r>
            <a:endParaRPr lang="ru-RU" sz="16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8" name="Содержимое 3"/>
          <p:cNvSpPr txBox="1">
            <a:spLocks/>
          </p:cNvSpPr>
          <p:nvPr/>
        </p:nvSpPr>
        <p:spPr>
          <a:xfrm>
            <a:off x="4717919" y="3975552"/>
            <a:ext cx="6632837" cy="61415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lvl="0" algn="ctr"/>
            <a:r>
              <a:rPr lang="ru-RU" sz="2729" b="1" u="sng" dirty="0">
                <a:latin typeface="Times New Roman" pitchFamily="18" charset="0"/>
                <a:cs typeface="Times New Roman" pitchFamily="18" charset="0"/>
              </a:rPr>
              <a:t>Отдельно упаковываются</a:t>
            </a: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541688" y="5277943"/>
            <a:ext cx="4299061" cy="17196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algn="just"/>
            <a:r>
              <a:rPr lang="ru-RU" sz="2132" b="1" dirty="0">
                <a:latin typeface="Times New Roman" pitchFamily="18" charset="0"/>
                <a:cs typeface="Times New Roman" pitchFamily="18" charset="0"/>
              </a:rPr>
              <a:t>1. Использованные ЭМ </a:t>
            </a:r>
            <a:r>
              <a:rPr lang="ru-RU" sz="2132" b="1" dirty="0" smtClean="0">
                <a:latin typeface="Times New Roman" pitchFamily="18" charset="0"/>
                <a:cs typeface="Times New Roman" pitchFamily="18" charset="0"/>
              </a:rPr>
              <a:t>(бланки ответов № 1, </a:t>
            </a:r>
            <a:r>
              <a:rPr lang="ru-RU" sz="2132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бланки </a:t>
            </a:r>
            <a:r>
              <a:rPr lang="ru-RU" sz="213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ответов №2 (в том числе дополнительные бланки ответов №2))</a:t>
            </a:r>
            <a:endParaRPr lang="ru-RU" sz="2132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227925" y="5326686"/>
            <a:ext cx="4299061" cy="159679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lvl="0" algn="ctr"/>
            <a:r>
              <a:rPr lang="ru-RU" sz="2729" b="1" dirty="0">
                <a:latin typeface="Times New Roman" pitchFamily="18" charset="0"/>
                <a:cs typeface="Times New Roman" pitchFamily="18" charset="0"/>
              </a:rPr>
              <a:t>5. Файл с сопроводительной документацией из ППЭ</a:t>
            </a:r>
          </a:p>
        </p:txBody>
      </p:sp>
      <p:sp>
        <p:nvSpPr>
          <p:cNvPr id="16" name="Содержимое 3"/>
          <p:cNvSpPr txBox="1">
            <a:spLocks/>
          </p:cNvSpPr>
          <p:nvPr/>
        </p:nvSpPr>
        <p:spPr>
          <a:xfrm>
            <a:off x="9016979" y="7414801"/>
            <a:ext cx="4299061" cy="98264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lvl="0" algn="ctr"/>
            <a:r>
              <a:rPr lang="ru-RU" sz="2729" b="1" dirty="0">
                <a:latin typeface="Times New Roman" pitchFamily="18" charset="0"/>
                <a:cs typeface="Times New Roman" pitchFamily="18" charset="0"/>
              </a:rPr>
              <a:t>4. Бракованные и испорченные </a:t>
            </a:r>
            <a:r>
              <a:rPr lang="ru-RU" sz="2729" b="1" dirty="0" err="1">
                <a:latin typeface="Times New Roman" pitchFamily="18" charset="0"/>
                <a:cs typeface="Times New Roman" pitchFamily="18" charset="0"/>
              </a:rPr>
              <a:t>КИМы</a:t>
            </a:r>
            <a:endParaRPr lang="ru-RU" sz="2729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3"/>
          <p:cNvSpPr txBox="1">
            <a:spLocks/>
          </p:cNvSpPr>
          <p:nvPr/>
        </p:nvSpPr>
        <p:spPr>
          <a:xfrm>
            <a:off x="2752634" y="7414801"/>
            <a:ext cx="4299061" cy="98264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lvl="0" algn="ctr"/>
            <a:r>
              <a:rPr lang="ru-RU" sz="2729" b="1" dirty="0">
                <a:latin typeface="Times New Roman" pitchFamily="18" charset="0"/>
                <a:cs typeface="Times New Roman" pitchFamily="18" charset="0"/>
              </a:rPr>
              <a:t>2. Использованные </a:t>
            </a:r>
            <a:r>
              <a:rPr lang="ru-RU" sz="2729" b="1" dirty="0" err="1">
                <a:latin typeface="Times New Roman" pitchFamily="18" charset="0"/>
                <a:cs typeface="Times New Roman" pitchFamily="18" charset="0"/>
              </a:rPr>
              <a:t>КИМы</a:t>
            </a:r>
            <a:endParaRPr lang="ru-RU" sz="2729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"/>
          <p:cNvSpPr txBox="1">
            <a:spLocks/>
          </p:cNvSpPr>
          <p:nvPr/>
        </p:nvSpPr>
        <p:spPr>
          <a:xfrm>
            <a:off x="5884807" y="9011595"/>
            <a:ext cx="4299061" cy="98264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55977" tIns="77989" rIns="155977" bIns="77989" rtlCol="0">
            <a:noAutofit/>
          </a:bodyPr>
          <a:lstStyle/>
          <a:p>
            <a:pPr lvl="0" algn="ctr"/>
            <a:r>
              <a:rPr lang="ru-RU" sz="2729" b="1" dirty="0">
                <a:latin typeface="Times New Roman" pitchFamily="18" charset="0"/>
                <a:cs typeface="Times New Roman" pitchFamily="18" charset="0"/>
              </a:rPr>
              <a:t>3. Неиспользованные </a:t>
            </a:r>
            <a:r>
              <a:rPr lang="ru-RU" sz="2729" b="1" dirty="0" err="1">
                <a:latin typeface="Times New Roman" pitchFamily="18" charset="0"/>
                <a:cs typeface="Times New Roman" pitchFamily="18" charset="0"/>
              </a:rPr>
              <a:t>КИМы</a:t>
            </a:r>
            <a:endParaRPr lang="ru-RU" sz="2729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endCxn id="17" idx="0"/>
          </p:cNvCxnSpPr>
          <p:nvPr/>
        </p:nvCxnSpPr>
        <p:spPr>
          <a:xfrm flipH="1">
            <a:off x="4902164" y="4589704"/>
            <a:ext cx="1781040" cy="2825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6" idx="0"/>
          </p:cNvCxnSpPr>
          <p:nvPr/>
        </p:nvCxnSpPr>
        <p:spPr>
          <a:xfrm>
            <a:off x="9385470" y="4589704"/>
            <a:ext cx="1781040" cy="2825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8" idx="2"/>
            <a:endCxn id="18" idx="0"/>
          </p:cNvCxnSpPr>
          <p:nvPr/>
        </p:nvCxnSpPr>
        <p:spPr>
          <a:xfrm>
            <a:off x="8034337" y="4589704"/>
            <a:ext cx="0" cy="4421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48" idx="1"/>
            <a:endCxn id="14" idx="0"/>
          </p:cNvCxnSpPr>
          <p:nvPr/>
        </p:nvCxnSpPr>
        <p:spPr>
          <a:xfrm rot="10800000" flipV="1">
            <a:off x="2691218" y="4282627"/>
            <a:ext cx="2026700" cy="9953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48" idx="3"/>
            <a:endCxn id="15" idx="0"/>
          </p:cNvCxnSpPr>
          <p:nvPr/>
        </p:nvCxnSpPr>
        <p:spPr>
          <a:xfrm>
            <a:off x="11350756" y="4282628"/>
            <a:ext cx="2026700" cy="104405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091" y="14736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Доставка ЭМ из ППЭ в РЦОИ.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8613" y="2247879"/>
            <a:ext cx="15150942" cy="107641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/>
              <a:t>После проведения экзамена использованные и неиспользованные ЭМ из ППЭ доставляются </a:t>
            </a:r>
            <a:r>
              <a:rPr lang="ru-RU" dirty="0" smtClean="0"/>
              <a:t>уполномоченным представителем </a:t>
            </a:r>
            <a:r>
              <a:rPr lang="ru-RU" dirty="0"/>
              <a:t>ГЭК в РЦОИ самостоятельно.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5727" y="10354201"/>
            <a:ext cx="14844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Порядок комплектации ЭМ в ППЭ для передачи в РЦОИ определяется на региональном уровне</a:t>
            </a:r>
            <a:endParaRPr lang="ru-RU" sz="32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55250" y="2968820"/>
            <a:ext cx="11933911" cy="4699302"/>
          </a:xfrm>
        </p:spPr>
        <p:txBody>
          <a:bodyPr>
            <a:noAutofit/>
          </a:bodyPr>
          <a:lstStyle/>
          <a:p>
            <a:r>
              <a:rPr lang="ru-RU" sz="4800" dirty="0" smtClean="0"/>
              <a:t>Особенности использования форм и ведомостей ППЭ при проведении ОГЭ </a:t>
            </a:r>
            <a:br>
              <a:rPr lang="ru-RU" sz="4800" dirty="0" smtClean="0"/>
            </a:br>
            <a:r>
              <a:rPr lang="ru-RU" sz="4800" dirty="0" smtClean="0"/>
              <a:t>по иностранным языкам </a:t>
            </a:r>
            <a:br>
              <a:rPr lang="ru-RU" sz="4800" dirty="0" smtClean="0"/>
            </a:br>
            <a:r>
              <a:rPr lang="ru-RU" sz="4800" dirty="0" smtClean="0"/>
              <a:t>(раздел «Говорение»)</a:t>
            </a:r>
            <a:endParaRPr lang="ru-RU" sz="4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93857" y="385758"/>
            <a:ext cx="11809312" cy="829147"/>
          </a:xfrm>
        </p:spPr>
        <p:txBody>
          <a:bodyPr>
            <a:normAutofit/>
          </a:bodyPr>
          <a:lstStyle/>
          <a:p>
            <a:r>
              <a:rPr lang="ru-RU" sz="3600" dirty="0"/>
              <a:t>Подготовка организаторов в </a:t>
            </a:r>
            <a:r>
              <a:rPr lang="ru-RU" sz="3600" dirty="0" smtClean="0"/>
              <a:t>аудитории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819" y="144108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dirty="0"/>
              <a:t>Особенности использования форм организаторами вне аудитории и в аудитории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b="0" dirty="0">
                <a:solidFill>
                  <a:schemeClr val="tx1"/>
                </a:solidFill>
              </a:rPr>
              <a:t>Форма ППЭ-07-У;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ППЭ-06-01-У;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ППЭ-06-02;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ППЭ-05-01;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ППЭ-05-02-У;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ППЭ-05-04-У;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ППЭ-05-03-У;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ППЭ-12-02;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ППЭ-12-03;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ППЭ-13-03У;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ППЭ-13-01-У;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ППЭ-14-02-У;</a:t>
            </a:r>
          </a:p>
          <a:p>
            <a:r>
              <a:rPr lang="ru-RU" b="0" dirty="0">
                <a:solidFill>
                  <a:schemeClr val="tx1"/>
                </a:solidFill>
              </a:rPr>
              <a:t>Форма ППЭ-16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1" y="3323915"/>
            <a:ext cx="838199" cy="1041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76" y="3917118"/>
            <a:ext cx="835224" cy="1042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176" y="5278220"/>
            <a:ext cx="835224" cy="1042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5804604"/>
            <a:ext cx="835224" cy="1042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6320726"/>
            <a:ext cx="835224" cy="1042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7692090"/>
            <a:ext cx="835224" cy="1042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8213343"/>
            <a:ext cx="835224" cy="10425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1" y="8666669"/>
            <a:ext cx="835224" cy="10425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26399" y="4614863"/>
            <a:ext cx="6074611" cy="1400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Формы изменились в соответствии со спецификой предмета или </a:t>
            </a:r>
            <a:r>
              <a:rPr lang="ru-RU" sz="2800" dirty="0" smtClean="0"/>
              <a:t>были добавлены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26400" y="6527800"/>
            <a:ext cx="6045200" cy="1397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Форма не используется на </a:t>
            </a:r>
            <a:r>
              <a:rPr lang="ru-RU" sz="2800" dirty="0" smtClean="0"/>
              <a:t>ОГЭ </a:t>
            </a:r>
            <a:r>
              <a:rPr lang="ru-RU" sz="2800" dirty="0"/>
              <a:t>по иностранным языкам </a:t>
            </a:r>
          </a:p>
          <a:p>
            <a:pPr algn="ctr"/>
            <a:r>
              <a:rPr lang="ru-RU" sz="2800" dirty="0"/>
              <a:t>(раздел «Говорение»)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225" y="4758075"/>
            <a:ext cx="838199" cy="1041398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614488" y="7363232"/>
            <a:ext cx="3529012" cy="561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643063" y="7363232"/>
            <a:ext cx="3543300" cy="561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300913" y="7137400"/>
            <a:ext cx="640332" cy="1857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00913" y="7137399"/>
            <a:ext cx="637150" cy="1857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E2001A"/>
                </a:solidFill>
              </a:rPr>
              <a:t>Экзаменационные материалы</a:t>
            </a:r>
            <a:endParaRPr lang="ru-RU" sz="4800" dirty="0">
              <a:solidFill>
                <a:srgbClr val="E2001A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03433" y="2465108"/>
            <a:ext cx="14461808" cy="89686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u="sng" dirty="0" smtClean="0">
                <a:solidFill>
                  <a:srgbClr val="E2001A"/>
                </a:solidFill>
              </a:rPr>
              <a:t>Экзаменационные материалы:</a:t>
            </a:r>
          </a:p>
          <a:p>
            <a:r>
              <a:rPr lang="ru-RU" sz="3600" dirty="0" smtClean="0">
                <a:solidFill>
                  <a:srgbClr val="006AB3"/>
                </a:solidFill>
              </a:rPr>
              <a:t>Доставочные пакеты </a:t>
            </a:r>
            <a:br>
              <a:rPr lang="ru-RU" sz="3600" dirty="0" smtClean="0">
                <a:solidFill>
                  <a:srgbClr val="006AB3"/>
                </a:solidFill>
              </a:rPr>
            </a:br>
            <a:r>
              <a:rPr lang="ru-RU" sz="3600" dirty="0" smtClean="0">
                <a:solidFill>
                  <a:srgbClr val="006AB3"/>
                </a:solidFill>
              </a:rPr>
              <a:t>с индивидуальными комплектами (ИК)</a:t>
            </a:r>
          </a:p>
          <a:p>
            <a:pPr marL="714375" indent="0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– комплектация по 5 ИК или по 15 ИК</a:t>
            </a:r>
          </a:p>
          <a:p>
            <a:pPr marL="714375" indent="0">
              <a:buNone/>
            </a:pPr>
            <a:endParaRPr lang="ru-RU" sz="3600" dirty="0" smtClean="0">
              <a:solidFill>
                <a:srgbClr val="006AB3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006AB3"/>
                </a:solidFill>
              </a:rPr>
              <a:t>Дополнительные бланки ответов №2</a:t>
            </a:r>
          </a:p>
          <a:p>
            <a:pPr>
              <a:lnSpc>
                <a:spcPct val="150000"/>
              </a:lnSpc>
            </a:pPr>
            <a:endParaRPr lang="ru-RU" sz="3600" dirty="0" smtClean="0">
              <a:solidFill>
                <a:srgbClr val="006AB3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006AB3"/>
                </a:solidFill>
              </a:rPr>
              <a:t>Иностранные языки - дополнительно:</a:t>
            </a:r>
          </a:p>
          <a:p>
            <a:pPr marL="1528763" indent="-628650">
              <a:lnSpc>
                <a:spcPct val="150000"/>
              </a:lnSpc>
            </a:pPr>
            <a:r>
              <a:rPr lang="ru-RU" sz="2400" dirty="0" smtClean="0">
                <a:solidFill>
                  <a:srgbClr val="006AB3"/>
                </a:solidFill>
              </a:rPr>
              <a:t>Диски с заданиями для раздела «</a:t>
            </a:r>
            <a:r>
              <a:rPr lang="ru-RU" sz="2400" dirty="0" err="1" smtClean="0">
                <a:solidFill>
                  <a:srgbClr val="006AB3"/>
                </a:solidFill>
              </a:rPr>
              <a:t>Аудирование</a:t>
            </a:r>
            <a:r>
              <a:rPr lang="ru-RU" sz="2400" dirty="0" smtClean="0">
                <a:solidFill>
                  <a:srgbClr val="006AB3"/>
                </a:solidFill>
              </a:rPr>
              <a:t>»</a:t>
            </a:r>
          </a:p>
          <a:p>
            <a:pPr marL="1528763" indent="-628650">
              <a:lnSpc>
                <a:spcPct val="150000"/>
              </a:lnSpc>
            </a:pPr>
            <a:r>
              <a:rPr lang="ru-RU" sz="2400" dirty="0" smtClean="0">
                <a:solidFill>
                  <a:srgbClr val="006AB3"/>
                </a:solidFill>
              </a:rPr>
              <a:t>Диски с электронными КИМ</a:t>
            </a:r>
          </a:p>
          <a:p>
            <a:pPr marL="1528763" indent="-628650">
              <a:lnSpc>
                <a:spcPct val="150000"/>
              </a:lnSpc>
            </a:pPr>
            <a:endParaRPr lang="ru-RU" sz="2400" dirty="0" smtClean="0">
              <a:solidFill>
                <a:srgbClr val="006AB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491" y="176192"/>
            <a:ext cx="12271464" cy="1512169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ППЭ-14-02-У «Ведомость выдачи и возврата ЭМ по аудиториям ППЭ по иностранным языкам в устной форме»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90" y="2230893"/>
            <a:ext cx="10922951" cy="78021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65836" y="2281615"/>
            <a:ext cx="4237037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ЭМ выдаются ответственным организаторам аудиторий проведения в Штабе ППЭ.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1" y="5503160"/>
            <a:ext cx="666322" cy="827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876" y="5501598"/>
            <a:ext cx="664522" cy="829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566946" y="4205673"/>
            <a:ext cx="4237037" cy="489364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Компакт-диски </a:t>
            </a:r>
            <a:r>
              <a:rPr lang="ru-RU" sz="2400" dirty="0"/>
              <a:t>с КИМ остаются в аудиториях проведения, ИК передаются в аудитории подготовки руководителем ППЭ. </a:t>
            </a:r>
          </a:p>
          <a:p>
            <a:pPr algn="ctr"/>
            <a:r>
              <a:rPr lang="ru-RU" sz="2400" dirty="0"/>
              <a:t>Неиспользованные </a:t>
            </a:r>
            <a:r>
              <a:rPr lang="ru-RU" sz="2400" dirty="0" err="1"/>
              <a:t>спецпакеты</a:t>
            </a:r>
            <a:r>
              <a:rPr lang="ru-RU" sz="2400" dirty="0"/>
              <a:t> по </a:t>
            </a:r>
          </a:p>
          <a:p>
            <a:pPr algn="ctr"/>
            <a:r>
              <a:rPr lang="ru-RU" sz="2400" dirty="0"/>
              <a:t>5 ИК и индивидуальные комплекты передаются руководителю ППЭ ответственными организаторами в аудитории подготовки.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4577" y="533128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/>
              <a:t>Форма ППЭ-05-02-У «Протокол проведения ЕГЭ в аудитории подготовки»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18303" y="3150712"/>
            <a:ext cx="4141825" cy="61247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При вызове группы участников ОГЭ каждой очереди для перехода в аудиторию 2 проведения экзаменов в форме ППЭ-05-02-У необходимо сделать отметку «Бланк регистрации получен» и получить подпись участника ОГЭ, покидающего аудиторию подготовки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3218" y="2771335"/>
            <a:ext cx="10353822" cy="787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382" y="5657870"/>
            <a:ext cx="631112" cy="26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507728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/>
              <a:t>Форма ППЭ-05-03-У «Протокол проведения </a:t>
            </a:r>
            <a:r>
              <a:rPr lang="ru-RU" sz="4000" dirty="0" smtClean="0"/>
              <a:t>ОГЭ </a:t>
            </a:r>
            <a:r>
              <a:rPr lang="ru-RU" sz="4000" dirty="0"/>
              <a:t>в аудитории проведения»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86618" y="3860680"/>
            <a:ext cx="3940306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ЭМ </a:t>
            </a:r>
            <a:r>
              <a:rPr lang="ru-RU" sz="2800" dirty="0"/>
              <a:t>в аудитории подготовки выдаются из расчета 1 комплект по 5 ИК на неполные 5 участников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5159" y="2588455"/>
            <a:ext cx="10094083" cy="75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703" y="5092506"/>
            <a:ext cx="530171" cy="23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407" y="208276"/>
            <a:ext cx="12271464" cy="151216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Виды и назначение форм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369" y="10779245"/>
            <a:ext cx="3522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Форма ППЭ-13-03У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1846" y="4189899"/>
            <a:ext cx="3546199" cy="407960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Количество ЭМ в ППЭ должно быть из расчета один диск на одну рабочую станцию и резерв: не менее 1 </a:t>
            </a:r>
            <a:r>
              <a:rPr lang="ru-RU" sz="2400" dirty="0" smtClean="0">
                <a:solidFill>
                  <a:schemeClr val="tx1"/>
                </a:solidFill>
              </a:rPr>
              <a:t>доставочного пакета по </a:t>
            </a:r>
            <a:r>
              <a:rPr lang="ru-RU" sz="2400" dirty="0">
                <a:solidFill>
                  <a:schemeClr val="tx1"/>
                </a:solidFill>
              </a:rPr>
              <a:t>5 ИК на каждые 8 рабочих станций.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92702" y="2560321"/>
            <a:ext cx="10494497" cy="792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120" y="4841240"/>
            <a:ext cx="2824197" cy="861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61453" y="5397143"/>
            <a:ext cx="604910" cy="9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2801" y="16538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Передача руководителю ППЭ неиспользованных ЭМ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49" y="2565355"/>
            <a:ext cx="11134971" cy="7953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86102" y="2565355"/>
            <a:ext cx="364247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Форма ППЭ-14-02-У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12619" y="3837233"/>
            <a:ext cx="4389437" cy="60016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ЭМ выдаются ответственным организаторам аудиторий проведения в Штабе ППЭ. Компакт-диски с КИМ остаются в аудиториях проведения, ИК передаются в аудитории подготовки руководителем ППЭ. </a:t>
            </a:r>
          </a:p>
          <a:p>
            <a:pPr algn="ctr"/>
            <a:r>
              <a:rPr lang="ru-RU" sz="2400" dirty="0"/>
              <a:t>Неиспользованные </a:t>
            </a:r>
            <a:r>
              <a:rPr lang="ru-RU" sz="2400" dirty="0" err="1"/>
              <a:t>спецпакеты</a:t>
            </a:r>
            <a:r>
              <a:rPr lang="ru-RU" sz="2400" dirty="0"/>
              <a:t> по </a:t>
            </a:r>
          </a:p>
          <a:p>
            <a:pPr algn="ctr"/>
            <a:r>
              <a:rPr lang="ru-RU" sz="2400" dirty="0"/>
              <a:t>5 ИК и индивидуальные комплекты передаются руководителю ППЭ ответственными организаторами в аудитории подготовки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1" y="5850060"/>
            <a:ext cx="793322" cy="985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62" y="5807320"/>
            <a:ext cx="792549" cy="981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46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Содержание индивидуального комплекта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040" y="4492799"/>
            <a:ext cx="45910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6208" y="3460651"/>
            <a:ext cx="4343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4516" y="2721446"/>
            <a:ext cx="7450602" cy="54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77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Приемка-передача ЭМ уполномоченным представителем ГЭК руководителю ППЭ</a:t>
            </a:r>
            <a:endParaRPr lang="ru-RU" sz="4400" dirty="0"/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2721054" y="10328930"/>
            <a:ext cx="10626566" cy="1046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Форма ППЭ-14-01 «Акт приёмки-передачи экзаменационных материалов в ППЭ»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2977686" y="10599182"/>
            <a:ext cx="1012312" cy="506156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75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369" y="2785403"/>
            <a:ext cx="7469945" cy="707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2824" y="3038622"/>
            <a:ext cx="7427741" cy="682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68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>
            <a:off x="3988661" y="3568245"/>
            <a:ext cx="5899618" cy="3083386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218" dirty="0" smtClean="0"/>
              <a:t>Использование форм и ведомостей в ППЭ</a:t>
            </a:r>
            <a:endParaRPr lang="ru-RU" sz="4218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В пакете руководителя ППЭ:</a:t>
            </a:r>
          </a:p>
          <a:p>
            <a:r>
              <a:rPr lang="ru-RU" dirty="0" smtClean="0"/>
              <a:t>Форма ППЭ-02;</a:t>
            </a:r>
          </a:p>
          <a:p>
            <a:r>
              <a:rPr lang="ru-RU" dirty="0" smtClean="0"/>
              <a:t>Форма ППЭ-03;</a:t>
            </a:r>
          </a:p>
          <a:p>
            <a:r>
              <a:rPr lang="ru-RU" dirty="0" smtClean="0"/>
              <a:t>Форма ППЭ-05-01 (по 2 экз.);</a:t>
            </a:r>
          </a:p>
          <a:p>
            <a:r>
              <a:rPr lang="ru-RU" dirty="0" smtClean="0"/>
              <a:t>Форма ППЭ-05-02;</a:t>
            </a:r>
          </a:p>
          <a:p>
            <a:r>
              <a:rPr lang="ru-RU" dirty="0" smtClean="0"/>
              <a:t>Форма ППЭ-06-01 (по 3 экз.);</a:t>
            </a:r>
          </a:p>
          <a:p>
            <a:r>
              <a:rPr lang="ru-RU" dirty="0" smtClean="0"/>
              <a:t>Форма ППЭ-07;</a:t>
            </a:r>
          </a:p>
          <a:p>
            <a:r>
              <a:rPr lang="ru-RU" dirty="0" smtClean="0"/>
              <a:t>Форма ППЭ-10;</a:t>
            </a:r>
          </a:p>
          <a:p>
            <a:r>
              <a:rPr lang="ru-RU" dirty="0" smtClean="0"/>
              <a:t>Форма ППЭ-12-01;</a:t>
            </a:r>
          </a:p>
          <a:p>
            <a:r>
              <a:rPr lang="ru-RU" dirty="0" smtClean="0"/>
              <a:t>Форма ППЭ-12-02;</a:t>
            </a:r>
          </a:p>
          <a:p>
            <a:r>
              <a:rPr lang="ru-RU" dirty="0" smtClean="0"/>
              <a:t>Форма ППЭ-12-03;</a:t>
            </a:r>
          </a:p>
          <a:p>
            <a:r>
              <a:rPr lang="ru-RU" dirty="0" smtClean="0"/>
              <a:t>Форма ППЭ-13-01;</a:t>
            </a:r>
          </a:p>
          <a:p>
            <a:r>
              <a:rPr lang="ru-RU" dirty="0" smtClean="0"/>
              <a:t>Форма ППЭ-13-02-МАШ;</a:t>
            </a:r>
          </a:p>
          <a:p>
            <a:r>
              <a:rPr lang="ru-RU" dirty="0" smtClean="0"/>
              <a:t>Форма ППЭ-14-01;</a:t>
            </a:r>
          </a:p>
          <a:p>
            <a:r>
              <a:rPr lang="ru-RU" dirty="0" smtClean="0"/>
              <a:t>Форма ППЭ-14-02;</a:t>
            </a:r>
          </a:p>
          <a:p>
            <a:r>
              <a:rPr lang="ru-RU" dirty="0" smtClean="0"/>
              <a:t>Форма ППЭ-16;</a:t>
            </a:r>
          </a:p>
          <a:p>
            <a:r>
              <a:rPr lang="ru-RU" dirty="0" smtClean="0"/>
              <a:t>Форма ППЭ-18-МАШ;</a:t>
            </a:r>
          </a:p>
          <a:p>
            <a:r>
              <a:rPr lang="ru-RU" dirty="0" smtClean="0"/>
              <a:t>Форма ППЭ-19;</a:t>
            </a:r>
          </a:p>
          <a:p>
            <a:r>
              <a:rPr lang="ru-RU" dirty="0" smtClean="0"/>
              <a:t>Форма ППЭ-20;</a:t>
            </a:r>
          </a:p>
          <a:p>
            <a:r>
              <a:rPr lang="ru-RU" dirty="0" smtClean="0"/>
              <a:t>Форма ППЭ-21;</a:t>
            </a:r>
          </a:p>
          <a:p>
            <a:r>
              <a:rPr lang="ru-RU" dirty="0" smtClean="0"/>
              <a:t>Форма ППЭ-22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05198" y="7283520"/>
            <a:ext cx="6167868" cy="1138852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160687" tIns="80343" rIns="160687" bIns="80343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60" b="1" u="sng" dirty="0">
                <a:solidFill>
                  <a:srgbClr val="006AB3"/>
                </a:solidFill>
              </a:rPr>
              <a:t>При необходимости данные </a:t>
            </a:r>
            <a:r>
              <a:rPr lang="ru-RU" sz="2460" b="1" u="sng" dirty="0" smtClean="0">
                <a:solidFill>
                  <a:srgbClr val="006AB3"/>
                </a:solidFill>
              </a:rPr>
              <a:t>формы дополнительно </a:t>
            </a:r>
            <a:r>
              <a:rPr lang="ru-RU" sz="2460" b="1" u="sng" dirty="0">
                <a:solidFill>
                  <a:srgbClr val="006AB3"/>
                </a:solidFill>
              </a:rPr>
              <a:t>тиражируются в нужном </a:t>
            </a:r>
            <a:r>
              <a:rPr lang="ru-RU" sz="2460" b="1" u="sng" dirty="0" smtClean="0">
                <a:solidFill>
                  <a:srgbClr val="006AB3"/>
                </a:solidFill>
              </a:rPr>
              <a:t>количестве в ППЭ</a:t>
            </a:r>
            <a:endParaRPr lang="ru-RU" sz="2109" dirty="0">
              <a:solidFill>
                <a:srgbClr val="006AB3"/>
              </a:solidFill>
            </a:endParaRPr>
          </a:p>
          <a:p>
            <a:endParaRPr lang="ru-RU" sz="3515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94946" y="3303217"/>
            <a:ext cx="7081891" cy="3684899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94946" y="6096161"/>
            <a:ext cx="5104235" cy="984625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94946" y="6470404"/>
            <a:ext cx="4834563" cy="916844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856204" y="8028643"/>
            <a:ext cx="4861702" cy="1209183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618707" y="8365128"/>
            <a:ext cx="5780474" cy="1264241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822496" y="8609349"/>
            <a:ext cx="7221742" cy="1413528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988661" y="7676886"/>
            <a:ext cx="5410520" cy="522977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2323" y="17619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Регистрация работников ППЭ </a:t>
            </a:r>
            <a:br>
              <a:rPr lang="ru-RU" sz="4800" dirty="0" smtClean="0"/>
            </a:br>
            <a:r>
              <a:rPr lang="ru-RU" sz="4800" dirty="0" smtClean="0"/>
              <a:t>в день экзамена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14" y="2376036"/>
            <a:ext cx="7912982" cy="8029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920" y="2376036"/>
            <a:ext cx="7551079" cy="6084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6447550"/>
            <a:ext cx="799596" cy="812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170" y="6928700"/>
            <a:ext cx="682830" cy="84836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034338" y="8741295"/>
            <a:ext cx="7653761" cy="146408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6AB3"/>
                </a:solidFill>
              </a:rPr>
              <a:t>ППЭ-07 </a:t>
            </a:r>
          </a:p>
          <a:p>
            <a:r>
              <a:rPr lang="ru-RU" sz="3600" dirty="0" smtClean="0">
                <a:solidFill>
                  <a:srgbClr val="006AB3"/>
                </a:solidFill>
              </a:rPr>
              <a:t>«Список работников ППЭ»</a:t>
            </a:r>
            <a:endParaRPr lang="ru-RU" sz="3600" dirty="0">
              <a:solidFill>
                <a:srgbClr val="006AB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044" y="2632898"/>
            <a:ext cx="9996586" cy="749607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831" y="218800"/>
            <a:ext cx="12271464" cy="1512169"/>
          </a:xfrm>
        </p:spPr>
        <p:txBody>
          <a:bodyPr>
            <a:noAutofit/>
          </a:bodyPr>
          <a:lstStyle/>
          <a:p>
            <a:r>
              <a:rPr lang="ru-RU" sz="4400" dirty="0"/>
              <a:t>Форма ППЭ-19 «Контроль изменения состава работников в день экзамена</a:t>
            </a:r>
            <a:r>
              <a:rPr lang="ru-RU" sz="4400" dirty="0" smtClean="0"/>
              <a:t>»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CEBC74F9-042F-448F-8AAA-698833DA8DB4}" vid="{1724FC90-208A-4202-B044-19B5B97262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ЕГЭ</Template>
  <TotalTime>1745</TotalTime>
  <Words>1543</Words>
  <Application>Microsoft Office PowerPoint</Application>
  <PresentationFormat>Произвольный</PresentationFormat>
  <Paragraphs>222</Paragraphs>
  <Slides>44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Times New Roman</vt:lpstr>
      <vt:lpstr>Wingdings</vt:lpstr>
      <vt:lpstr>ЕГЭ</vt:lpstr>
      <vt:lpstr>Тема2</vt:lpstr>
      <vt:lpstr>Экзаменационные материалы в пунктах проведения экзамена, используемые при проведении ГИА</vt:lpstr>
      <vt:lpstr>Готовность ППЭ</vt:lpstr>
      <vt:lpstr>Презентация PowerPoint</vt:lpstr>
      <vt:lpstr>Экзаменационные материалы</vt:lpstr>
      <vt:lpstr>Содержание индивидуального комплекта</vt:lpstr>
      <vt:lpstr>Приемка-передача ЭМ уполномоченным представителем ГЭК руководителю ППЭ</vt:lpstr>
      <vt:lpstr>Использование форм и ведомостей в ППЭ</vt:lpstr>
      <vt:lpstr>Регистрация работников ППЭ  в день экзамена</vt:lpstr>
      <vt:lpstr>Форма ППЭ-19 «Контроль изменения состава работников в день экзамена»</vt:lpstr>
      <vt:lpstr>Общественное наблюдение</vt:lpstr>
      <vt:lpstr>Общественное наблюдение</vt:lpstr>
      <vt:lpstr>Использование форм ППЭ  организаторами вне аудитории</vt:lpstr>
      <vt:lpstr>форма ППЭ-06-01  «Список участников ГИА-9 в ППЭ»</vt:lpstr>
      <vt:lpstr>форма ППЭ-06-02  «Список участников ГИА-9 в ППЭ по алфавиту»</vt:lpstr>
      <vt:lpstr>Идентификация  личности участника</vt:lpstr>
      <vt:lpstr>Использование форм ППЭ  организаторами в аудитории</vt:lpstr>
      <vt:lpstr>Вход участников ГИА в аудиторию ППЭ</vt:lpstr>
      <vt:lpstr>Регистрация участников ГИА в аудитории ППЭ</vt:lpstr>
      <vt:lpstr>форма ППЭ-12-02 «Ведомость коррекции персональных данных участников ГИА в аудитории»</vt:lpstr>
      <vt:lpstr>Получение экзаменационных материалов</vt:lpstr>
      <vt:lpstr>Заполнение регистрационных полей участниками ГИА</vt:lpstr>
      <vt:lpstr>Объявление начала экзамена в аудитории</vt:lpstr>
      <vt:lpstr>Выдача дополнительных бланков ответов №2 участникам ГИА</vt:lpstr>
      <vt:lpstr>Удаление участника ГИА</vt:lpstr>
      <vt:lpstr>Досрочное завершение экзамена участником ГИА по объективным причинам</vt:lpstr>
      <vt:lpstr>Апелляция участника о нарушении установленного порядка проведения ГИА</vt:lpstr>
      <vt:lpstr>Апелляция участника о нарушении установленного порядка проведения ГИА</vt:lpstr>
      <vt:lpstr>Завершение экзамена в аудитории ППЭ</vt:lpstr>
      <vt:lpstr>Передача документов  руководителю ППЭ</vt:lpstr>
      <vt:lpstr>Передача документов  руководителю ППЭ</vt:lpstr>
      <vt:lpstr>Заполнение форм в штабе ППЭ</vt:lpstr>
      <vt:lpstr>ППЭ-14-02 «Ведомость выдачи и возврата экзаменационных материалов по аудиториям ППЭ»</vt:lpstr>
      <vt:lpstr>Форма ППЭ 13-01  «Протокол проведения ОГЭ в ППЭ» </vt:lpstr>
      <vt:lpstr>ППЭ 13-02 МАШ  «Сводная ведомость учёта участников и использования экзаменационных материалов в ППЭ» </vt:lpstr>
      <vt:lpstr>Форма ППЭ-14-01 «Акт приёмки-передачи экзаменационных материалов в ППЭ»</vt:lpstr>
      <vt:lpstr>ППЭ-10  «Отчет члена ГЭК о проведении ГИА-9 в ППЭ»</vt:lpstr>
      <vt:lpstr>Доставка ЭМ из ППЭ в РЦОИ. </vt:lpstr>
      <vt:lpstr>Особенности использования форм и ведомостей ППЭ при проведении ОГЭ  по иностранным языкам  (раздел «Говорение»)</vt:lpstr>
      <vt:lpstr>Особенности использования форм организаторами вне аудитории и в аудитории</vt:lpstr>
      <vt:lpstr>ППЭ-14-02-У «Ведомость выдачи и возврата ЭМ по аудиториям ППЭ по иностранным языкам в устной форме»</vt:lpstr>
      <vt:lpstr>Форма ППЭ-05-02-У «Протокол проведения ЕГЭ в аудитории подготовки» </vt:lpstr>
      <vt:lpstr>Форма ППЭ-05-03-У «Протокол проведения ОГЭ в аудитории проведения» </vt:lpstr>
      <vt:lpstr>Виды и назначение форм</vt:lpstr>
      <vt:lpstr>Передача руководителю ППЭ неиспользованных ЭМ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в аудитории и вне аудитории пункта проведения экзамена государственной итоговой аттестации по образовательным программам среднего общего образования в 2016 году»</dc:title>
  <dc:creator>Пользователь Windows</dc:creator>
  <cp:lastModifiedBy>Taniana</cp:lastModifiedBy>
  <cp:revision>205</cp:revision>
  <dcterms:created xsi:type="dcterms:W3CDTF">2016-02-11T21:14:30Z</dcterms:created>
  <dcterms:modified xsi:type="dcterms:W3CDTF">2017-04-24T13:26:24Z</dcterms:modified>
</cp:coreProperties>
</file>