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7" r:id="rId2"/>
    <p:sldId id="279" r:id="rId3"/>
    <p:sldId id="258" r:id="rId4"/>
    <p:sldId id="27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96" y="-4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4475"/>
            <a:ext cx="8385175"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838200" y="1905000"/>
            <a:ext cx="3927475"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918075" y="1905000"/>
            <a:ext cx="3927475" cy="4191000"/>
          </a:xfrm>
        </p:spPr>
        <p:txBody>
          <a:bodyPr/>
          <a:lstStyle/>
          <a:p>
            <a:endParaRPr lang="ru-RU"/>
          </a:p>
        </p:txBody>
      </p:sp>
      <p:sp>
        <p:nvSpPr>
          <p:cNvPr id="5" name="Дата 4"/>
          <p:cNvSpPr>
            <a:spLocks noGrp="1"/>
          </p:cNvSpPr>
          <p:nvPr>
            <p:ph type="dt" sz="half" idx="10"/>
          </p:nvPr>
        </p:nvSpPr>
        <p:spPr>
          <a:xfrm>
            <a:off x="838200" y="6245225"/>
            <a:ext cx="1901825"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429000" y="6245225"/>
            <a:ext cx="28956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6937375" y="6245225"/>
            <a:ext cx="1901825" cy="476250"/>
          </a:xfrm>
        </p:spPr>
        <p:txBody>
          <a:bodyPr/>
          <a:lstStyle>
            <a:lvl1pPr>
              <a:defRPr/>
            </a:lvl1pPr>
          </a:lstStyle>
          <a:p>
            <a:fld id="{05EE5724-C6AC-4579-A16A-93F41A1B1BF3}" type="slidenum">
              <a:rPr lang="ru-RU"/>
              <a:pPr/>
              <a:t>‹#›</a:t>
            </a:fld>
            <a:endParaRPr lang="ru-RU"/>
          </a:p>
        </p:txBody>
      </p:sp>
    </p:spTree>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F0A668-7E92-4C23-A2D8-79ECAA4B9851}" type="slidenum">
              <a:rPr lang="ru-RU" smtClean="0"/>
              <a:pPr/>
              <a:t>‹#›</a:t>
            </a:fld>
            <a:endParaRPr lang="ru-RU"/>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D53FB42-FF12-4764-9CE5-C2356ABBBB62}" type="datetimeFigureOut">
              <a:rPr lang="ru-RU" smtClean="0"/>
              <a:pPr/>
              <a:t>02.12.2010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9EF0A668-7E92-4C23-A2D8-79ECAA4B9851}"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r="-100000" b="-100000"/>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D53FB42-FF12-4764-9CE5-C2356ABBBB62}" type="datetimeFigureOut">
              <a:rPr lang="ru-RU" smtClean="0"/>
              <a:pPr/>
              <a:t>02.12.2010</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EF0A668-7E92-4C23-A2D8-79ECAA4B9851}"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advTm="1000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Rectangle 8"/>
          <p:cNvSpPr>
            <a:spLocks noGrp="1" noChangeArrowheads="1"/>
          </p:cNvSpPr>
          <p:nvPr>
            <p:ph type="ctrTitle"/>
          </p:nvPr>
        </p:nvSpPr>
        <p:spPr>
          <a:xfrm>
            <a:off x="323850" y="2420938"/>
            <a:ext cx="8820150" cy="1871662"/>
          </a:xfrm>
        </p:spPr>
        <p:txBody>
          <a:bodyPr/>
          <a:lstStyle/>
          <a:p>
            <a:pPr algn="ctr"/>
            <a:r>
              <a:rPr lang="ru-RU" dirty="0">
                <a:solidFill>
                  <a:srgbClr val="993300"/>
                </a:solidFill>
              </a:rPr>
              <a:t>ПИСЬМЕННОСТЬ И КНИГИ</a:t>
            </a:r>
          </a:p>
        </p:txBody>
      </p:sp>
      <p:sp>
        <p:nvSpPr>
          <p:cNvPr id="23561" name="Rectangle 9"/>
          <p:cNvSpPr>
            <a:spLocks noGrp="1" noChangeArrowheads="1"/>
          </p:cNvSpPr>
          <p:nvPr>
            <p:ph type="subTitle" idx="1"/>
          </p:nvPr>
        </p:nvSpPr>
        <p:spPr>
          <a:xfrm>
            <a:off x="395288" y="4149725"/>
            <a:ext cx="8137525" cy="719138"/>
          </a:xfrm>
        </p:spPr>
        <p:txBody>
          <a:bodyPr/>
          <a:lstStyle/>
          <a:p>
            <a:pPr algn="ctr">
              <a:lnSpc>
                <a:spcPct val="90000"/>
              </a:lnSpc>
            </a:pPr>
            <a:r>
              <a:rPr lang="ru-RU" sz="4400" b="1" dirty="0">
                <a:solidFill>
                  <a:srgbClr val="993300"/>
                </a:solidFill>
              </a:rPr>
              <a:t>Исторические факты</a:t>
            </a:r>
          </a:p>
        </p:txBody>
      </p:sp>
      <p:pic>
        <p:nvPicPr>
          <p:cNvPr id="23567" name="Picture 15" descr="cont"/>
          <p:cNvPicPr>
            <a:picLocks noChangeAspect="1" noChangeArrowheads="1"/>
          </p:cNvPicPr>
          <p:nvPr/>
        </p:nvPicPr>
        <p:blipFill>
          <a:blip r:embed="rId2"/>
          <a:srcRect/>
          <a:stretch>
            <a:fillRect/>
          </a:stretch>
        </p:blipFill>
        <p:spPr bwMode="auto">
          <a:xfrm>
            <a:off x="755650" y="333375"/>
            <a:ext cx="7632700" cy="1655763"/>
          </a:xfrm>
          <a:prstGeom prst="rect">
            <a:avLst/>
          </a:prstGeom>
          <a:noFill/>
          <a:ln w="9525">
            <a:noFill/>
            <a:miter lim="800000"/>
            <a:headEnd/>
            <a:tailEnd/>
          </a:ln>
        </p:spPr>
      </p:pic>
      <p:pic>
        <p:nvPicPr>
          <p:cNvPr id="23568" name="Picture 16" descr="img1"/>
          <p:cNvPicPr>
            <a:picLocks noChangeAspect="1" noChangeArrowheads="1"/>
          </p:cNvPicPr>
          <p:nvPr/>
        </p:nvPicPr>
        <p:blipFill>
          <a:blip r:embed="rId3"/>
          <a:srcRect/>
          <a:stretch>
            <a:fillRect/>
          </a:stretch>
        </p:blipFill>
        <p:spPr bwMode="auto">
          <a:xfrm>
            <a:off x="5940425" y="4797425"/>
            <a:ext cx="2987675" cy="1882775"/>
          </a:xfrm>
          <a:prstGeom prst="rect">
            <a:avLst/>
          </a:prstGeom>
          <a:noFill/>
          <a:ln w="9525">
            <a:noFill/>
            <a:miter lim="800000"/>
            <a:headEnd/>
            <a:tailEnd/>
          </a:ln>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567"/>
                                        </p:tgtEl>
                                        <p:attrNameLst>
                                          <p:attrName>style.visibility</p:attrName>
                                        </p:attrNameLst>
                                      </p:cBhvr>
                                      <p:to>
                                        <p:strVal val="visible"/>
                                      </p:to>
                                    </p:set>
                                    <p:animEffect transition="in" filter="diamond(in)">
                                      <p:cBhvr>
                                        <p:cTn id="7" dur="2000"/>
                                        <p:tgtEl>
                                          <p:spTgt spid="2356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diamond(in)">
                                      <p:cBhvr>
                                        <p:cTn id="12" dur="2000"/>
                                        <p:tgtEl>
                                          <p:spTgt spid="2356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561">
                                            <p:txEl>
                                              <p:pRg st="0" end="0"/>
                                            </p:txEl>
                                          </p:spTgt>
                                        </p:tgtEl>
                                        <p:attrNameLst>
                                          <p:attrName>style.visibility</p:attrName>
                                        </p:attrNameLst>
                                      </p:cBhvr>
                                      <p:to>
                                        <p:strVal val="visible"/>
                                      </p:to>
                                    </p:set>
                                    <p:anim calcmode="lin" valueType="num">
                                      <p:cBhvr additive="base">
                                        <p:cTn id="17" dur="500" fill="hold"/>
                                        <p:tgtEl>
                                          <p:spTgt spid="2356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5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3568"/>
                                        </p:tgtEl>
                                        <p:attrNameLst>
                                          <p:attrName>style.visibility</p:attrName>
                                        </p:attrNameLst>
                                      </p:cBhvr>
                                      <p:to>
                                        <p:strVal val="visible"/>
                                      </p:to>
                                    </p:set>
                                    <p:animEffect transition="in" filter="diamond(in)">
                                      <p:cBhvr>
                                        <p:cTn id="23" dur="2000"/>
                                        <p:tgtEl>
                                          <p:spTgt spid="23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2356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p:cNvPicPr>
            <a:picLocks noChangeAspect="1" noChangeArrowheads="1"/>
          </p:cNvPicPr>
          <p:nvPr/>
        </p:nvPicPr>
        <p:blipFill>
          <a:blip r:embed="rId2"/>
          <a:srcRect/>
          <a:stretch>
            <a:fillRect/>
          </a:stretch>
        </p:blipFill>
        <p:spPr bwMode="auto">
          <a:xfrm>
            <a:off x="642910" y="500042"/>
            <a:ext cx="8208962" cy="6048375"/>
          </a:xfrm>
          <a:prstGeom prst="rect">
            <a:avLst/>
          </a:prstGeom>
          <a:noFill/>
          <a:ln w="9525">
            <a:noFill/>
            <a:miter lim="800000"/>
            <a:headEnd/>
            <a:tailEnd/>
          </a:ln>
        </p:spPr>
      </p:pic>
      <p:sp>
        <p:nvSpPr>
          <p:cNvPr id="44033" name="Rectangle 1"/>
          <p:cNvSpPr>
            <a:spLocks noChangeArrowheads="1"/>
          </p:cNvSpPr>
          <p:nvPr/>
        </p:nvSpPr>
        <p:spPr bwMode="auto">
          <a:xfrm>
            <a:off x="0" y="0"/>
            <a:ext cx="22313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endParaRPr>
          </a:p>
        </p:txBody>
      </p:sp>
      <p:sp>
        <p:nvSpPr>
          <p:cNvPr id="4" name="Прямоугольник 3"/>
          <p:cNvSpPr/>
          <p:nvPr/>
        </p:nvSpPr>
        <p:spPr>
          <a:xfrm>
            <a:off x="1142976" y="5072074"/>
            <a:ext cx="7215238" cy="1384995"/>
          </a:xfrm>
          <a:prstGeom prst="rect">
            <a:avLst/>
          </a:prstGeom>
        </p:spPr>
        <p:txBody>
          <a:bodyPr wrap="square">
            <a:spAutoFit/>
          </a:bodyPr>
          <a:lstStyle/>
          <a:p>
            <a:r>
              <a:rPr lang="ru-RU" sz="2800" b="1" dirty="0" smtClean="0">
                <a:solidFill>
                  <a:srgbClr val="993300"/>
                </a:solidFill>
                <a:latin typeface="Times New Roman" pitchFamily="18" charset="0"/>
                <a:ea typeface="Calibri" pitchFamily="34" charset="0"/>
                <a:cs typeface="Times New Roman" pitchFamily="18" charset="0"/>
              </a:rPr>
              <a:t>Каждая маленькая картинка обозначала слово или звук (слайд). Такие рисунки, или символы, называются иероглифами</a:t>
            </a:r>
            <a:endParaRPr lang="ru-RU" sz="28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diamond(in)">
                                      <p:cBhvr>
                                        <p:cTn id="7" dur="2000"/>
                                        <p:tgtEl>
                                          <p:spTgt spid="1546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Rot="1" noChangeArrowheads="1"/>
          </p:cNvSpPr>
          <p:nvPr>
            <p:ph type="title"/>
          </p:nvPr>
        </p:nvSpPr>
        <p:spPr>
          <a:xfrm>
            <a:off x="428596" y="285728"/>
            <a:ext cx="8229600" cy="714380"/>
          </a:xfrm>
        </p:spPr>
        <p:txBody>
          <a:bodyPr>
            <a:normAutofit fontScale="90000"/>
          </a:bodyPr>
          <a:lstStyle/>
          <a:p>
            <a:pPr algn="ctr"/>
            <a:r>
              <a:rPr lang="ru-RU" b="1" dirty="0">
                <a:solidFill>
                  <a:srgbClr val="993300"/>
                </a:solidFill>
              </a:rPr>
              <a:t>Появление алфавита</a:t>
            </a:r>
          </a:p>
        </p:txBody>
      </p:sp>
      <p:pic>
        <p:nvPicPr>
          <p:cNvPr id="157701" name="Picture 5"/>
          <p:cNvPicPr>
            <a:picLocks noGrp="1" noChangeAspect="1" noChangeArrowheads="1"/>
          </p:cNvPicPr>
          <p:nvPr>
            <p:ph idx="1"/>
          </p:nvPr>
        </p:nvPicPr>
        <p:blipFill>
          <a:blip r:embed="rId2"/>
          <a:srcRect l="8483" t="40405" r="34402" b="39559"/>
          <a:stretch>
            <a:fillRect/>
          </a:stretch>
        </p:blipFill>
        <p:spPr>
          <a:xfrm>
            <a:off x="642910" y="2285992"/>
            <a:ext cx="7804237" cy="3786214"/>
          </a:xfrm>
          <a:noFill/>
          <a:ln/>
        </p:spPr>
      </p:pic>
      <p:sp>
        <p:nvSpPr>
          <p:cNvPr id="4" name="TextBox 3"/>
          <p:cNvSpPr txBox="1"/>
          <p:nvPr/>
        </p:nvSpPr>
        <p:spPr>
          <a:xfrm>
            <a:off x="642910" y="1214422"/>
            <a:ext cx="8001056" cy="1292662"/>
          </a:xfrm>
          <a:prstGeom prst="rect">
            <a:avLst/>
          </a:prstGeom>
          <a:noFill/>
        </p:spPr>
        <p:txBody>
          <a:bodyPr wrap="square" rtlCol="0">
            <a:spAutoFit/>
          </a:bodyPr>
          <a:lstStyle/>
          <a:p>
            <a:pPr algn="ctr"/>
            <a:r>
              <a:rPr lang="ru-RU" sz="2000" b="1" dirty="0" smtClean="0">
                <a:solidFill>
                  <a:srgbClr val="993300"/>
                </a:solidFill>
              </a:rPr>
              <a:t>Но вот появились буквы (слайд). Большинство алфавитов, которыми люди пользуются сегодня, вероятно возникло из древнего рисуночного письма.</a:t>
            </a:r>
          </a:p>
          <a:p>
            <a:endParaRPr lang="ru-RU" dirty="0"/>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blinds(horizontal)">
                                      <p:cBhvr>
                                        <p:cTn id="7" dur="500"/>
                                        <p:tgtEl>
                                          <p:spTgt spid="1577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7701"/>
                                        </p:tgtEl>
                                        <p:attrNameLst>
                                          <p:attrName>style.visibility</p:attrName>
                                        </p:attrNameLst>
                                      </p:cBhvr>
                                      <p:to>
                                        <p:strVal val="visible"/>
                                      </p:to>
                                    </p:set>
                                    <p:animEffect transition="in" filter="blinds(horizontal)">
                                      <p:cBhvr>
                                        <p:cTn id="17"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p:cNvPicPr>
            <a:picLocks noChangeAspect="1" noChangeArrowheads="1"/>
          </p:cNvPicPr>
          <p:nvPr/>
        </p:nvPicPr>
        <p:blipFill>
          <a:blip r:embed="rId2"/>
          <a:srcRect l="38559" t="41690" r="34451" b="44351"/>
          <a:stretch>
            <a:fillRect/>
          </a:stretch>
        </p:blipFill>
        <p:spPr bwMode="auto">
          <a:xfrm>
            <a:off x="1500166" y="500042"/>
            <a:ext cx="6215107" cy="4439171"/>
          </a:xfrm>
          <a:prstGeom prst="rect">
            <a:avLst/>
          </a:prstGeom>
          <a:noFill/>
          <a:ln w="9525">
            <a:noFill/>
            <a:miter lim="800000"/>
            <a:headEnd/>
            <a:tailEnd/>
          </a:ln>
        </p:spPr>
      </p:pic>
      <p:sp>
        <p:nvSpPr>
          <p:cNvPr id="3" name="TextBox 2"/>
          <p:cNvSpPr txBox="1"/>
          <p:nvPr/>
        </p:nvSpPr>
        <p:spPr>
          <a:xfrm>
            <a:off x="571472" y="4919008"/>
            <a:ext cx="8001056" cy="1938992"/>
          </a:xfrm>
          <a:prstGeom prst="rect">
            <a:avLst/>
          </a:prstGeom>
          <a:noFill/>
        </p:spPr>
        <p:txBody>
          <a:bodyPr wrap="square" rtlCol="0">
            <a:spAutoFit/>
          </a:bodyPr>
          <a:lstStyle/>
          <a:p>
            <a:r>
              <a:rPr lang="ru-RU" sz="2400" b="1" dirty="0" smtClean="0">
                <a:solidFill>
                  <a:srgbClr val="993300"/>
                </a:solidFill>
              </a:rPr>
              <a:t>Латинская буква “А”, возможно, произошла от старого рисуночного знака быка</a:t>
            </a:r>
            <a:r>
              <a:rPr lang="ru-RU" sz="2400" b="1" dirty="0" smtClean="0">
                <a:solidFill>
                  <a:srgbClr val="993300"/>
                </a:solidFill>
              </a:rPr>
              <a:t>.</a:t>
            </a:r>
            <a:r>
              <a:rPr lang="ru-RU" sz="2400" b="1" dirty="0" smtClean="0">
                <a:solidFill>
                  <a:srgbClr val="993300"/>
                </a:solidFill>
              </a:rPr>
              <a:t> Многочисленные писцы стали вести записи: сколько зерна собрано на царских полях, сколько скота в их стадах… </a:t>
            </a:r>
          </a:p>
          <a:p>
            <a:endParaRPr lang="ru-RU" sz="24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box(in)">
                                      <p:cBhvr>
                                        <p:cTn id="7" dur="500"/>
                                        <p:tgtEl>
                                          <p:spTgt spid="1607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Rot="1" noChangeArrowheads="1"/>
          </p:cNvSpPr>
          <p:nvPr>
            <p:ph type="title"/>
          </p:nvPr>
        </p:nvSpPr>
        <p:spPr>
          <a:xfrm>
            <a:off x="428596" y="428604"/>
            <a:ext cx="8229600" cy="1143000"/>
          </a:xfrm>
        </p:spPr>
        <p:txBody>
          <a:bodyPr/>
          <a:lstStyle/>
          <a:p>
            <a:pPr algn="ctr"/>
            <a:r>
              <a:rPr lang="ru-RU" b="1" dirty="0">
                <a:solidFill>
                  <a:srgbClr val="993300"/>
                </a:solidFill>
              </a:rPr>
              <a:t>Папирус</a:t>
            </a:r>
          </a:p>
        </p:txBody>
      </p:sp>
      <p:pic>
        <p:nvPicPr>
          <p:cNvPr id="161797" name="Picture 5"/>
          <p:cNvPicPr>
            <a:picLocks noGrp="1" noChangeAspect="1" noChangeArrowheads="1"/>
          </p:cNvPicPr>
          <p:nvPr>
            <p:ph idx="1"/>
          </p:nvPr>
        </p:nvPicPr>
        <p:blipFill>
          <a:blip r:embed="rId2" cstate="print">
            <a:lum contrast="10000"/>
          </a:blip>
          <a:srcRect l="7116" t="60117" r="62999" b="27587"/>
          <a:stretch>
            <a:fillRect/>
          </a:stretch>
        </p:blipFill>
        <p:spPr>
          <a:xfrm>
            <a:off x="2000232" y="1714488"/>
            <a:ext cx="5143536" cy="3000396"/>
          </a:xfrm>
          <a:noFill/>
          <a:ln/>
        </p:spPr>
      </p:pic>
      <p:sp>
        <p:nvSpPr>
          <p:cNvPr id="4" name="TextBox 3"/>
          <p:cNvSpPr txBox="1"/>
          <p:nvPr/>
        </p:nvSpPr>
        <p:spPr>
          <a:xfrm>
            <a:off x="857224" y="4857760"/>
            <a:ext cx="7429552" cy="1846659"/>
          </a:xfrm>
          <a:prstGeom prst="rect">
            <a:avLst/>
          </a:prstGeom>
          <a:noFill/>
        </p:spPr>
        <p:txBody>
          <a:bodyPr wrap="square" rtlCol="0">
            <a:spAutoFit/>
          </a:bodyPr>
          <a:lstStyle/>
          <a:p>
            <a:r>
              <a:rPr lang="ru-RU" sz="2400" b="1" dirty="0" smtClean="0">
                <a:solidFill>
                  <a:srgbClr val="993300"/>
                </a:solidFill>
              </a:rPr>
              <a:t>Египтяне писали на папирусе, изготовленном из листьев этого водного растения. Папирус скручивали в свитки. Чернила они делали из древесного угля, смешанного с водой и клеем.</a:t>
            </a:r>
          </a:p>
          <a:p>
            <a:endParaRPr lang="ru-RU" dirty="0"/>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diamond(in)">
                                      <p:cBhvr>
                                        <p:cTn id="7" dur="2000"/>
                                        <p:tgtEl>
                                          <p:spTgt spid="16179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1797"/>
                                        </p:tgtEl>
                                        <p:attrNameLst>
                                          <p:attrName>style.visibility</p:attrName>
                                        </p:attrNameLst>
                                      </p:cBhvr>
                                      <p:to>
                                        <p:strVal val="visible"/>
                                      </p:to>
                                    </p:set>
                                    <p:animEffect transition="in" filter="diamond(in)">
                                      <p:cBhvr>
                                        <p:cTn id="12" dur="2000"/>
                                        <p:tgtEl>
                                          <p:spTgt spid="16179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p:cNvPicPr>
            <a:picLocks noChangeAspect="1" noChangeArrowheads="1"/>
          </p:cNvPicPr>
          <p:nvPr/>
        </p:nvPicPr>
        <p:blipFill>
          <a:blip r:embed="rId2"/>
          <a:srcRect/>
          <a:stretch>
            <a:fillRect/>
          </a:stretch>
        </p:blipFill>
        <p:spPr bwMode="auto">
          <a:xfrm>
            <a:off x="900113" y="549275"/>
            <a:ext cx="7561262" cy="55975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 calcmode="lin" valueType="num">
                                      <p:cBhvr additive="base">
                                        <p:cTn id="7" dur="500" fill="hold"/>
                                        <p:tgtEl>
                                          <p:spTgt spid="173060"/>
                                        </p:tgtEl>
                                        <p:attrNameLst>
                                          <p:attrName>ppt_x</p:attrName>
                                        </p:attrNameLst>
                                      </p:cBhvr>
                                      <p:tavLst>
                                        <p:tav tm="0">
                                          <p:val>
                                            <p:strVal val="#ppt_x"/>
                                          </p:val>
                                        </p:tav>
                                        <p:tav tm="100000">
                                          <p:val>
                                            <p:strVal val="#ppt_x"/>
                                          </p:val>
                                        </p:tav>
                                      </p:tavLst>
                                    </p:anim>
                                    <p:anim calcmode="lin" valueType="num">
                                      <p:cBhvr additive="base">
                                        <p:cTn id="8" dur="500" fill="hold"/>
                                        <p:tgtEl>
                                          <p:spTgt spid="173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Rot="1" noChangeArrowheads="1"/>
          </p:cNvSpPr>
          <p:nvPr>
            <p:ph type="title"/>
          </p:nvPr>
        </p:nvSpPr>
        <p:spPr>
          <a:xfrm>
            <a:off x="500034" y="142852"/>
            <a:ext cx="8229600" cy="1071562"/>
          </a:xfrm>
        </p:spPr>
        <p:txBody>
          <a:bodyPr/>
          <a:lstStyle/>
          <a:p>
            <a:pPr algn="ctr"/>
            <a:r>
              <a:rPr lang="ru-RU" b="1" dirty="0">
                <a:solidFill>
                  <a:srgbClr val="993300"/>
                </a:solidFill>
              </a:rPr>
              <a:t>Пергамент</a:t>
            </a:r>
          </a:p>
        </p:txBody>
      </p:sp>
      <p:pic>
        <p:nvPicPr>
          <p:cNvPr id="164869" name="Picture 5"/>
          <p:cNvPicPr>
            <a:picLocks noGrp="1" noChangeAspect="1" noChangeArrowheads="1"/>
          </p:cNvPicPr>
          <p:nvPr>
            <p:ph idx="1"/>
          </p:nvPr>
        </p:nvPicPr>
        <p:blipFill>
          <a:blip r:embed="rId2"/>
          <a:srcRect l="38545" t="60434" r="34473" b="28117"/>
          <a:stretch>
            <a:fillRect/>
          </a:stretch>
        </p:blipFill>
        <p:spPr>
          <a:xfrm>
            <a:off x="214282" y="1785926"/>
            <a:ext cx="5635846" cy="4445017"/>
          </a:xfrm>
          <a:noFill/>
          <a:ln/>
        </p:spPr>
      </p:pic>
      <p:sp>
        <p:nvSpPr>
          <p:cNvPr id="4" name="TextBox 3"/>
          <p:cNvSpPr txBox="1"/>
          <p:nvPr/>
        </p:nvSpPr>
        <p:spPr>
          <a:xfrm>
            <a:off x="6143636" y="1785926"/>
            <a:ext cx="2786082" cy="4524315"/>
          </a:xfrm>
          <a:prstGeom prst="rect">
            <a:avLst/>
          </a:prstGeom>
          <a:noFill/>
        </p:spPr>
        <p:txBody>
          <a:bodyPr wrap="square" rtlCol="0">
            <a:spAutoFit/>
          </a:bodyPr>
          <a:lstStyle/>
          <a:p>
            <a:r>
              <a:rPr lang="ru-RU" sz="2400" b="1" dirty="0" smtClean="0">
                <a:solidFill>
                  <a:srgbClr val="993300"/>
                </a:solidFill>
              </a:rPr>
              <a:t>Позже люди из шкур животных стали делать пергамент. Он был лучше папируса, так как на нём можно было писать с обеих сторон, его можно было сгибать, резать.</a:t>
            </a:r>
            <a:endParaRPr lang="ru-RU" sz="24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checkerboard(across)">
                                      <p:cBhvr>
                                        <p:cTn id="7" dur="500"/>
                                        <p:tgtEl>
                                          <p:spTgt spid="1648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checkerboard(across)">
                                      <p:cBhvr>
                                        <p:cTn id="12" dur="500"/>
                                        <p:tgtEl>
                                          <p:spTgt spid="16486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4"/>
          <p:cNvSpPr>
            <a:spLocks noGrp="1" noRot="1" noChangeArrowheads="1"/>
          </p:cNvSpPr>
          <p:nvPr>
            <p:ph type="title"/>
          </p:nvPr>
        </p:nvSpPr>
        <p:spPr>
          <a:xfrm>
            <a:off x="457200" y="285728"/>
            <a:ext cx="8229600" cy="1071570"/>
          </a:xfrm>
        </p:spPr>
        <p:txBody>
          <a:bodyPr/>
          <a:lstStyle/>
          <a:p>
            <a:pPr algn="ctr"/>
            <a:r>
              <a:rPr lang="ru-RU" b="1" dirty="0">
                <a:solidFill>
                  <a:srgbClr val="993300"/>
                </a:solidFill>
              </a:rPr>
              <a:t>Книги из пергамента</a:t>
            </a:r>
          </a:p>
        </p:txBody>
      </p:sp>
      <p:pic>
        <p:nvPicPr>
          <p:cNvPr id="198661" name="Picture 5"/>
          <p:cNvPicPr>
            <a:picLocks noGrp="1" noChangeAspect="1" noChangeArrowheads="1"/>
          </p:cNvPicPr>
          <p:nvPr>
            <p:ph idx="1"/>
          </p:nvPr>
        </p:nvPicPr>
        <p:blipFill>
          <a:blip r:embed="rId2"/>
          <a:stretch>
            <a:fillRect/>
          </a:stretch>
        </p:blipFill>
        <p:spPr>
          <a:xfrm>
            <a:off x="285720" y="1857364"/>
            <a:ext cx="5118862" cy="4071966"/>
          </a:xfrm>
          <a:noFill/>
          <a:ln/>
        </p:spPr>
      </p:pic>
      <p:sp>
        <p:nvSpPr>
          <p:cNvPr id="4" name="TextBox 3"/>
          <p:cNvSpPr txBox="1"/>
          <p:nvPr/>
        </p:nvSpPr>
        <p:spPr>
          <a:xfrm>
            <a:off x="5500694" y="1571612"/>
            <a:ext cx="3429024" cy="4708981"/>
          </a:xfrm>
          <a:prstGeom prst="rect">
            <a:avLst/>
          </a:prstGeom>
          <a:noFill/>
        </p:spPr>
        <p:txBody>
          <a:bodyPr wrap="square" rtlCol="0">
            <a:spAutoFit/>
          </a:bodyPr>
          <a:lstStyle/>
          <a:p>
            <a:r>
              <a:rPr lang="ru-RU" sz="2000" b="1" dirty="0" smtClean="0">
                <a:solidFill>
                  <a:srgbClr val="993300"/>
                </a:solidFill>
              </a:rPr>
              <a:t>Отдельные листы сшивались и в таком виде они выглядели уже как книги. Правда, была такая книга тяжеловесной, огромной. Переплёт делался из двух досок, обтянутых кожей. Его украшали медными наугольниками, бляхами. Драгоценными камнями, книга закрывалась на застёжки или замки, которые запирались.</a:t>
            </a:r>
            <a:endParaRPr lang="ru-RU" sz="20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blinds(horizontal)">
                                      <p:cBhvr>
                                        <p:cTn id="7" dur="500"/>
                                        <p:tgtEl>
                                          <p:spTgt spid="1986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Effect transition="in" filter="blinds(horizontal)">
                                      <p:cBhvr>
                                        <p:cTn id="12" dur="500"/>
                                        <p:tgtEl>
                                          <p:spTgt spid="1986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Rot="1" noChangeArrowheads="1"/>
          </p:cNvSpPr>
          <p:nvPr>
            <p:ph type="title"/>
          </p:nvPr>
        </p:nvSpPr>
        <p:spPr>
          <a:xfrm>
            <a:off x="457200" y="214290"/>
            <a:ext cx="8229600" cy="642942"/>
          </a:xfrm>
        </p:spPr>
        <p:txBody>
          <a:bodyPr>
            <a:normAutofit fontScale="90000"/>
          </a:bodyPr>
          <a:lstStyle/>
          <a:p>
            <a:pPr algn="ctr"/>
            <a:r>
              <a:rPr lang="ru-RU" b="1" dirty="0">
                <a:solidFill>
                  <a:srgbClr val="993300"/>
                </a:solidFill>
              </a:rPr>
              <a:t>Береста</a:t>
            </a:r>
          </a:p>
        </p:txBody>
      </p:sp>
      <p:pic>
        <p:nvPicPr>
          <p:cNvPr id="167941" name="Picture 5"/>
          <p:cNvPicPr>
            <a:picLocks noGrp="1" noChangeAspect="1" noChangeArrowheads="1"/>
          </p:cNvPicPr>
          <p:nvPr>
            <p:ph idx="1"/>
          </p:nvPr>
        </p:nvPicPr>
        <p:blipFill>
          <a:blip r:embed="rId2"/>
          <a:stretch>
            <a:fillRect/>
          </a:stretch>
        </p:blipFill>
        <p:spPr>
          <a:xfrm>
            <a:off x="642910" y="2384284"/>
            <a:ext cx="7858180" cy="4159211"/>
          </a:xfrm>
          <a:noFill/>
          <a:ln/>
        </p:spPr>
      </p:pic>
      <p:sp>
        <p:nvSpPr>
          <p:cNvPr id="4" name="TextBox 3"/>
          <p:cNvSpPr txBox="1"/>
          <p:nvPr/>
        </p:nvSpPr>
        <p:spPr>
          <a:xfrm>
            <a:off x="571472" y="642918"/>
            <a:ext cx="8215370" cy="2523768"/>
          </a:xfrm>
          <a:prstGeom prst="rect">
            <a:avLst/>
          </a:prstGeom>
          <a:noFill/>
        </p:spPr>
        <p:txBody>
          <a:bodyPr wrap="square" rtlCol="0">
            <a:spAutoFit/>
          </a:bodyPr>
          <a:lstStyle/>
          <a:p>
            <a:r>
              <a:rPr lang="ru-RU" sz="2000" b="1" dirty="0" smtClean="0">
                <a:solidFill>
                  <a:srgbClr val="993300"/>
                </a:solidFill>
              </a:rPr>
              <a:t>В России писали на бересте </a:t>
            </a:r>
            <a:r>
              <a:rPr lang="ru-RU" sz="2000" b="1" dirty="0" smtClean="0">
                <a:solidFill>
                  <a:srgbClr val="993300"/>
                </a:solidFill>
              </a:rPr>
              <a:t>деревьев.  По </a:t>
            </a:r>
            <a:r>
              <a:rPr lang="ru-RU" sz="2000" b="1" dirty="0" smtClean="0">
                <a:solidFill>
                  <a:srgbClr val="993300"/>
                </a:solidFill>
              </a:rPr>
              <a:t>свидетельству учёных, берестяные книги возникли у нас на Руси в 9 веке. Буквы на бересте процарапывались острым железным или костяным стержнем. Для изготовления книг бересту кипятили, соскабливали внутренний слой коры, а затем обрезали по краям, придавая нужную форму. Пройдя такую обработку, береста становилась эластичной, мягкой.</a:t>
            </a:r>
          </a:p>
          <a:p>
            <a:endParaRPr lang="ru-RU" dirty="0"/>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ox(in)">
                                      <p:cBhvr>
                                        <p:cTn id="7" dur="5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7941"/>
                                        </p:tgtEl>
                                        <p:attrNameLst>
                                          <p:attrName>style.visibility</p:attrName>
                                        </p:attrNameLst>
                                      </p:cBhvr>
                                      <p:to>
                                        <p:strVal val="visible"/>
                                      </p:to>
                                    </p:set>
                                    <p:animEffect transition="in" filter="box(in)">
                                      <p:cBhvr>
                                        <p:cTn id="1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Rot="1" noChangeArrowheads="1"/>
          </p:cNvSpPr>
          <p:nvPr>
            <p:ph type="title"/>
          </p:nvPr>
        </p:nvSpPr>
        <p:spPr>
          <a:xfrm>
            <a:off x="457200" y="500042"/>
            <a:ext cx="8229600" cy="857256"/>
          </a:xfrm>
        </p:spPr>
        <p:txBody>
          <a:bodyPr>
            <a:normAutofit/>
          </a:bodyPr>
          <a:lstStyle/>
          <a:p>
            <a:pPr algn="ctr"/>
            <a:r>
              <a:rPr lang="ru-RU" b="1" dirty="0">
                <a:solidFill>
                  <a:srgbClr val="993300"/>
                </a:solidFill>
              </a:rPr>
              <a:t>Бумага</a:t>
            </a:r>
          </a:p>
        </p:txBody>
      </p:sp>
      <p:pic>
        <p:nvPicPr>
          <p:cNvPr id="169989" name="Picture 5"/>
          <p:cNvPicPr>
            <a:picLocks noGrp="1" noChangeAspect="1" noChangeArrowheads="1"/>
          </p:cNvPicPr>
          <p:nvPr>
            <p:ph idx="1"/>
          </p:nvPr>
        </p:nvPicPr>
        <p:blipFill>
          <a:blip r:embed="rId2"/>
          <a:srcRect l="65543" t="59053" r="7484" b="28589"/>
          <a:stretch>
            <a:fillRect/>
          </a:stretch>
        </p:blipFill>
        <p:spPr>
          <a:xfrm>
            <a:off x="1500166" y="1700213"/>
            <a:ext cx="6119812" cy="4191000"/>
          </a:xfrm>
          <a:noFill/>
          <a:ln/>
        </p:spPr>
      </p:pic>
      <p:sp>
        <p:nvSpPr>
          <p:cNvPr id="4" name="TextBox 3"/>
          <p:cNvSpPr txBox="1"/>
          <p:nvPr/>
        </p:nvSpPr>
        <p:spPr>
          <a:xfrm>
            <a:off x="1428728" y="5929330"/>
            <a:ext cx="7215238" cy="707886"/>
          </a:xfrm>
          <a:prstGeom prst="rect">
            <a:avLst/>
          </a:prstGeom>
          <a:noFill/>
        </p:spPr>
        <p:txBody>
          <a:bodyPr wrap="square" rtlCol="0">
            <a:spAutoFit/>
          </a:bodyPr>
          <a:lstStyle/>
          <a:p>
            <a:r>
              <a:rPr lang="ru-RU" sz="2000" b="1" dirty="0" smtClean="0">
                <a:solidFill>
                  <a:srgbClr val="993300"/>
                </a:solidFill>
              </a:rPr>
              <a:t>В Древнем Египте придумали книги – ленты, где использовалась специальная бумага из растений,</a:t>
            </a:r>
            <a:endParaRPr lang="ru-RU" sz="20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diamond(in)">
                                      <p:cBhvr>
                                        <p:cTn id="7" dur="2000"/>
                                        <p:tgtEl>
                                          <p:spTgt spid="16998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9989"/>
                                        </p:tgtEl>
                                        <p:attrNameLst>
                                          <p:attrName>style.visibility</p:attrName>
                                        </p:attrNameLst>
                                      </p:cBhvr>
                                      <p:to>
                                        <p:strVal val="visible"/>
                                      </p:to>
                                    </p:set>
                                    <p:animEffect transition="in" filter="diamond(in)">
                                      <p:cBhvr>
                                        <p:cTn id="12" dur="2000"/>
                                        <p:tgtEl>
                                          <p:spTgt spid="16998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7" name="Rectangle 7"/>
          <p:cNvSpPr>
            <a:spLocks noGrp="1" noRot="1" noChangeArrowheads="1"/>
          </p:cNvSpPr>
          <p:nvPr>
            <p:ph type="body" sz="half" idx="1"/>
          </p:nvPr>
        </p:nvSpPr>
        <p:spPr>
          <a:xfrm>
            <a:off x="323850" y="1125538"/>
            <a:ext cx="3962398" cy="4970462"/>
          </a:xfrm>
        </p:spPr>
        <p:txBody>
          <a:bodyPr/>
          <a:lstStyle/>
          <a:p>
            <a:pPr algn="ctr">
              <a:buNone/>
            </a:pPr>
            <a:r>
              <a:rPr lang="ru-RU" sz="3600" b="1" dirty="0" smtClean="0">
                <a:solidFill>
                  <a:srgbClr val="993300"/>
                </a:solidFill>
              </a:rPr>
              <a:t>Изобретатель     бумаги </a:t>
            </a:r>
            <a:endParaRPr lang="ru-RU" sz="3600" b="1" dirty="0">
              <a:solidFill>
                <a:srgbClr val="993300"/>
              </a:solidFill>
            </a:endParaRPr>
          </a:p>
          <a:p>
            <a:pPr algn="ctr">
              <a:buFont typeface="Wingdings" pitchFamily="2" charset="2"/>
              <a:buNone/>
            </a:pPr>
            <a:r>
              <a:rPr lang="ru-RU" sz="3600" b="1" dirty="0" err="1">
                <a:solidFill>
                  <a:srgbClr val="993300"/>
                </a:solidFill>
              </a:rPr>
              <a:t>Цай</a:t>
            </a:r>
            <a:r>
              <a:rPr lang="ru-RU" sz="3600" b="1" dirty="0">
                <a:solidFill>
                  <a:srgbClr val="993300"/>
                </a:solidFill>
              </a:rPr>
              <a:t> - Лунь</a:t>
            </a:r>
          </a:p>
        </p:txBody>
      </p:sp>
      <p:pic>
        <p:nvPicPr>
          <p:cNvPr id="174085" name="Picture 5"/>
          <p:cNvPicPr>
            <a:picLocks noGrp="1" noChangeAspect="1" noChangeArrowheads="1"/>
          </p:cNvPicPr>
          <p:nvPr>
            <p:ph type="clipArt" sz="half" idx="2"/>
          </p:nvPr>
        </p:nvPicPr>
        <p:blipFill>
          <a:blip r:embed="rId2"/>
          <a:srcRect/>
          <a:stretch>
            <a:fillRect/>
          </a:stretch>
        </p:blipFill>
        <p:spPr>
          <a:xfrm>
            <a:off x="4356100" y="188913"/>
            <a:ext cx="4362450" cy="6453187"/>
          </a:xfrm>
          <a:noFill/>
          <a:ln/>
        </p:spPr>
      </p:pic>
      <p:sp>
        <p:nvSpPr>
          <p:cNvPr id="4" name="TextBox 3"/>
          <p:cNvSpPr txBox="1"/>
          <p:nvPr/>
        </p:nvSpPr>
        <p:spPr>
          <a:xfrm>
            <a:off x="285720" y="3071810"/>
            <a:ext cx="3857652" cy="3046988"/>
          </a:xfrm>
          <a:prstGeom prst="rect">
            <a:avLst/>
          </a:prstGeom>
          <a:noFill/>
        </p:spPr>
        <p:txBody>
          <a:bodyPr wrap="square" rtlCol="0">
            <a:spAutoFit/>
          </a:bodyPr>
          <a:lstStyle/>
          <a:p>
            <a:r>
              <a:rPr lang="ru-RU" sz="2400" b="1" dirty="0" smtClean="0">
                <a:solidFill>
                  <a:srgbClr val="993300"/>
                </a:solidFill>
              </a:rPr>
              <a:t>Он сделал клейкую массу из бамбука и воды, раскатал её в плоский лист и оставил этот лист </a:t>
            </a:r>
            <a:r>
              <a:rPr lang="ru-RU" sz="2400" b="1" dirty="0" smtClean="0">
                <a:solidFill>
                  <a:srgbClr val="993300"/>
                </a:solidFill>
              </a:rPr>
              <a:t>сушиться </a:t>
            </a:r>
            <a:r>
              <a:rPr lang="ru-RU" sz="2400" b="1" dirty="0" smtClean="0">
                <a:solidFill>
                  <a:srgbClr val="993300"/>
                </a:solidFill>
              </a:rPr>
              <a:t>на солнце. А подсказала </a:t>
            </a:r>
            <a:r>
              <a:rPr lang="ru-RU" sz="2400" b="1" dirty="0" err="1" smtClean="0">
                <a:solidFill>
                  <a:srgbClr val="993300"/>
                </a:solidFill>
              </a:rPr>
              <a:t>Цай</a:t>
            </a:r>
            <a:r>
              <a:rPr lang="ru-RU" sz="2400" b="1" dirty="0" smtClean="0">
                <a:solidFill>
                  <a:srgbClr val="993300"/>
                </a:solidFill>
              </a:rPr>
              <a:t> Луню этот способ обыкновенная оса.</a:t>
            </a:r>
            <a:endParaRPr lang="ru-RU" sz="24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087">
                                            <p:txEl>
                                              <p:pRg st="0" end="0"/>
                                            </p:txEl>
                                          </p:spTgt>
                                        </p:tgtEl>
                                        <p:attrNameLst>
                                          <p:attrName>style.visibility</p:attrName>
                                        </p:attrNameLst>
                                      </p:cBhvr>
                                      <p:to>
                                        <p:strVal val="visible"/>
                                      </p:to>
                                    </p:set>
                                    <p:animEffect transition="in" filter="checkerboard(across)">
                                      <p:cBhvr>
                                        <p:cTn id="7" dur="500"/>
                                        <p:tgtEl>
                                          <p:spTgt spid="1740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087">
                                            <p:txEl>
                                              <p:pRg st="1" end="1"/>
                                            </p:txEl>
                                          </p:spTgt>
                                        </p:tgtEl>
                                        <p:attrNameLst>
                                          <p:attrName>style.visibility</p:attrName>
                                        </p:attrNameLst>
                                      </p:cBhvr>
                                      <p:to>
                                        <p:strVal val="visible"/>
                                      </p:to>
                                    </p:set>
                                    <p:animEffect transition="in" filter="checkerboard(across)">
                                      <p:cBhvr>
                                        <p:cTn id="12" dur="500"/>
                                        <p:tgtEl>
                                          <p:spTgt spid="1740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4085"/>
                                        </p:tgtEl>
                                        <p:attrNameLst>
                                          <p:attrName>style.visibility</p:attrName>
                                        </p:attrNameLst>
                                      </p:cBhvr>
                                      <p:to>
                                        <p:strVal val="visible"/>
                                      </p:to>
                                    </p:set>
                                    <p:animEffect transition="in" filter="checkerboard(across)">
                                      <p:cBhvr>
                                        <p:cTn id="22" dur="500"/>
                                        <p:tgtEl>
                                          <p:spTgt spid="174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1643050"/>
            <a:ext cx="8215370" cy="4154984"/>
          </a:xfrm>
          <a:prstGeom prst="rect">
            <a:avLst/>
          </a:prstGeom>
          <a:noFill/>
        </p:spPr>
        <p:txBody>
          <a:bodyPr wrap="square" rtlCol="0">
            <a:spAutoFit/>
          </a:bodyPr>
          <a:lstStyle/>
          <a:p>
            <a:pPr algn="ctr"/>
            <a:r>
              <a:rPr lang="ru-RU" sz="2400" b="1" dirty="0" smtClean="0">
                <a:solidFill>
                  <a:srgbClr val="993300"/>
                </a:solidFill>
              </a:rPr>
              <a:t>Библиотечный урок «Письменность и книги» </a:t>
            </a:r>
          </a:p>
          <a:p>
            <a:pPr algn="ctr"/>
            <a:r>
              <a:rPr lang="ru-RU" sz="2400" b="1" dirty="0" smtClean="0">
                <a:solidFill>
                  <a:srgbClr val="993300"/>
                </a:solidFill>
              </a:rPr>
              <a:t>для учащихся 4 класса.</a:t>
            </a:r>
          </a:p>
          <a:p>
            <a:pPr algn="ctr"/>
            <a:endParaRPr lang="ru-RU" sz="2400" b="1" dirty="0" smtClean="0">
              <a:solidFill>
                <a:srgbClr val="993300"/>
              </a:solidFill>
            </a:endParaRPr>
          </a:p>
          <a:p>
            <a:pPr>
              <a:buFont typeface="Arial" pitchFamily="34" charset="0"/>
              <a:buChar char="•"/>
            </a:pPr>
            <a:r>
              <a:rPr lang="ru-RU" sz="2400" b="1" dirty="0" smtClean="0">
                <a:solidFill>
                  <a:srgbClr val="993300"/>
                </a:solidFill>
              </a:rPr>
              <a:t> Цель:  Приобщение детей к чтению</a:t>
            </a:r>
          </a:p>
          <a:p>
            <a:pPr>
              <a:buFont typeface="Arial" pitchFamily="34" charset="0"/>
              <a:buChar char="•"/>
            </a:pPr>
            <a:endParaRPr lang="ru-RU" sz="2400" b="1" dirty="0" smtClean="0">
              <a:solidFill>
                <a:srgbClr val="993300"/>
              </a:solidFill>
            </a:endParaRPr>
          </a:p>
          <a:p>
            <a:pPr>
              <a:buFont typeface="Arial" pitchFamily="34" charset="0"/>
              <a:buChar char="•"/>
            </a:pPr>
            <a:r>
              <a:rPr lang="ru-RU" sz="2400" b="1" dirty="0" smtClean="0">
                <a:solidFill>
                  <a:srgbClr val="993300"/>
                </a:solidFill>
              </a:rPr>
              <a:t> Задачи:</a:t>
            </a:r>
            <a:r>
              <a:rPr lang="ru-RU" sz="2400" b="1" dirty="0" smtClean="0"/>
              <a:t> </a:t>
            </a:r>
            <a:r>
              <a:rPr lang="ru-RU" sz="2400" b="1" dirty="0" smtClean="0">
                <a:solidFill>
                  <a:srgbClr val="993300"/>
                </a:solidFill>
              </a:rPr>
              <a:t>-</a:t>
            </a:r>
            <a:r>
              <a:rPr lang="ru-RU" sz="2400" b="1" dirty="0" smtClean="0"/>
              <a:t> </a:t>
            </a:r>
            <a:r>
              <a:rPr lang="ru-RU" sz="2400" b="1" dirty="0" smtClean="0">
                <a:solidFill>
                  <a:srgbClr val="993300"/>
                </a:solidFill>
              </a:rPr>
              <a:t>привлечение </a:t>
            </a:r>
            <a:r>
              <a:rPr lang="ru-RU" sz="2400" b="1" dirty="0" smtClean="0">
                <a:solidFill>
                  <a:srgbClr val="993300"/>
                </a:solidFill>
              </a:rPr>
              <a:t>детей к чтению;</a:t>
            </a:r>
          </a:p>
          <a:p>
            <a:r>
              <a:rPr lang="ru-RU" sz="2400" b="1" dirty="0" smtClean="0">
                <a:solidFill>
                  <a:srgbClr val="993300"/>
                </a:solidFill>
              </a:rPr>
              <a:t>                   - знакомство </a:t>
            </a:r>
            <a:r>
              <a:rPr lang="ru-RU" sz="2400" b="1" dirty="0" smtClean="0">
                <a:solidFill>
                  <a:srgbClr val="993300"/>
                </a:solidFill>
              </a:rPr>
              <a:t>с историей </a:t>
            </a:r>
            <a:r>
              <a:rPr lang="ru-RU" sz="2400" b="1" dirty="0" smtClean="0">
                <a:solidFill>
                  <a:srgbClr val="993300"/>
                </a:solidFill>
              </a:rPr>
              <a:t>создания</a:t>
            </a:r>
          </a:p>
          <a:p>
            <a:r>
              <a:rPr lang="ru-RU" sz="2400" b="1" dirty="0" smtClean="0">
                <a:solidFill>
                  <a:srgbClr val="993300"/>
                </a:solidFill>
              </a:rPr>
              <a:t> </a:t>
            </a:r>
            <a:r>
              <a:rPr lang="ru-RU" sz="2400" b="1" dirty="0" smtClean="0">
                <a:solidFill>
                  <a:srgbClr val="993300"/>
                </a:solidFill>
              </a:rPr>
              <a:t>                     письменности </a:t>
            </a:r>
            <a:r>
              <a:rPr lang="ru-RU" sz="2400" b="1" dirty="0" smtClean="0">
                <a:solidFill>
                  <a:srgbClr val="993300"/>
                </a:solidFill>
              </a:rPr>
              <a:t>и книги</a:t>
            </a:r>
            <a:r>
              <a:rPr lang="ru-RU" sz="2400" b="1" dirty="0" smtClean="0">
                <a:solidFill>
                  <a:srgbClr val="993300"/>
                </a:solidFill>
              </a:rPr>
              <a:t>;</a:t>
            </a:r>
          </a:p>
          <a:p>
            <a:r>
              <a:rPr lang="ru-RU" sz="2400" b="1" dirty="0" smtClean="0">
                <a:solidFill>
                  <a:srgbClr val="993300"/>
                </a:solidFill>
              </a:rPr>
              <a:t> </a:t>
            </a:r>
            <a:r>
              <a:rPr lang="ru-RU" sz="2400" b="1" dirty="0" smtClean="0">
                <a:solidFill>
                  <a:srgbClr val="993300"/>
                </a:solidFill>
              </a:rPr>
              <a:t>                  - </a:t>
            </a:r>
            <a:r>
              <a:rPr lang="ru-RU" sz="2400" b="1" dirty="0" smtClean="0">
                <a:solidFill>
                  <a:srgbClr val="993300"/>
                </a:solidFill>
              </a:rPr>
              <a:t>воспитание бережного отношения </a:t>
            </a:r>
            <a:r>
              <a:rPr lang="ru-RU" sz="2400" b="1" dirty="0" smtClean="0">
                <a:solidFill>
                  <a:srgbClr val="993300"/>
                </a:solidFill>
              </a:rPr>
              <a:t>и</a:t>
            </a:r>
          </a:p>
          <a:p>
            <a:r>
              <a:rPr lang="ru-RU" sz="2400" b="1" dirty="0" smtClean="0">
                <a:solidFill>
                  <a:srgbClr val="993300"/>
                </a:solidFill>
              </a:rPr>
              <a:t>                     </a:t>
            </a:r>
            <a:r>
              <a:rPr lang="ru-RU" sz="2400" b="1" dirty="0" smtClean="0">
                <a:solidFill>
                  <a:srgbClr val="993300"/>
                </a:solidFill>
              </a:rPr>
              <a:t>любви к книге.</a:t>
            </a:r>
            <a:endParaRPr lang="ru-RU" sz="2400" dirty="0" smtClean="0">
              <a:solidFill>
                <a:srgbClr val="993300"/>
              </a:solidFill>
            </a:endParaRPr>
          </a:p>
          <a:p>
            <a:endParaRPr lang="ru-RU" sz="2400" b="1" dirty="0">
              <a:solidFill>
                <a:srgbClr val="993300"/>
              </a:solidFill>
            </a:endParaRPr>
          </a:p>
        </p:txBody>
      </p:sp>
    </p:spTree>
  </p:cSld>
  <p:clrMapOvr>
    <a:masterClrMapping/>
  </p:clrMapOvr>
  <p:transition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Grp="1" noRot="1" noChangeArrowheads="1"/>
          </p:cNvSpPr>
          <p:nvPr>
            <p:ph type="title"/>
          </p:nvPr>
        </p:nvSpPr>
        <p:spPr>
          <a:xfrm>
            <a:off x="457200" y="214290"/>
            <a:ext cx="8229600" cy="714380"/>
          </a:xfrm>
        </p:spPr>
        <p:txBody>
          <a:bodyPr>
            <a:normAutofit fontScale="90000"/>
          </a:bodyPr>
          <a:lstStyle/>
          <a:p>
            <a:pPr algn="ctr"/>
            <a:r>
              <a:rPr lang="ru-RU" b="1" dirty="0">
                <a:solidFill>
                  <a:srgbClr val="993300"/>
                </a:solidFill>
              </a:rPr>
              <a:t>Рукописные книги</a:t>
            </a:r>
          </a:p>
        </p:txBody>
      </p:sp>
      <p:pic>
        <p:nvPicPr>
          <p:cNvPr id="178181" name="Picture 5"/>
          <p:cNvPicPr>
            <a:picLocks noGrp="1" noChangeAspect="1" noChangeArrowheads="1"/>
          </p:cNvPicPr>
          <p:nvPr>
            <p:ph idx="1"/>
          </p:nvPr>
        </p:nvPicPr>
        <p:blipFill>
          <a:blip r:embed="rId2" cstate="print"/>
          <a:srcRect l="11471" t="1483" b="10633"/>
          <a:stretch>
            <a:fillRect/>
          </a:stretch>
        </p:blipFill>
        <p:spPr>
          <a:xfrm>
            <a:off x="571472" y="928670"/>
            <a:ext cx="2500330" cy="5756257"/>
          </a:xfrm>
          <a:noFill/>
          <a:ln/>
        </p:spPr>
      </p:pic>
      <p:sp>
        <p:nvSpPr>
          <p:cNvPr id="4" name="TextBox 3"/>
          <p:cNvSpPr txBox="1"/>
          <p:nvPr/>
        </p:nvSpPr>
        <p:spPr>
          <a:xfrm>
            <a:off x="3714744" y="1357298"/>
            <a:ext cx="5143536" cy="4832092"/>
          </a:xfrm>
          <a:prstGeom prst="rect">
            <a:avLst/>
          </a:prstGeom>
          <a:noFill/>
        </p:spPr>
        <p:txBody>
          <a:bodyPr wrap="square" rtlCol="0">
            <a:spAutoFit/>
          </a:bodyPr>
          <a:lstStyle/>
          <a:p>
            <a:r>
              <a:rPr lang="ru-RU" sz="2800" b="1" dirty="0" smtClean="0">
                <a:solidFill>
                  <a:srgbClr val="993300"/>
                </a:solidFill>
              </a:rPr>
              <a:t>Долгое время книги были рукописными…. Представьте, сколько времени уходило на то, чтобы аккуратно, красиво, без ошибок переписать от руки толстенные тома для библиотеки. На переписку толстых книг уходили месяцы и годы. </a:t>
            </a:r>
          </a:p>
          <a:p>
            <a:endParaRPr lang="ru-RU" sz="28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anim calcmode="lin" valueType="num">
                                      <p:cBhvr additive="base">
                                        <p:cTn id="7" dur="500" fill="hold"/>
                                        <p:tgtEl>
                                          <p:spTgt spid="178180"/>
                                        </p:tgtEl>
                                        <p:attrNameLst>
                                          <p:attrName>ppt_x</p:attrName>
                                        </p:attrNameLst>
                                      </p:cBhvr>
                                      <p:tavLst>
                                        <p:tav tm="0">
                                          <p:val>
                                            <p:strVal val="#ppt_x"/>
                                          </p:val>
                                        </p:tav>
                                        <p:tav tm="100000">
                                          <p:val>
                                            <p:strVal val="#ppt_x"/>
                                          </p:val>
                                        </p:tav>
                                      </p:tavLst>
                                    </p:anim>
                                    <p:anim calcmode="lin" valueType="num">
                                      <p:cBhvr additive="base">
                                        <p:cTn id="8" dur="500" fill="hold"/>
                                        <p:tgtEl>
                                          <p:spTgt spid="178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8181"/>
                                        </p:tgtEl>
                                        <p:attrNameLst>
                                          <p:attrName>style.visibility</p:attrName>
                                        </p:attrNameLst>
                                      </p:cBhvr>
                                      <p:to>
                                        <p:strVal val="visible"/>
                                      </p:to>
                                    </p:set>
                                    <p:anim calcmode="lin" valueType="num">
                                      <p:cBhvr additive="base">
                                        <p:cTn id="13" dur="500" fill="hold"/>
                                        <p:tgtEl>
                                          <p:spTgt spid="178181"/>
                                        </p:tgtEl>
                                        <p:attrNameLst>
                                          <p:attrName>ppt_x</p:attrName>
                                        </p:attrNameLst>
                                      </p:cBhvr>
                                      <p:tavLst>
                                        <p:tav tm="0">
                                          <p:val>
                                            <p:strVal val="#ppt_x"/>
                                          </p:val>
                                        </p:tav>
                                        <p:tav tm="100000">
                                          <p:val>
                                            <p:strVal val="#ppt_x"/>
                                          </p:val>
                                        </p:tav>
                                      </p:tavLst>
                                    </p:anim>
                                    <p:anim calcmode="lin" valueType="num">
                                      <p:cBhvr additive="base">
                                        <p:cTn id="14" dur="500" fill="hold"/>
                                        <p:tgtEl>
                                          <p:spTgt spid="1781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p:cNvSpPr>
            <a:spLocks noGrp="1" noRot="1" noChangeArrowheads="1"/>
          </p:cNvSpPr>
          <p:nvPr>
            <p:ph type="title"/>
          </p:nvPr>
        </p:nvSpPr>
        <p:spPr>
          <a:xfrm>
            <a:off x="428596" y="357166"/>
            <a:ext cx="8229600" cy="1143000"/>
          </a:xfrm>
        </p:spPr>
        <p:txBody>
          <a:bodyPr/>
          <a:lstStyle/>
          <a:p>
            <a:pPr algn="ctr"/>
            <a:r>
              <a:rPr lang="ru-RU" b="1" dirty="0">
                <a:solidFill>
                  <a:srgbClr val="993300"/>
                </a:solidFill>
              </a:rPr>
              <a:t>Первый печатный станок</a:t>
            </a:r>
          </a:p>
        </p:txBody>
      </p:sp>
      <p:pic>
        <p:nvPicPr>
          <p:cNvPr id="181253" name="Picture 5"/>
          <p:cNvPicPr>
            <a:picLocks noGrp="1" noChangeAspect="1" noChangeArrowheads="1"/>
          </p:cNvPicPr>
          <p:nvPr>
            <p:ph idx="1"/>
          </p:nvPr>
        </p:nvPicPr>
        <p:blipFill>
          <a:blip r:embed="rId2"/>
          <a:stretch>
            <a:fillRect/>
          </a:stretch>
        </p:blipFill>
        <p:spPr>
          <a:xfrm>
            <a:off x="428596" y="1928802"/>
            <a:ext cx="3700442" cy="4389437"/>
          </a:xfrm>
          <a:noFill/>
          <a:ln/>
        </p:spPr>
      </p:pic>
      <p:sp>
        <p:nvSpPr>
          <p:cNvPr id="4" name="TextBox 3"/>
          <p:cNvSpPr txBox="1"/>
          <p:nvPr/>
        </p:nvSpPr>
        <p:spPr>
          <a:xfrm>
            <a:off x="4572000" y="1928802"/>
            <a:ext cx="3857652" cy="4093428"/>
          </a:xfrm>
          <a:prstGeom prst="rect">
            <a:avLst/>
          </a:prstGeom>
          <a:noFill/>
        </p:spPr>
        <p:txBody>
          <a:bodyPr wrap="square" rtlCol="0">
            <a:spAutoFit/>
          </a:bodyPr>
          <a:lstStyle/>
          <a:p>
            <a:r>
              <a:rPr lang="ru-RU" sz="2000" b="1" dirty="0" smtClean="0">
                <a:solidFill>
                  <a:srgbClr val="993300"/>
                </a:solidFill>
              </a:rPr>
              <a:t>Но время шло. И вот появились первые печатные станки</a:t>
            </a:r>
            <a:r>
              <a:rPr lang="ru-RU" sz="2000" b="1" dirty="0" smtClean="0">
                <a:solidFill>
                  <a:srgbClr val="993300"/>
                </a:solidFill>
              </a:rPr>
              <a:t>.</a:t>
            </a:r>
            <a:r>
              <a:rPr lang="ru-RU" sz="2000" b="1" dirty="0" smtClean="0">
                <a:solidFill>
                  <a:srgbClr val="993300"/>
                </a:solidFill>
              </a:rPr>
              <a:t> </a:t>
            </a:r>
            <a:endParaRPr lang="ru-RU" sz="2000" b="1" dirty="0" smtClean="0">
              <a:solidFill>
                <a:srgbClr val="993300"/>
              </a:solidFill>
            </a:endParaRPr>
          </a:p>
          <a:p>
            <a:r>
              <a:rPr lang="ru-RU" sz="2000" b="1" dirty="0" smtClean="0">
                <a:solidFill>
                  <a:srgbClr val="993300"/>
                </a:solidFill>
              </a:rPr>
              <a:t>Около </a:t>
            </a:r>
            <a:r>
              <a:rPr lang="ru-RU" sz="2000" b="1" dirty="0" smtClean="0">
                <a:solidFill>
                  <a:srgbClr val="993300"/>
                </a:solidFill>
              </a:rPr>
              <a:t>1450 г. Иоганн Гуттенберг построил первый печатный станок. За час на нём можно было напечатать примерно 16 страниц книги. Гуттенберг составлял слова, соединяя металлические буквы – их называют шрифтом.</a:t>
            </a:r>
          </a:p>
          <a:p>
            <a:endParaRPr lang="ru-RU" sz="20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blinds(horizontal)">
                                      <p:cBhvr>
                                        <p:cTn id="7" dur="500"/>
                                        <p:tgtEl>
                                          <p:spTgt spid="181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1253"/>
                                        </p:tgtEl>
                                        <p:attrNameLst>
                                          <p:attrName>style.visibility</p:attrName>
                                        </p:attrNameLst>
                                      </p:cBhvr>
                                      <p:to>
                                        <p:strVal val="visible"/>
                                      </p:to>
                                    </p:set>
                                    <p:animEffect transition="in" filter="blinds(horizontal)">
                                      <p:cBhvr>
                                        <p:cTn id="12" dur="500"/>
                                        <p:tgtEl>
                                          <p:spTgt spid="1812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Rot="1" noChangeArrowheads="1"/>
          </p:cNvSpPr>
          <p:nvPr>
            <p:ph type="title"/>
          </p:nvPr>
        </p:nvSpPr>
        <p:spPr>
          <a:xfrm>
            <a:off x="428596" y="642918"/>
            <a:ext cx="8229600" cy="775542"/>
          </a:xfrm>
        </p:spPr>
        <p:txBody>
          <a:bodyPr>
            <a:normAutofit fontScale="90000"/>
          </a:bodyPr>
          <a:lstStyle/>
          <a:p>
            <a:pPr algn="ctr"/>
            <a:r>
              <a:rPr lang="ru-RU" b="1" dirty="0">
                <a:solidFill>
                  <a:srgbClr val="993300"/>
                </a:solidFill>
              </a:rPr>
              <a:t>Современный печатный станок</a:t>
            </a:r>
          </a:p>
        </p:txBody>
      </p:sp>
      <p:pic>
        <p:nvPicPr>
          <p:cNvPr id="184325" name="Picture 5"/>
          <p:cNvPicPr>
            <a:picLocks noGrp="1" noChangeAspect="1" noChangeArrowheads="1"/>
          </p:cNvPicPr>
          <p:nvPr>
            <p:ph idx="1"/>
          </p:nvPr>
        </p:nvPicPr>
        <p:blipFill>
          <a:blip r:embed="rId2"/>
          <a:stretch>
            <a:fillRect/>
          </a:stretch>
        </p:blipFill>
        <p:spPr>
          <a:xfrm>
            <a:off x="1214414" y="1428736"/>
            <a:ext cx="6500858" cy="3559519"/>
          </a:xfrm>
          <a:noFill/>
          <a:ln/>
        </p:spPr>
      </p:pic>
      <p:sp>
        <p:nvSpPr>
          <p:cNvPr id="4" name="TextBox 3"/>
          <p:cNvSpPr txBox="1"/>
          <p:nvPr/>
        </p:nvSpPr>
        <p:spPr>
          <a:xfrm>
            <a:off x="285720" y="4949785"/>
            <a:ext cx="8429684" cy="1908215"/>
          </a:xfrm>
          <a:prstGeom prst="rect">
            <a:avLst/>
          </a:prstGeom>
          <a:noFill/>
        </p:spPr>
        <p:txBody>
          <a:bodyPr wrap="square" rtlCol="0">
            <a:spAutoFit/>
          </a:bodyPr>
          <a:lstStyle/>
          <a:p>
            <a:r>
              <a:rPr lang="ru-RU" sz="2000" b="1" dirty="0" smtClean="0">
                <a:solidFill>
                  <a:srgbClr val="993300"/>
                </a:solidFill>
              </a:rPr>
              <a:t>Современные печатные машины работают на электричестве. Они печатают цвета один за другим на листе бумаги, из которого потом получается несколько страниц. Отпечатанные страницы складываются в правильном порядке. Затем они обрезаются до нужного размера, переплетаются и становятся книгой.</a:t>
            </a:r>
          </a:p>
          <a:p>
            <a:endParaRPr lang="ru-RU" dirty="0"/>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box(in)">
                                      <p:cBhvr>
                                        <p:cTn id="7" dur="500"/>
                                        <p:tgtEl>
                                          <p:spTgt spid="1843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24"/>
                                        </p:tgtEl>
                                        <p:attrNameLst>
                                          <p:attrName>style.visibility</p:attrName>
                                        </p:attrNameLst>
                                      </p:cBhvr>
                                      <p:to>
                                        <p:strVal val="visible"/>
                                      </p:to>
                                    </p:set>
                                    <p:animEffect transition="in" filter="box(in)">
                                      <p:cBhvr>
                                        <p:cTn id="12" dur="500"/>
                                        <p:tgtEl>
                                          <p:spTgt spid="1843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01" name="Picture 9" descr="день знаний"/>
          <p:cNvPicPr>
            <a:picLocks noChangeAspect="1" noChangeArrowheads="1"/>
          </p:cNvPicPr>
          <p:nvPr/>
        </p:nvPicPr>
        <p:blipFill>
          <a:blip r:embed="rId2"/>
          <a:srcRect/>
          <a:stretch>
            <a:fillRect/>
          </a:stretch>
        </p:blipFill>
        <p:spPr bwMode="auto">
          <a:xfrm>
            <a:off x="714348" y="1357298"/>
            <a:ext cx="4987335" cy="4500594"/>
          </a:xfrm>
          <a:prstGeom prst="rect">
            <a:avLst/>
          </a:prstGeom>
          <a:noFill/>
          <a:ln w="9525">
            <a:noFill/>
            <a:miter lim="800000"/>
            <a:headEnd/>
            <a:tailEnd/>
          </a:ln>
        </p:spPr>
      </p:pic>
      <p:sp>
        <p:nvSpPr>
          <p:cNvPr id="187402" name="Rectangle 10"/>
          <p:cNvSpPr>
            <a:spLocks noGrp="1" noRot="1" noChangeArrowheads="1"/>
          </p:cNvSpPr>
          <p:nvPr>
            <p:ph type="title"/>
          </p:nvPr>
        </p:nvSpPr>
        <p:spPr>
          <a:xfrm>
            <a:off x="428596" y="357166"/>
            <a:ext cx="8229600" cy="714380"/>
          </a:xfrm>
        </p:spPr>
        <p:txBody>
          <a:bodyPr>
            <a:normAutofit fontScale="90000"/>
          </a:bodyPr>
          <a:lstStyle/>
          <a:p>
            <a:pPr algn="ctr"/>
            <a:r>
              <a:rPr lang="ru-RU" b="1" dirty="0">
                <a:solidFill>
                  <a:srgbClr val="993300"/>
                </a:solidFill>
              </a:rPr>
              <a:t>С книгой жить – век не тужить.</a:t>
            </a:r>
          </a:p>
        </p:txBody>
      </p:sp>
      <p:sp>
        <p:nvSpPr>
          <p:cNvPr id="4" name="TextBox 3"/>
          <p:cNvSpPr txBox="1"/>
          <p:nvPr/>
        </p:nvSpPr>
        <p:spPr>
          <a:xfrm>
            <a:off x="5857884" y="1357298"/>
            <a:ext cx="3071834" cy="3785652"/>
          </a:xfrm>
          <a:prstGeom prst="rect">
            <a:avLst/>
          </a:prstGeom>
          <a:noFill/>
        </p:spPr>
        <p:txBody>
          <a:bodyPr wrap="square" rtlCol="0">
            <a:spAutoFit/>
          </a:bodyPr>
          <a:lstStyle/>
          <a:p>
            <a:r>
              <a:rPr lang="ru-RU" sz="2000" b="1" dirty="0" smtClean="0">
                <a:solidFill>
                  <a:srgbClr val="993300"/>
                </a:solidFill>
              </a:rPr>
              <a:t>Далеко ушла современная книга от своих древних предков. Она стала легче, радует глаз цветным переплётом и картинками. И всё-таки современная книга сохранила в своём облике черты, которые складывались веками.</a:t>
            </a:r>
            <a:endParaRPr lang="ru-RU" sz="20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7402"/>
                                        </p:tgtEl>
                                      </p:cBhvr>
                                    </p:animEffect>
                                    <p:set>
                                      <p:cBhvr>
                                        <p:cTn id="7" dur="1" fill="hold">
                                          <p:stCondLst>
                                            <p:cond delay="499"/>
                                          </p:stCondLst>
                                        </p:cTn>
                                        <p:tgtEl>
                                          <p:spTgt spid="1874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7401"/>
                                        </p:tgtEl>
                                        <p:attrNameLst>
                                          <p:attrName>style.visibility</p:attrName>
                                        </p:attrNameLst>
                                      </p:cBhvr>
                                      <p:to>
                                        <p:strVal val="visible"/>
                                      </p:to>
                                    </p:set>
                                    <p:anim calcmode="lin" valueType="num">
                                      <p:cBhvr additive="base">
                                        <p:cTn id="12" dur="500" fill="hold"/>
                                        <p:tgtEl>
                                          <p:spTgt spid="187401"/>
                                        </p:tgtEl>
                                        <p:attrNameLst>
                                          <p:attrName>ppt_x</p:attrName>
                                        </p:attrNameLst>
                                      </p:cBhvr>
                                      <p:tavLst>
                                        <p:tav tm="0">
                                          <p:val>
                                            <p:strVal val="#ppt_x"/>
                                          </p:val>
                                        </p:tav>
                                        <p:tav tm="100000">
                                          <p:val>
                                            <p:strVal val="#ppt_x"/>
                                          </p:val>
                                        </p:tav>
                                      </p:tavLst>
                                    </p:anim>
                                    <p:anim calcmode="lin" valueType="num">
                                      <p:cBhvr additive="base">
                                        <p:cTn id="13" dur="500" fill="hold"/>
                                        <p:tgtEl>
                                          <p:spTgt spid="18740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775542"/>
          </a:xfrm>
        </p:spPr>
        <p:txBody>
          <a:bodyPr>
            <a:normAutofit fontScale="90000"/>
          </a:bodyPr>
          <a:lstStyle/>
          <a:p>
            <a:pPr algn="ctr"/>
            <a:r>
              <a:rPr lang="ru-RU" b="1" dirty="0" smtClean="0">
                <a:solidFill>
                  <a:srgbClr val="993300"/>
                </a:solidFill>
              </a:rPr>
              <a:t>Книга на века</a:t>
            </a:r>
            <a:endParaRPr lang="ru-RU" b="1" dirty="0">
              <a:solidFill>
                <a:srgbClr val="993300"/>
              </a:solidFill>
            </a:endParaRPr>
          </a:p>
        </p:txBody>
      </p:sp>
      <p:sp>
        <p:nvSpPr>
          <p:cNvPr id="3" name="Содержимое 2"/>
          <p:cNvSpPr>
            <a:spLocks noGrp="1"/>
          </p:cNvSpPr>
          <p:nvPr>
            <p:ph idx="1"/>
          </p:nvPr>
        </p:nvSpPr>
        <p:spPr>
          <a:xfrm>
            <a:off x="457200" y="1285860"/>
            <a:ext cx="8229600" cy="5038740"/>
          </a:xfrm>
        </p:spPr>
        <p:txBody>
          <a:bodyPr/>
          <a:lstStyle/>
          <a:p>
            <a:r>
              <a:rPr lang="ru-RU" b="1" dirty="0" smtClean="0">
                <a:solidFill>
                  <a:srgbClr val="993300"/>
                </a:solidFill>
              </a:rPr>
              <a:t>создание книги требует труда многих людей: писателей, поэтов, художников, типографских рабочих и множества </a:t>
            </a:r>
            <a:r>
              <a:rPr lang="ru-RU" b="1" dirty="0" smtClean="0">
                <a:solidFill>
                  <a:srgbClr val="993300"/>
                </a:solidFill>
              </a:rPr>
              <a:t>других;</a:t>
            </a:r>
          </a:p>
          <a:p>
            <a:r>
              <a:rPr lang="ru-RU" b="1" dirty="0" smtClean="0">
                <a:solidFill>
                  <a:srgbClr val="993300"/>
                </a:solidFill>
              </a:rPr>
              <a:t>книгу надо беречь, она </a:t>
            </a:r>
            <a:r>
              <a:rPr lang="ru-RU" b="1" dirty="0" smtClean="0">
                <a:solidFill>
                  <a:srgbClr val="993300"/>
                </a:solidFill>
              </a:rPr>
              <a:t>боится дождя и </a:t>
            </a:r>
            <a:r>
              <a:rPr lang="ru-RU" b="1" dirty="0" smtClean="0">
                <a:solidFill>
                  <a:srgbClr val="993300"/>
                </a:solidFill>
              </a:rPr>
              <a:t>снега;</a:t>
            </a:r>
          </a:p>
          <a:p>
            <a:r>
              <a:rPr lang="ru-RU" b="1" dirty="0" smtClean="0">
                <a:solidFill>
                  <a:srgbClr val="993300"/>
                </a:solidFill>
              </a:rPr>
              <a:t>она не любит читателей с грязными </a:t>
            </a:r>
            <a:r>
              <a:rPr lang="ru-RU" b="1" dirty="0" smtClean="0">
                <a:solidFill>
                  <a:srgbClr val="993300"/>
                </a:solidFill>
              </a:rPr>
              <a:t>руками;</a:t>
            </a:r>
          </a:p>
          <a:p>
            <a:r>
              <a:rPr lang="ru-RU" b="1" dirty="0" smtClean="0">
                <a:solidFill>
                  <a:srgbClr val="993300"/>
                </a:solidFill>
              </a:rPr>
              <a:t>она </a:t>
            </a:r>
            <a:r>
              <a:rPr lang="ru-RU" b="1" dirty="0" smtClean="0">
                <a:solidFill>
                  <a:srgbClr val="993300"/>
                </a:solidFill>
              </a:rPr>
              <a:t>начинает рассыпаться, если её кладут раскрытым переплётом вверх и если вместо закладок оставляют в ней толстые линейки, карандаши и прочие толстые </a:t>
            </a:r>
            <a:r>
              <a:rPr lang="ru-RU" b="1" dirty="0" smtClean="0">
                <a:solidFill>
                  <a:srgbClr val="993300"/>
                </a:solidFill>
              </a:rPr>
              <a:t>предметы;</a:t>
            </a:r>
          </a:p>
          <a:p>
            <a:r>
              <a:rPr lang="ru-RU" b="1" dirty="0" smtClean="0">
                <a:solidFill>
                  <a:srgbClr val="993300"/>
                </a:solidFill>
              </a:rPr>
              <a:t>не </a:t>
            </a:r>
            <a:r>
              <a:rPr lang="ru-RU" b="1" dirty="0" smtClean="0">
                <a:solidFill>
                  <a:srgbClr val="993300"/>
                </a:solidFill>
              </a:rPr>
              <a:t>разбрасывайте книги – они ведь могут потеряться даже в маленькой </a:t>
            </a:r>
            <a:r>
              <a:rPr lang="ru-RU" b="1" dirty="0" smtClean="0">
                <a:solidFill>
                  <a:srgbClr val="993300"/>
                </a:solidFill>
              </a:rPr>
              <a:t>комнате.</a:t>
            </a:r>
            <a:endParaRPr lang="ru-RU"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amond(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amond(in)">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1143008"/>
          </a:xfrm>
        </p:spPr>
        <p:txBody>
          <a:bodyPr>
            <a:normAutofit/>
          </a:bodyPr>
          <a:lstStyle/>
          <a:p>
            <a:pPr algn="ctr"/>
            <a:r>
              <a:rPr lang="ru-RU" sz="2400" b="1" dirty="0" smtClean="0">
                <a:solidFill>
                  <a:srgbClr val="993300"/>
                </a:solidFill>
                <a:latin typeface="+mn-lt"/>
              </a:rPr>
              <a:t>А теперь давайте, ребята, повторим, что мы сегодня с вами узнали о том, как создавались книги.</a:t>
            </a:r>
            <a:br>
              <a:rPr lang="ru-RU" sz="2400" b="1" dirty="0" smtClean="0">
                <a:solidFill>
                  <a:srgbClr val="993300"/>
                </a:solidFill>
                <a:latin typeface="+mn-lt"/>
              </a:rPr>
            </a:br>
            <a:endParaRPr lang="ru-RU" sz="2400" b="1" dirty="0">
              <a:solidFill>
                <a:srgbClr val="993300"/>
              </a:solidFill>
              <a:latin typeface="+mn-lt"/>
            </a:endParaRPr>
          </a:p>
        </p:txBody>
      </p:sp>
      <p:sp>
        <p:nvSpPr>
          <p:cNvPr id="50177" name="Rectangle 1"/>
          <p:cNvSpPr>
            <a:spLocks noGrp="1" noChangeArrowheads="1"/>
          </p:cNvSpPr>
          <p:nvPr>
            <p:ph idx="1"/>
          </p:nvPr>
        </p:nvSpPr>
        <p:spPr bwMode="auto">
          <a:xfrm>
            <a:off x="142844" y="1225689"/>
            <a:ext cx="8501122"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fontAlgn="base">
              <a:spcBef>
                <a:spcPct val="0"/>
              </a:spcBef>
              <a:spcAft>
                <a:spcPct val="0"/>
              </a:spcAft>
              <a:buClrTx/>
              <a:buSzTx/>
            </a:pPr>
            <a:r>
              <a:rPr kumimoji="0" lang="ru-RU" sz="2400" b="1" i="0" u="none" strike="noStrike" cap="none" normalizeH="0" baseline="0" dirty="0" smtClean="0">
                <a:ln>
                  <a:noFill/>
                </a:ln>
                <a:solidFill>
                  <a:srgbClr val="993300"/>
                </a:solidFill>
                <a:effectLst/>
                <a:ea typeface="Calibri" pitchFamily="34" charset="0"/>
                <a:cs typeface="Times New Roman" pitchFamily="18" charset="0"/>
              </a:rPr>
              <a:t>Каким был первый вид письменности?   (Геометрические изображения и рисунки).</a:t>
            </a:r>
            <a:endParaRPr kumimoji="0" lang="ru-RU" sz="2400" b="1" i="0" u="none" strike="noStrike" cap="none" normalizeH="0" baseline="0" dirty="0" smtClean="0">
              <a:ln>
                <a:noFill/>
              </a:ln>
              <a:solidFill>
                <a:srgbClr val="993300"/>
              </a:solidFill>
              <a:effectLst/>
            </a:endParaRPr>
          </a:p>
          <a:p>
            <a:pPr marL="0" indent="0" eaLnBrk="0" fontAlgn="base" hangingPunct="0">
              <a:spcBef>
                <a:spcPct val="0"/>
              </a:spcBef>
              <a:spcAft>
                <a:spcPct val="0"/>
              </a:spcAft>
              <a:buClrTx/>
              <a:buSzTx/>
            </a:pPr>
            <a:r>
              <a:rPr kumimoji="0" lang="ru-RU" sz="2400" b="1" i="0" u="none" strike="noStrike" cap="none" normalizeH="0" baseline="0" dirty="0" smtClean="0">
                <a:ln>
                  <a:noFill/>
                </a:ln>
                <a:solidFill>
                  <a:srgbClr val="993300"/>
                </a:solidFill>
                <a:effectLst/>
                <a:ea typeface="Calibri" pitchFamily="34" charset="0"/>
                <a:cs typeface="Times New Roman" pitchFamily="18" charset="0"/>
              </a:rPr>
              <a:t>Как называлось письмо у древних шумеров? (Клинопись). </a:t>
            </a:r>
            <a:endParaRPr kumimoji="0" lang="ru-RU" sz="2400" b="1" i="0" u="none" strike="noStrike" cap="none" normalizeH="0" baseline="0" dirty="0" smtClean="0">
              <a:ln>
                <a:noFill/>
              </a:ln>
              <a:solidFill>
                <a:srgbClr val="993300"/>
              </a:solidFill>
              <a:effectLst/>
            </a:endParaRPr>
          </a:p>
          <a:p>
            <a:pPr marL="0" indent="0" eaLnBrk="0" fontAlgn="base" hangingPunct="0">
              <a:spcBef>
                <a:spcPct val="0"/>
              </a:spcBef>
              <a:spcAft>
                <a:spcPct val="0"/>
              </a:spcAft>
              <a:buClrTx/>
              <a:buSzTx/>
            </a:pPr>
            <a:r>
              <a:rPr kumimoji="0" lang="ru-RU" sz="2400" b="1" i="0" u="none" strike="noStrike" cap="none" normalizeH="0" baseline="0" dirty="0" smtClean="0">
                <a:ln>
                  <a:noFill/>
                </a:ln>
                <a:solidFill>
                  <a:srgbClr val="993300"/>
                </a:solidFill>
                <a:effectLst/>
                <a:ea typeface="Calibri" pitchFamily="34" charset="0"/>
                <a:cs typeface="Times New Roman" pitchFamily="18" charset="0"/>
              </a:rPr>
              <a:t>Каким письмом пользовались древние египтяне? (Пиктографическим – рисунчатым письмом).</a:t>
            </a:r>
          </a:p>
          <a:p>
            <a:pPr marL="0" indent="0" eaLnBrk="0" fontAlgn="base" hangingPunct="0">
              <a:spcBef>
                <a:spcPct val="0"/>
              </a:spcBef>
              <a:spcAft>
                <a:spcPct val="0"/>
              </a:spcAft>
              <a:buClrTx/>
              <a:buSzTx/>
            </a:pPr>
            <a:r>
              <a:rPr lang="ru-RU" sz="2400" b="1" dirty="0" smtClean="0">
                <a:solidFill>
                  <a:srgbClr val="993300"/>
                </a:solidFill>
              </a:rPr>
              <a:t>Кто изобрел бумагу? (Китайский ученный </a:t>
            </a:r>
            <a:r>
              <a:rPr lang="ru-RU" sz="2400" b="1" dirty="0" err="1" smtClean="0">
                <a:solidFill>
                  <a:srgbClr val="993300"/>
                </a:solidFill>
              </a:rPr>
              <a:t>Цай</a:t>
            </a:r>
            <a:r>
              <a:rPr lang="ru-RU" sz="2400" b="1" dirty="0" smtClean="0">
                <a:solidFill>
                  <a:srgbClr val="993300"/>
                </a:solidFill>
              </a:rPr>
              <a:t> Лунь</a:t>
            </a:r>
            <a:r>
              <a:rPr lang="ru-RU" sz="2400" b="1" dirty="0" smtClean="0">
                <a:solidFill>
                  <a:srgbClr val="993300"/>
                </a:solidFill>
              </a:rPr>
              <a:t>)</a:t>
            </a:r>
          </a:p>
          <a:p>
            <a:pPr marL="0" indent="0" eaLnBrk="0" fontAlgn="base" hangingPunct="0">
              <a:spcBef>
                <a:spcPct val="0"/>
              </a:spcBef>
              <a:spcAft>
                <a:spcPct val="0"/>
              </a:spcAft>
              <a:buClrTx/>
              <a:buSzTx/>
            </a:pPr>
            <a:r>
              <a:rPr lang="ru-RU" sz="2400" b="1" dirty="0" smtClean="0">
                <a:solidFill>
                  <a:srgbClr val="993300"/>
                </a:solidFill>
              </a:rPr>
              <a:t>Кто построил первый печатный станок? (</a:t>
            </a:r>
            <a:r>
              <a:rPr lang="ru-RU" sz="2400" b="1" dirty="0" smtClean="0">
                <a:solidFill>
                  <a:srgbClr val="993300"/>
                </a:solidFill>
              </a:rPr>
              <a:t>Иоганн Гуттенберг</a:t>
            </a:r>
            <a:r>
              <a:rPr lang="ru-RU" sz="2400" b="1" dirty="0" smtClean="0">
                <a:solidFill>
                  <a:srgbClr val="993300"/>
                </a:solidFill>
              </a:rPr>
              <a:t>)</a:t>
            </a:r>
          </a:p>
          <a:p>
            <a:pPr marL="0" indent="0" eaLnBrk="0" fontAlgn="base" hangingPunct="0">
              <a:spcBef>
                <a:spcPct val="0"/>
              </a:spcBef>
              <a:spcAft>
                <a:spcPct val="0"/>
              </a:spcAft>
              <a:buClrTx/>
              <a:buSzTx/>
            </a:pPr>
            <a:r>
              <a:rPr lang="ru-RU" sz="2400" b="1" dirty="0" smtClean="0">
                <a:solidFill>
                  <a:srgbClr val="993300"/>
                </a:solidFill>
              </a:rPr>
              <a:t>А как вы думаете, ребята, что надо знать, чтобы стать хорошим читателем</a:t>
            </a:r>
            <a:r>
              <a:rPr lang="ru-RU" sz="2400" b="1" dirty="0" smtClean="0">
                <a:solidFill>
                  <a:srgbClr val="993300"/>
                </a:solidFill>
              </a:rPr>
              <a:t>?  </a:t>
            </a:r>
            <a:endParaRPr lang="ru-RU" sz="2400" b="1" dirty="0" smtClean="0">
              <a:solidFill>
                <a:srgbClr val="993300"/>
              </a:solidFill>
            </a:endParaRPr>
          </a:p>
          <a:p>
            <a:pPr marL="0" indent="0" eaLnBrk="0" fontAlgn="base" hangingPunct="0">
              <a:spcBef>
                <a:spcPct val="0"/>
              </a:spcBef>
              <a:spcAft>
                <a:spcPct val="0"/>
              </a:spcAft>
              <a:buClrTx/>
              <a:buSzTx/>
              <a:buNone/>
            </a:pPr>
            <a:endParaRPr lang="ru-RU" sz="2400" b="1" dirty="0" smtClean="0">
              <a:solidFill>
                <a:srgbClr val="9933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p:txBody>
      </p:sp>
    </p:spTree>
  </p:cSld>
  <p:clrMapOvr>
    <a:masterClrMapping/>
  </p:clrMapOvr>
  <p:transition advTm="1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0" name="Rectangle 6"/>
          <p:cNvSpPr>
            <a:spLocks noGrp="1" noRot="1" noChangeArrowheads="1"/>
          </p:cNvSpPr>
          <p:nvPr>
            <p:ph type="title"/>
          </p:nvPr>
        </p:nvSpPr>
        <p:spPr>
          <a:xfrm>
            <a:off x="4716463" y="1628775"/>
            <a:ext cx="4125912" cy="4248150"/>
          </a:xfrm>
        </p:spPr>
        <p:txBody>
          <a:bodyPr/>
          <a:lstStyle/>
          <a:p>
            <a:pPr algn="ctr"/>
            <a:r>
              <a:rPr lang="ru-RU" b="1" dirty="0">
                <a:solidFill>
                  <a:srgbClr val="993300"/>
                </a:solidFill>
              </a:rPr>
              <a:t>Дом без книги – день без солнца.</a:t>
            </a:r>
          </a:p>
        </p:txBody>
      </p:sp>
      <p:graphicFrame>
        <p:nvGraphicFramePr>
          <p:cNvPr id="190476" name="Object 12"/>
          <p:cNvGraphicFramePr>
            <a:graphicFrameLocks noChangeAspect="1"/>
          </p:cNvGraphicFramePr>
          <p:nvPr>
            <p:ph idx="1"/>
          </p:nvPr>
        </p:nvGraphicFramePr>
        <p:xfrm>
          <a:off x="950913" y="836613"/>
          <a:ext cx="3362325" cy="5040312"/>
        </p:xfrm>
        <a:graphic>
          <a:graphicData uri="http://schemas.openxmlformats.org/presentationml/2006/ole">
            <p:oleObj spid="_x0000_s1026" name="Фотография Photo Editor" r:id="rId3" imgW="6504762" imgH="9752381" progId="">
              <p:embed/>
            </p:oleObj>
          </a:graphicData>
        </a:graphic>
      </p:graphicFrame>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0476"/>
                                        </p:tgtEl>
                                        <p:attrNameLst>
                                          <p:attrName>style.visibility</p:attrName>
                                        </p:attrNameLst>
                                      </p:cBhvr>
                                      <p:to>
                                        <p:strVal val="visible"/>
                                      </p:to>
                                    </p:set>
                                    <p:animEffect transition="in" filter="diamond(in)">
                                      <p:cBhvr>
                                        <p:cTn id="7" dur="2000"/>
                                        <p:tgtEl>
                                          <p:spTgt spid="1904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70"/>
                                        </p:tgtEl>
                                        <p:attrNameLst>
                                          <p:attrName>style.visibility</p:attrName>
                                        </p:attrNameLst>
                                      </p:cBhvr>
                                      <p:to>
                                        <p:strVal val="visible"/>
                                      </p:to>
                                    </p:set>
                                    <p:animEffect transition="in" filter="blinds(horizontal)">
                                      <p:cBhvr>
                                        <p:cTn id="12" dur="500"/>
                                        <p:tgtEl>
                                          <p:spTgt spid="19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45719"/>
          </a:xfrm>
        </p:spPr>
        <p:txBody>
          <a:bodyPr>
            <a:normAutofit fontScale="90000"/>
          </a:bodyPr>
          <a:lstStyle/>
          <a:p>
            <a:endParaRPr lang="ru-RU" dirty="0"/>
          </a:p>
        </p:txBody>
      </p:sp>
      <p:sp>
        <p:nvSpPr>
          <p:cNvPr id="3" name="Содержимое 2"/>
          <p:cNvSpPr>
            <a:spLocks noGrp="1"/>
          </p:cNvSpPr>
          <p:nvPr>
            <p:ph idx="1"/>
          </p:nvPr>
        </p:nvSpPr>
        <p:spPr>
          <a:xfrm>
            <a:off x="285720" y="714356"/>
            <a:ext cx="8572560" cy="5610244"/>
          </a:xfrm>
        </p:spPr>
        <p:txBody>
          <a:bodyPr>
            <a:noAutofit/>
          </a:bodyPr>
          <a:lstStyle/>
          <a:p>
            <a:r>
              <a:rPr lang="ru-RU" sz="3600" b="1" dirty="0" smtClean="0">
                <a:solidFill>
                  <a:srgbClr val="993300"/>
                </a:solidFill>
              </a:rPr>
              <a:t>Кто же придумал книгу? Кто стал первым чудесником? </a:t>
            </a:r>
            <a:endParaRPr lang="ru-RU" sz="3600" b="1" dirty="0" smtClean="0">
              <a:solidFill>
                <a:srgbClr val="993300"/>
              </a:solidFill>
            </a:endParaRPr>
          </a:p>
          <a:p>
            <a:r>
              <a:rPr lang="ru-RU" sz="3600" b="1" dirty="0" smtClean="0">
                <a:solidFill>
                  <a:srgbClr val="993300"/>
                </a:solidFill>
              </a:rPr>
              <a:t> </a:t>
            </a:r>
            <a:r>
              <a:rPr lang="ru-RU" sz="3600" b="1" dirty="0" smtClean="0">
                <a:solidFill>
                  <a:srgbClr val="993300"/>
                </a:solidFill>
              </a:rPr>
              <a:t>Никто. Такого изобретателя просто не существует. Ведь люди с незапамятных времён рассказывали друг другу удивительные истории, делились тем, что знали, друг с другом, только вот записывать научились не сразу. </a:t>
            </a:r>
            <a:endParaRPr lang="ru-RU" sz="36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Rot="1" noChangeArrowheads="1"/>
          </p:cNvSpPr>
          <p:nvPr>
            <p:ph type="title"/>
          </p:nvPr>
        </p:nvSpPr>
        <p:spPr>
          <a:xfrm>
            <a:off x="500034" y="142852"/>
            <a:ext cx="8229600" cy="1143000"/>
          </a:xfrm>
        </p:spPr>
        <p:txBody>
          <a:bodyPr/>
          <a:lstStyle/>
          <a:p>
            <a:pPr algn="ctr"/>
            <a:r>
              <a:rPr lang="ru-RU" b="1" dirty="0">
                <a:solidFill>
                  <a:srgbClr val="993300"/>
                </a:solidFill>
              </a:rPr>
              <a:t>Первый вид письменности</a:t>
            </a:r>
          </a:p>
        </p:txBody>
      </p:sp>
      <p:pic>
        <p:nvPicPr>
          <p:cNvPr id="144389" name="Picture 5"/>
          <p:cNvPicPr>
            <a:picLocks noGrp="1" noChangeAspect="1" noChangeArrowheads="1"/>
          </p:cNvPicPr>
          <p:nvPr>
            <p:ph idx="1"/>
          </p:nvPr>
        </p:nvPicPr>
        <p:blipFill>
          <a:blip r:embed="rId2" cstate="print">
            <a:lum contrast="10000"/>
          </a:blip>
          <a:srcRect l="13575" b="8487"/>
          <a:stretch>
            <a:fillRect/>
          </a:stretch>
        </p:blipFill>
        <p:spPr>
          <a:xfrm>
            <a:off x="928662" y="1643050"/>
            <a:ext cx="2643206" cy="5089206"/>
          </a:xfrm>
          <a:noFill/>
          <a:ln/>
        </p:spPr>
      </p:pic>
      <p:sp>
        <p:nvSpPr>
          <p:cNvPr id="5" name="TextBox 4"/>
          <p:cNvSpPr txBox="1"/>
          <p:nvPr/>
        </p:nvSpPr>
        <p:spPr>
          <a:xfrm>
            <a:off x="4143372" y="1785926"/>
            <a:ext cx="4500594" cy="3785652"/>
          </a:xfrm>
          <a:prstGeom prst="rect">
            <a:avLst/>
          </a:prstGeom>
          <a:noFill/>
        </p:spPr>
        <p:txBody>
          <a:bodyPr wrap="square" rtlCol="0">
            <a:spAutoFit/>
          </a:bodyPr>
          <a:lstStyle/>
          <a:p>
            <a:pPr lvl="0" fontAlgn="base">
              <a:spcBef>
                <a:spcPct val="0"/>
              </a:spcBef>
              <a:spcAft>
                <a:spcPct val="0"/>
              </a:spcAft>
            </a:pPr>
            <a:r>
              <a:rPr lang="ru-RU" sz="4000" b="1" dirty="0" smtClean="0">
                <a:solidFill>
                  <a:srgbClr val="993300"/>
                </a:solidFill>
                <a:latin typeface="Times New Roman" pitchFamily="18" charset="0"/>
                <a:ea typeface="Calibri" pitchFamily="34" charset="0"/>
                <a:cs typeface="Times New Roman" pitchFamily="18" charset="0"/>
              </a:rPr>
              <a:t>Первым видом письменности были геометрические изображения и рисунки.</a:t>
            </a:r>
            <a:endParaRPr lang="ru-RU" sz="4000" b="1" dirty="0" smtClean="0">
              <a:solidFill>
                <a:srgbClr val="993300"/>
              </a:solidFill>
              <a:latin typeface="Arial" pitchFamily="34" charset="0"/>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amond(in)">
                                      <p:cBhvr>
                                        <p:cTn id="7" dur="2000"/>
                                        <p:tgtEl>
                                          <p:spTgt spid="14438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44389"/>
                                        </p:tgtEl>
                                        <p:attrNameLst>
                                          <p:attrName>style.visibility</p:attrName>
                                        </p:attrNameLst>
                                      </p:cBhvr>
                                      <p:to>
                                        <p:strVal val="visible"/>
                                      </p:to>
                                    </p:set>
                                    <p:animEffect transition="in" filter="diamond(in)">
                                      <p:cBhvr>
                                        <p:cTn id="12" dur="2000"/>
                                        <p:tgtEl>
                                          <p:spTgt spid="14438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4"/>
          <p:cNvPicPr>
            <a:picLocks noChangeAspect="1" noChangeArrowheads="1"/>
          </p:cNvPicPr>
          <p:nvPr/>
        </p:nvPicPr>
        <p:blipFill>
          <a:blip r:embed="rId2"/>
          <a:srcRect l="11597" t="27873" r="49866" b="63879"/>
          <a:stretch>
            <a:fillRect/>
          </a:stretch>
        </p:blipFill>
        <p:spPr bwMode="auto">
          <a:xfrm>
            <a:off x="214282" y="1214422"/>
            <a:ext cx="8729462" cy="36433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diamond(in)">
                                      <p:cBhvr>
                                        <p:cTn id="7"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Rot="1" noChangeArrowheads="1"/>
          </p:cNvSpPr>
          <p:nvPr>
            <p:ph type="title"/>
          </p:nvPr>
        </p:nvSpPr>
        <p:spPr/>
        <p:txBody>
          <a:bodyPr>
            <a:normAutofit fontScale="90000"/>
          </a:bodyPr>
          <a:lstStyle/>
          <a:p>
            <a:pPr algn="ctr"/>
            <a:r>
              <a:rPr lang="ru-RU" b="1" dirty="0">
                <a:solidFill>
                  <a:srgbClr val="993300"/>
                </a:solidFill>
              </a:rPr>
              <a:t>Изобретение шумеров</a:t>
            </a:r>
            <a:br>
              <a:rPr lang="ru-RU" b="1" dirty="0">
                <a:solidFill>
                  <a:srgbClr val="993300"/>
                </a:solidFill>
              </a:rPr>
            </a:br>
            <a:endParaRPr lang="ru-RU" b="1" dirty="0">
              <a:solidFill>
                <a:srgbClr val="993300"/>
              </a:solidFill>
            </a:endParaRPr>
          </a:p>
        </p:txBody>
      </p:sp>
      <p:pic>
        <p:nvPicPr>
          <p:cNvPr id="147461" name="Picture 5"/>
          <p:cNvPicPr>
            <a:picLocks noGrp="1" noChangeAspect="1" noChangeArrowheads="1"/>
          </p:cNvPicPr>
          <p:nvPr>
            <p:ph idx="1"/>
          </p:nvPr>
        </p:nvPicPr>
        <p:blipFill>
          <a:blip r:embed="rId2"/>
          <a:stretch>
            <a:fillRect/>
          </a:stretch>
        </p:blipFill>
        <p:spPr>
          <a:xfrm>
            <a:off x="1000100" y="2643182"/>
            <a:ext cx="7268513" cy="3643909"/>
          </a:xfrm>
          <a:noFill/>
          <a:ln/>
        </p:spPr>
      </p:pic>
      <p:sp>
        <p:nvSpPr>
          <p:cNvPr id="4" name="TextBox 3"/>
          <p:cNvSpPr txBox="1"/>
          <p:nvPr/>
        </p:nvSpPr>
        <p:spPr>
          <a:xfrm>
            <a:off x="857224" y="1285860"/>
            <a:ext cx="7358114" cy="1200329"/>
          </a:xfrm>
          <a:prstGeom prst="rect">
            <a:avLst/>
          </a:prstGeom>
          <a:noFill/>
        </p:spPr>
        <p:txBody>
          <a:bodyPr wrap="square" rtlCol="0">
            <a:spAutoFit/>
          </a:bodyPr>
          <a:lstStyle/>
          <a:p>
            <a:r>
              <a:rPr lang="ru-RU" sz="2400" b="1" dirty="0" smtClean="0">
                <a:solidFill>
                  <a:srgbClr val="993300"/>
                </a:solidFill>
              </a:rPr>
              <a:t>Самая древняя и известная нам цивилизация – это древние шумеры. Вместо слов и букв шумеры использовали рисунки </a:t>
            </a:r>
            <a:endParaRPr lang="ru-RU" sz="24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box(in)">
                                      <p:cBhvr>
                                        <p:cTn id="7" dur="500"/>
                                        <p:tgtEl>
                                          <p:spTgt spid="1474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7461"/>
                                        </p:tgtEl>
                                        <p:attrNameLst>
                                          <p:attrName>style.visibility</p:attrName>
                                        </p:attrNameLst>
                                      </p:cBhvr>
                                      <p:to>
                                        <p:strVal val="visible"/>
                                      </p:to>
                                    </p:set>
                                    <p:animEffect transition="in" filter="box(in)">
                                      <p:cBhvr>
                                        <p:cTn id="17"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p:cNvPicPr>
            <a:picLocks noChangeAspect="1" noChangeArrowheads="1"/>
          </p:cNvPicPr>
          <p:nvPr/>
        </p:nvPicPr>
        <p:blipFill>
          <a:blip r:embed="rId2"/>
          <a:srcRect l="52072" t="25015" r="7484" b="63879"/>
          <a:stretch>
            <a:fillRect/>
          </a:stretch>
        </p:blipFill>
        <p:spPr bwMode="auto">
          <a:xfrm>
            <a:off x="571472" y="642918"/>
            <a:ext cx="8064500" cy="3363912"/>
          </a:xfrm>
          <a:prstGeom prst="rect">
            <a:avLst/>
          </a:prstGeom>
          <a:noFill/>
          <a:ln w="9525">
            <a:noFill/>
            <a:miter lim="800000"/>
            <a:headEnd/>
            <a:tailEnd/>
          </a:ln>
        </p:spPr>
      </p:pic>
      <p:sp>
        <p:nvSpPr>
          <p:cNvPr id="3" name="TextBox 2"/>
          <p:cNvSpPr txBox="1"/>
          <p:nvPr/>
        </p:nvSpPr>
        <p:spPr>
          <a:xfrm>
            <a:off x="714348" y="4429132"/>
            <a:ext cx="7858180" cy="2215991"/>
          </a:xfrm>
          <a:prstGeom prst="rect">
            <a:avLst/>
          </a:prstGeom>
          <a:noFill/>
        </p:spPr>
        <p:txBody>
          <a:bodyPr wrap="square" rtlCol="0">
            <a:spAutoFit/>
          </a:bodyPr>
          <a:lstStyle/>
          <a:p>
            <a:r>
              <a:rPr lang="ru-RU" sz="2400" b="1" dirty="0" smtClean="0">
                <a:solidFill>
                  <a:srgbClr val="993300"/>
                </a:solidFill>
              </a:rPr>
              <a:t>Шумерское письмо называется “клинопись”, от слова “клиновидный”, потому что для выдавливания знаков на глиняных табличках, служивших для письма, они пользовались палочкой, клинышком заострённой на конце.</a:t>
            </a:r>
          </a:p>
          <a:p>
            <a:endParaRPr lang="ru-RU" dirty="0"/>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checkerboard(across)">
                                      <p:cBhvr>
                                        <p:cTn id="7" dur="500"/>
                                        <p:tgtEl>
                                          <p:spTgt spid="1556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428596" y="285728"/>
            <a:ext cx="8229600" cy="928694"/>
          </a:xfrm>
        </p:spPr>
        <p:txBody>
          <a:bodyPr/>
          <a:lstStyle/>
          <a:p>
            <a:pPr algn="ctr"/>
            <a:r>
              <a:rPr lang="ru-RU" b="1" dirty="0">
                <a:solidFill>
                  <a:srgbClr val="993300"/>
                </a:solidFill>
              </a:rPr>
              <a:t>Письмо древних египтян</a:t>
            </a:r>
          </a:p>
        </p:txBody>
      </p:sp>
      <p:pic>
        <p:nvPicPr>
          <p:cNvPr id="150532" name="Picture 4"/>
          <p:cNvPicPr>
            <a:picLocks noGrp="1" noChangeAspect="1" noChangeArrowheads="1"/>
          </p:cNvPicPr>
          <p:nvPr>
            <p:ph sz="half" idx="1"/>
          </p:nvPr>
        </p:nvPicPr>
        <p:blipFill>
          <a:blip r:embed="rId2"/>
          <a:srcRect/>
          <a:stretch>
            <a:fillRect/>
          </a:stretch>
        </p:blipFill>
        <p:spPr>
          <a:xfrm>
            <a:off x="435005" y="1285860"/>
            <a:ext cx="8351837" cy="4062412"/>
          </a:xfrm>
          <a:noFill/>
          <a:ln/>
        </p:spPr>
      </p:pic>
      <p:sp>
        <p:nvSpPr>
          <p:cNvPr id="4" name="TextBox 3"/>
          <p:cNvSpPr txBox="1"/>
          <p:nvPr/>
        </p:nvSpPr>
        <p:spPr>
          <a:xfrm>
            <a:off x="571472" y="5500702"/>
            <a:ext cx="8143932" cy="954107"/>
          </a:xfrm>
          <a:prstGeom prst="rect">
            <a:avLst/>
          </a:prstGeom>
          <a:noFill/>
        </p:spPr>
        <p:txBody>
          <a:bodyPr wrap="square" rtlCol="0">
            <a:spAutoFit/>
          </a:bodyPr>
          <a:lstStyle/>
          <a:p>
            <a:pPr algn="ctr"/>
            <a:r>
              <a:rPr lang="ru-RU" sz="2800" b="1" dirty="0" smtClean="0">
                <a:solidFill>
                  <a:srgbClr val="993300"/>
                </a:solidFill>
              </a:rPr>
              <a:t>Древние египтяне пользовались пиктографическим (рисуночным) письмом. </a:t>
            </a:r>
            <a:endParaRPr lang="ru-RU" sz="2800" b="1" dirty="0">
              <a:solidFill>
                <a:srgbClr val="993300"/>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 calcmode="lin" valueType="num">
                                      <p:cBhvr additive="base">
                                        <p:cTn id="7" dur="500" fill="hold"/>
                                        <p:tgtEl>
                                          <p:spTgt spid="150530"/>
                                        </p:tgtEl>
                                        <p:attrNameLst>
                                          <p:attrName>ppt_x</p:attrName>
                                        </p:attrNameLst>
                                      </p:cBhvr>
                                      <p:tavLst>
                                        <p:tav tm="0">
                                          <p:val>
                                            <p:strVal val="#ppt_x"/>
                                          </p:val>
                                        </p:tav>
                                        <p:tav tm="100000">
                                          <p:val>
                                            <p:strVal val="#ppt_x"/>
                                          </p:val>
                                        </p:tav>
                                      </p:tavLst>
                                    </p:anim>
                                    <p:anim calcmode="lin" valueType="num">
                                      <p:cBhvr additive="base">
                                        <p:cTn id="8" dur="500" fill="hold"/>
                                        <p:tgtEl>
                                          <p:spTgt spid="150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0532"/>
                                        </p:tgtEl>
                                        <p:attrNameLst>
                                          <p:attrName>style.visibility</p:attrName>
                                        </p:attrNameLst>
                                      </p:cBhvr>
                                      <p:to>
                                        <p:strVal val="visible"/>
                                      </p:to>
                                    </p:set>
                                    <p:anim calcmode="lin" valueType="num">
                                      <p:cBhvr additive="base">
                                        <p:cTn id="13" dur="500" fill="hold"/>
                                        <p:tgtEl>
                                          <p:spTgt spid="150532"/>
                                        </p:tgtEl>
                                        <p:attrNameLst>
                                          <p:attrName>ppt_x</p:attrName>
                                        </p:attrNameLst>
                                      </p:cBhvr>
                                      <p:tavLst>
                                        <p:tav tm="0">
                                          <p:val>
                                            <p:strVal val="#ppt_x"/>
                                          </p:val>
                                        </p:tav>
                                        <p:tav tm="100000">
                                          <p:val>
                                            <p:strVal val="#ppt_x"/>
                                          </p:val>
                                        </p:tav>
                                      </p:tavLst>
                                    </p:anim>
                                    <p:anim calcmode="lin" valueType="num">
                                      <p:cBhvr additive="base">
                                        <p:cTn id="14" dur="500" fill="hold"/>
                                        <p:tgtEl>
                                          <p:spTgt spid="1505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2">
      <a:dk1>
        <a:sysClr val="windowText" lastClr="000000"/>
      </a:dk1>
      <a:lt1>
        <a:sysClr val="window" lastClr="FFFFFF"/>
      </a:lt1>
      <a:dk2>
        <a:srgbClr val="04617B"/>
      </a:dk2>
      <a:lt2>
        <a:srgbClr val="DBF5F9"/>
      </a:lt2>
      <a:accent1>
        <a:srgbClr val="FFC000"/>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360</TotalTime>
  <Words>844</Words>
  <Application>Microsoft Office PowerPoint</Application>
  <PresentationFormat>Экран (4:3)</PresentationFormat>
  <Paragraphs>62</Paragraphs>
  <Slides>25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25</vt:i4>
      </vt:variant>
    </vt:vector>
  </HeadingPairs>
  <TitlesOfParts>
    <vt:vector size="27" baseType="lpstr">
      <vt:lpstr>Поток</vt:lpstr>
      <vt:lpstr>Фотография Photo Editor</vt:lpstr>
      <vt:lpstr>ПИСЬМЕННОСТЬ И КНИГИ</vt:lpstr>
      <vt:lpstr>Слайд 2</vt:lpstr>
      <vt:lpstr>Дом без книги – день без солнца.</vt:lpstr>
      <vt:lpstr>Слайд 4</vt:lpstr>
      <vt:lpstr>Первый вид письменности</vt:lpstr>
      <vt:lpstr>Слайд 6</vt:lpstr>
      <vt:lpstr>Изобретение шумеров </vt:lpstr>
      <vt:lpstr>Слайд 8</vt:lpstr>
      <vt:lpstr>Письмо древних египтян</vt:lpstr>
      <vt:lpstr>Слайд 10</vt:lpstr>
      <vt:lpstr>Появление алфавита</vt:lpstr>
      <vt:lpstr>Слайд 12</vt:lpstr>
      <vt:lpstr>Папирус</vt:lpstr>
      <vt:lpstr>Слайд 14</vt:lpstr>
      <vt:lpstr>Пергамент</vt:lpstr>
      <vt:lpstr>Книги из пергамента</vt:lpstr>
      <vt:lpstr>Береста</vt:lpstr>
      <vt:lpstr>Бумага</vt:lpstr>
      <vt:lpstr>Слайд 19</vt:lpstr>
      <vt:lpstr>Рукописные книги</vt:lpstr>
      <vt:lpstr>Первый печатный станок</vt:lpstr>
      <vt:lpstr>Современный печатный станок</vt:lpstr>
      <vt:lpstr>С книгой жить – век не тужить.</vt:lpstr>
      <vt:lpstr>Книга на века</vt:lpstr>
      <vt:lpstr>А теперь давайте, ребята, повторим, что мы сегодня с вами узнали о том, как создавались книги. </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ПИСЬМЕННОСТЬ И КНИГИ</dc:title>
  <dc:creator>User</dc:creator>
  <cp:lastModifiedBy>User</cp:lastModifiedBy>
  <cp:revision>37</cp:revision>
  <dcterms:created xsi:type="dcterms:W3CDTF">2010-12-01T05:32:52Z</dcterms:created>
  <dcterms:modified xsi:type="dcterms:W3CDTF">2010-12-02T07:08:40Z</dcterms:modified>
</cp:coreProperties>
</file>