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6"/>
  </p:notesMasterIdLst>
  <p:sldIdLst>
    <p:sldId id="257" r:id="rId3"/>
    <p:sldId id="384" r:id="rId4"/>
    <p:sldId id="349" r:id="rId5"/>
    <p:sldId id="262" r:id="rId6"/>
    <p:sldId id="263" r:id="rId7"/>
    <p:sldId id="264" r:id="rId8"/>
    <p:sldId id="383" r:id="rId9"/>
    <p:sldId id="348" r:id="rId10"/>
    <p:sldId id="362" r:id="rId11"/>
    <p:sldId id="328" r:id="rId12"/>
    <p:sldId id="314" r:id="rId13"/>
    <p:sldId id="350" r:id="rId14"/>
    <p:sldId id="357" r:id="rId15"/>
    <p:sldId id="358" r:id="rId16"/>
    <p:sldId id="351" r:id="rId17"/>
    <p:sldId id="352" r:id="rId18"/>
    <p:sldId id="353" r:id="rId19"/>
    <p:sldId id="354" r:id="rId20"/>
    <p:sldId id="355" r:id="rId21"/>
    <p:sldId id="356" r:id="rId22"/>
    <p:sldId id="365" r:id="rId23"/>
    <p:sldId id="367" r:id="rId24"/>
    <p:sldId id="369" r:id="rId25"/>
    <p:sldId id="371" r:id="rId26"/>
    <p:sldId id="372" r:id="rId27"/>
    <p:sldId id="370" r:id="rId28"/>
    <p:sldId id="378" r:id="rId29"/>
    <p:sldId id="322" r:id="rId30"/>
    <p:sldId id="380" r:id="rId31"/>
    <p:sldId id="379" r:id="rId32"/>
    <p:sldId id="375" r:id="rId33"/>
    <p:sldId id="376" r:id="rId34"/>
    <p:sldId id="377" r:id="rId35"/>
  </p:sldIdLst>
  <p:sldSz cx="16068675" cy="11698288"/>
  <p:notesSz cx="6858000" cy="9144000"/>
  <p:defaultTextStyle>
    <a:defPPr>
      <a:defRPr lang="ru-RU"/>
    </a:defPPr>
    <a:lvl1pPr marL="0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54087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08175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56226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1634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270436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124523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597861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83269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84">
          <p15:clr>
            <a:srgbClr val="A4A3A4"/>
          </p15:clr>
        </p15:guide>
        <p15:guide id="2" pos="5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B3"/>
    <a:srgbClr val="87888A"/>
    <a:srgbClr val="D9DADB"/>
    <a:srgbClr val="E2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5" autoAdjust="0"/>
    <p:restoredTop sz="94660"/>
  </p:normalViewPr>
  <p:slideViewPr>
    <p:cSldViewPr snapToGrid="0">
      <p:cViewPr varScale="1">
        <p:scale>
          <a:sx n="69" d="100"/>
          <a:sy n="69" d="100"/>
        </p:scale>
        <p:origin x="1314" y="78"/>
      </p:cViewPr>
      <p:guideLst>
        <p:guide orient="horz" pos="3684"/>
        <p:guide pos="5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B94CCE-FBBF-4F95-8EDC-BCB7B11A22B9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09688" y="1143000"/>
            <a:ext cx="4238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9EC5DF-1D45-4B17-9684-00C2EF767E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269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slide" Target="slide16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18.xml"/><Relationship Id="rId5" Type="http://schemas.openxmlformats.org/officeDocument/2006/relationships/image" Target="../media/image44.png"/><Relationship Id="rId10" Type="http://schemas.openxmlformats.org/officeDocument/2006/relationships/image" Target="../media/image7.png"/><Relationship Id="rId4" Type="http://schemas.openxmlformats.org/officeDocument/2006/relationships/slide" Target="slide17.xml"/><Relationship Id="rId9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slide" Target="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slide" Target="slide15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7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Relationship Id="rId6" Type="http://schemas.openxmlformats.org/officeDocument/2006/relationships/slide" Target="slide15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slide" Target="slide15.xml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1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0.png"/><Relationship Id="rId11" Type="http://schemas.openxmlformats.org/officeDocument/2006/relationships/image" Target="../media/image7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72.png"/><Relationship Id="rId3" Type="http://schemas.openxmlformats.org/officeDocument/2006/relationships/image" Target="../media/image75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4.png"/><Relationship Id="rId10" Type="http://schemas.openxmlformats.org/officeDocument/2006/relationships/image" Target="../media/image80.png"/><Relationship Id="rId4" Type="http://schemas.openxmlformats.org/officeDocument/2006/relationships/image" Target="../media/image73.png"/><Relationship Id="rId9" Type="http://schemas.openxmlformats.org/officeDocument/2006/relationships/image" Target="../media/image79.png"/><Relationship Id="rId1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84.png"/><Relationship Id="rId7" Type="http://schemas.openxmlformats.org/officeDocument/2006/relationships/image" Target="../media/image74.png"/><Relationship Id="rId12" Type="http://schemas.openxmlformats.org/officeDocument/2006/relationships/image" Target="../media/image7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5.png"/><Relationship Id="rId11" Type="http://schemas.openxmlformats.org/officeDocument/2006/relationships/image" Target="../media/image88.png"/><Relationship Id="rId5" Type="http://schemas.openxmlformats.org/officeDocument/2006/relationships/image" Target="../media/image72.png"/><Relationship Id="rId10" Type="http://schemas.openxmlformats.org/officeDocument/2006/relationships/image" Target="../media/image87.png"/><Relationship Id="rId4" Type="http://schemas.openxmlformats.org/officeDocument/2006/relationships/image" Target="../media/image82.png"/><Relationship Id="rId9" Type="http://schemas.openxmlformats.org/officeDocument/2006/relationships/image" Target="../media/image8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7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346294" y="4846882"/>
            <a:ext cx="11933911" cy="4186281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Организация и проведение государственной итоговой аттестации в ФОРМЕ ОГЭ</a:t>
            </a:r>
            <a:endParaRPr lang="ru-RU" sz="5400" dirty="0"/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3250956" y="214308"/>
            <a:ext cx="11809312" cy="1143472"/>
          </a:xfrm>
        </p:spPr>
        <p:txBody>
          <a:bodyPr>
            <a:normAutofit fontScale="92500" lnSpcReduction="20000"/>
          </a:bodyPr>
          <a:lstStyle/>
          <a:p>
            <a:r>
              <a:rPr lang="ru-RU" sz="4000" dirty="0"/>
              <a:t>Подготовка </a:t>
            </a:r>
            <a:r>
              <a:rPr lang="ru-RU" sz="4000" dirty="0" err="1" smtClean="0"/>
              <a:t>УПОлномоченных</a:t>
            </a:r>
            <a:r>
              <a:rPr lang="ru-RU" sz="4000" dirty="0" smtClean="0"/>
              <a:t> представителей ГЭК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9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0054" y="200809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какое время данные категории работников должны явиться в ППЭ</a:t>
            </a:r>
            <a:endParaRPr lang="ru-RU" dirty="0"/>
          </a:p>
        </p:txBody>
      </p:sp>
      <p:sp>
        <p:nvSpPr>
          <p:cNvPr id="4" name="Нашивка 3"/>
          <p:cNvSpPr/>
          <p:nvPr/>
        </p:nvSpPr>
        <p:spPr>
          <a:xfrm>
            <a:off x="507017" y="2681255"/>
            <a:ext cx="11429998" cy="1131841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РУКОВОДИТЕЛЬ ППЭ,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ПОМОЩНИКИ РУКОВОДИТЕЛЯ ППЭ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83" y="3946422"/>
            <a:ext cx="11534632" cy="12254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83" y="5246071"/>
            <a:ext cx="11534632" cy="122540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83" y="6545720"/>
            <a:ext cx="11534632" cy="12254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83" y="7845369"/>
            <a:ext cx="11534632" cy="122540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83" y="9123283"/>
            <a:ext cx="11534632" cy="1225402"/>
          </a:xfrm>
          <a:prstGeom prst="rect">
            <a:avLst/>
          </a:prstGeom>
        </p:spPr>
      </p:pic>
      <p:sp>
        <p:nvSpPr>
          <p:cNvPr id="18" name="Нашивка 17"/>
          <p:cNvSpPr/>
          <p:nvPr/>
        </p:nvSpPr>
        <p:spPr>
          <a:xfrm>
            <a:off x="11888310" y="2745071"/>
            <a:ext cx="3334870" cy="1131841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Не позднее 7.30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046370" y="4082069"/>
            <a:ext cx="102466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Уполномоченные представители </a:t>
            </a:r>
            <a:r>
              <a:rPr lang="ru-RU" sz="2800" dirty="0"/>
              <a:t>ГЭК</a:t>
            </a:r>
            <a:br>
              <a:rPr lang="ru-RU" sz="2800" dirty="0"/>
            </a:br>
            <a:r>
              <a:rPr lang="ru-RU" sz="2800" dirty="0"/>
              <a:t>(с экзаменационными материалами)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046370" y="5597162"/>
            <a:ext cx="6579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ОРГАНИЗАТОРЫ </a:t>
            </a:r>
            <a:r>
              <a:rPr lang="ru-RU" sz="2800" dirty="0" smtClean="0"/>
              <a:t>В АУДИТОРИИ ППЭ</a:t>
            </a:r>
            <a:endParaRPr lang="ru-RU" sz="28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046370" y="6849230"/>
            <a:ext cx="102466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ОРГАНИЗАТОРЫ </a:t>
            </a:r>
            <a:r>
              <a:rPr lang="ru-RU" sz="2800" dirty="0" smtClean="0"/>
              <a:t>ВНЕ </a:t>
            </a:r>
            <a:r>
              <a:rPr lang="ru-RU" sz="2800" dirty="0"/>
              <a:t>АУДИТОРИИ ППЭ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046370" y="8143109"/>
            <a:ext cx="61177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ОБЩЕСТВЕННЫЕ НАБЛЮДАТЕЛИ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046370" y="9474374"/>
            <a:ext cx="31640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УЧАСТНИКИ </a:t>
            </a:r>
            <a:r>
              <a:rPr lang="ru-RU" sz="2800" dirty="0" smtClean="0"/>
              <a:t>ОГЭ</a:t>
            </a:r>
            <a:endParaRPr lang="ru-RU" sz="2800" dirty="0"/>
          </a:p>
        </p:txBody>
      </p:sp>
      <p:sp>
        <p:nvSpPr>
          <p:cNvPr id="33" name="Нашивка 32"/>
          <p:cNvSpPr/>
          <p:nvPr/>
        </p:nvSpPr>
        <p:spPr>
          <a:xfrm>
            <a:off x="11945460" y="4002371"/>
            <a:ext cx="3334870" cy="1131841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Не позднее 7.30</a:t>
            </a:r>
          </a:p>
        </p:txBody>
      </p:sp>
      <p:sp>
        <p:nvSpPr>
          <p:cNvPr id="35" name="Нашивка 34"/>
          <p:cNvSpPr/>
          <p:nvPr/>
        </p:nvSpPr>
        <p:spPr>
          <a:xfrm>
            <a:off x="11964510" y="5259671"/>
            <a:ext cx="3334870" cy="1131841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Не позднее </a:t>
            </a:r>
            <a:r>
              <a:rPr lang="ru-RU" sz="2400" b="1" dirty="0" smtClean="0">
                <a:solidFill>
                  <a:schemeClr val="tx1"/>
                </a:solidFill>
              </a:rPr>
              <a:t>7.50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6" name="Нашивка 35"/>
          <p:cNvSpPr/>
          <p:nvPr/>
        </p:nvSpPr>
        <p:spPr>
          <a:xfrm>
            <a:off x="12040710" y="6574121"/>
            <a:ext cx="3334870" cy="1131841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Не позднее </a:t>
            </a:r>
            <a:r>
              <a:rPr lang="ru-RU" sz="2400" b="1" dirty="0" smtClean="0">
                <a:solidFill>
                  <a:schemeClr val="tx1"/>
                </a:solidFill>
              </a:rPr>
              <a:t>8.00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7" name="Нашивка 36"/>
          <p:cNvSpPr/>
          <p:nvPr/>
        </p:nvSpPr>
        <p:spPr>
          <a:xfrm>
            <a:off x="12059760" y="7869521"/>
            <a:ext cx="3334870" cy="1131841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Не позднее, чем за 1 час</a:t>
            </a:r>
            <a:endParaRPr lang="ru-RU" sz="2400" b="1" dirty="0"/>
          </a:p>
        </p:txBody>
      </p:sp>
      <p:sp>
        <p:nvSpPr>
          <p:cNvPr id="38" name="Нашивка 37"/>
          <p:cNvSpPr/>
          <p:nvPr/>
        </p:nvSpPr>
        <p:spPr>
          <a:xfrm>
            <a:off x="12002610" y="9222071"/>
            <a:ext cx="3334870" cy="1131841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 9.00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908778" y="10412693"/>
            <a:ext cx="3619311" cy="827704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22" name="Управляющая кнопка: назад 21">
            <a:hlinkClick r:id="" action="ppaction://hlinkshowjump?jump=nextslide" highlightClick="1"/>
          </p:cNvPr>
          <p:cNvSpPr/>
          <p:nvPr/>
        </p:nvSpPr>
        <p:spPr>
          <a:xfrm rot="10800000">
            <a:off x="12946145" y="10826545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832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3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318934" y="252152"/>
            <a:ext cx="12192000" cy="1525848"/>
          </a:xfrm>
          <a:prstGeom prst="rect">
            <a:avLst/>
          </a:prstGeom>
          <a:noFill/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ru-RU" sz="4400" b="1" dirty="0" smtClean="0">
                <a:solidFill>
                  <a:srgbClr val="FF0000"/>
                </a:solidFill>
                <a:ea typeface="+mj-ea"/>
                <a:cs typeface="Times New Roman" panose="02020603050405020304" pitchFamily="18" charset="0"/>
              </a:rPr>
              <a:t>Напоминаем действия </a:t>
            </a:r>
            <a:r>
              <a:rPr lang="ru-RU" sz="4400" b="1" dirty="0">
                <a:solidFill>
                  <a:srgbClr val="FF0000"/>
                </a:solidFill>
                <a:ea typeface="+mj-ea"/>
                <a:cs typeface="Times New Roman" panose="02020603050405020304" pitchFamily="18" charset="0"/>
              </a:rPr>
              <a:t>руководителя ППЭ в день экзамена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32374" y="3678616"/>
            <a:ext cx="7215336" cy="16850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spcAft>
                <a:spcPts val="879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проверить готовность аудиторий к проведению ГИА</a:t>
            </a:r>
          </a:p>
          <a:p>
            <a:pPr marL="457200" indent="-457200">
              <a:spcAft>
                <a:spcPts val="879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обеспечить </a:t>
            </a: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контроль за регистрацией работников ППЭ в день экзамена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993142" y="2235716"/>
            <a:ext cx="9980665" cy="658835"/>
          </a:xfrm>
          <a:prstGeom prst="rect">
            <a:avLst/>
          </a:prstGeom>
          <a:solidFill>
            <a:srgbClr val="006AB3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757"/>
              </a:spcAft>
            </a:pP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До начала экзамена руководитель ППЭ должен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319240" y="3664915"/>
            <a:ext cx="7215337" cy="29084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spcAft>
                <a:spcPts val="879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провести краткий инструктаж для работников ППЭ </a:t>
            </a:r>
          </a:p>
          <a:p>
            <a:pPr marL="457200" indent="-457200">
              <a:spcAft>
                <a:spcPts val="879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назначить ответственных организаторов в аудиториях и направить организаторов на рабочие места в соответствии с распределением </a:t>
            </a:r>
            <a:endParaRPr lang="ru-RU" sz="2400" dirty="0" smtClean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457200" indent="-457200">
              <a:spcAft>
                <a:spcPts val="879"/>
              </a:spcAft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>
            <a:stCxn id="9" idx="2"/>
            <a:endCxn id="2" idx="0"/>
          </p:cNvCxnSpPr>
          <p:nvPr/>
        </p:nvCxnSpPr>
        <p:spPr>
          <a:xfrm rot="5400000">
            <a:off x="5619727" y="1314867"/>
            <a:ext cx="784065" cy="39434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9" idx="2"/>
            <a:endCxn id="4" idx="0"/>
          </p:cNvCxnSpPr>
          <p:nvPr/>
        </p:nvCxnSpPr>
        <p:spPr>
          <a:xfrm>
            <a:off x="7983475" y="2894551"/>
            <a:ext cx="3943434" cy="7703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32373" y="6924185"/>
            <a:ext cx="15102203" cy="22338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</a:rPr>
              <a:t>передать медицинскому работнику инструкцию, определяющую порядок его работы во время проведения </a:t>
            </a:r>
            <a:r>
              <a:rPr lang="ru-RU" sz="2400" dirty="0" smtClean="0">
                <a:solidFill>
                  <a:srgbClr val="006AB3"/>
                </a:solidFill>
              </a:rPr>
              <a:t>ОГЭ </a:t>
            </a:r>
            <a:r>
              <a:rPr lang="ru-RU" sz="2400" dirty="0">
                <a:solidFill>
                  <a:srgbClr val="006AB3"/>
                </a:solidFill>
              </a:rPr>
              <a:t>в ППЭ, журнал учета участников </a:t>
            </a:r>
            <a:r>
              <a:rPr lang="ru-RU" sz="2400" dirty="0" smtClean="0">
                <a:solidFill>
                  <a:srgbClr val="006AB3"/>
                </a:solidFill>
              </a:rPr>
              <a:t>ОГЭ</a:t>
            </a:r>
            <a:r>
              <a:rPr lang="ru-RU" sz="2400" dirty="0">
                <a:solidFill>
                  <a:srgbClr val="006AB3"/>
                </a:solidFill>
              </a:rPr>
              <a:t>, обратившихся к медицинскому работнику</a:t>
            </a:r>
            <a:r>
              <a:rPr lang="ru-RU" sz="2400" dirty="0" smtClean="0">
                <a:solidFill>
                  <a:srgbClr val="006AB3"/>
                </a:solidFill>
              </a:rPr>
              <a:t>;</a:t>
            </a:r>
            <a:endParaRPr lang="ru-RU" sz="2400" dirty="0">
              <a:solidFill>
                <a:srgbClr val="006AB3"/>
              </a:solidFill>
            </a:endParaRPr>
          </a:p>
        </p:txBody>
      </p:sp>
      <p:cxnSp>
        <p:nvCxnSpPr>
          <p:cNvPr id="34" name="Прямая со стрелкой 33"/>
          <p:cNvCxnSpPr>
            <a:stCxn id="9" idx="2"/>
          </p:cNvCxnSpPr>
          <p:nvPr/>
        </p:nvCxnSpPr>
        <p:spPr>
          <a:xfrm>
            <a:off x="7983475" y="2894551"/>
            <a:ext cx="0" cy="3894176"/>
          </a:xfrm>
          <a:prstGeom prst="straightConnector1">
            <a:avLst/>
          </a:prstGeom>
          <a:ln>
            <a:solidFill>
              <a:srgbClr val="006AB3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Управляющая кнопка: назад 10">
            <a:hlinkClick r:id="" action="ppaction://hlinkshowjump?jump=nextslide" highlightClick="1"/>
          </p:cNvPr>
          <p:cNvSpPr/>
          <p:nvPr/>
        </p:nvSpPr>
        <p:spPr>
          <a:xfrm rot="10800000">
            <a:off x="12706350" y="10725150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04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5227" y="171178"/>
            <a:ext cx="12271464" cy="1512169"/>
          </a:xfrm>
        </p:spPr>
        <p:txBody>
          <a:bodyPr>
            <a:noAutofit/>
          </a:bodyPr>
          <a:lstStyle/>
          <a:p>
            <a:r>
              <a:rPr lang="ru-RU" sz="4400" dirty="0" smtClean="0"/>
              <a:t>Подготовительные мероприятия в день экзамена. Действия руководителя ППЭ:</a:t>
            </a:r>
            <a:endParaRPr lang="ru-RU" sz="44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3200" y="2362200"/>
            <a:ext cx="5765800" cy="11938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В какое время руководитель ППЭ должен явиться в ППЭ?</a:t>
            </a:r>
            <a:endParaRPr lang="ru-RU" sz="2800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3200" y="4216401"/>
            <a:ext cx="8813800" cy="165946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В какое время руководитель ППЭ получает у уполномоченного представителя ГЭК экзаменационные материалы?</a:t>
            </a:r>
            <a:endParaRPr lang="ru-RU" sz="2800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5533" y="6773333"/>
            <a:ext cx="9897534" cy="12192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В какое время необходимо назначить ответственного организатора вне аудитории?</a:t>
            </a:r>
            <a:endParaRPr lang="ru-RU" sz="2800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5535" y="8655376"/>
            <a:ext cx="9880598" cy="126755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В какое время необходимо провести краткий инструктаж организаторов в ППЭ?</a:t>
            </a:r>
            <a:endParaRPr lang="ru-RU" sz="2800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73800" y="2362201"/>
            <a:ext cx="2743200" cy="1193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Не позднее 7.30</a:t>
            </a:r>
            <a:endParaRPr lang="ru-RU" sz="24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733638" y="6780605"/>
            <a:ext cx="2542096" cy="11780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не позднее 7.50</a:t>
            </a:r>
            <a:endParaRPr lang="ru-RU" sz="24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771738" y="8669270"/>
            <a:ext cx="2520929" cy="12197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Не ранее 8.15</a:t>
            </a:r>
            <a:endParaRPr lang="ru-RU" sz="24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278419" y="4927611"/>
            <a:ext cx="2819399" cy="9519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Не позднее 7.30</a:t>
            </a:r>
            <a:endParaRPr lang="ru-RU" sz="24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8378" y="2400300"/>
            <a:ext cx="3154321" cy="3718219"/>
          </a:xfrm>
          <a:prstGeom prst="rect">
            <a:avLst/>
          </a:prstGeom>
        </p:spPr>
      </p:pic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12706350" y="10725150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2230194" y="5232265"/>
            <a:ext cx="3619311" cy="827704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нажмите курсором на вопрос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90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327" y="0"/>
            <a:ext cx="12271464" cy="1865461"/>
          </a:xfrm>
        </p:spPr>
        <p:txBody>
          <a:bodyPr>
            <a:noAutofit/>
          </a:bodyPr>
          <a:lstStyle/>
          <a:p>
            <a:r>
              <a:rPr lang="ru-RU" sz="4000" dirty="0" smtClean="0"/>
              <a:t>Подготовительные мероприятия в день экзамена. Действия уполномоченного представителя ГЭК:</a:t>
            </a:r>
            <a:endParaRPr lang="ru-RU" sz="40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9362" y="8016475"/>
            <a:ext cx="1932599" cy="17314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3761" y="8016475"/>
            <a:ext cx="1713124" cy="3042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6765" y="8376693"/>
            <a:ext cx="1713124" cy="304216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51000" y="2960861"/>
            <a:ext cx="12923982" cy="160419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6AB3"/>
                </a:solidFill>
              </a:rPr>
              <a:t>При проведении инструктажа для работников ППЭ по процедуре проведения ГИА в день экзамена уполномоченный представитель ГЭК обязан: </a:t>
            </a:r>
            <a:endParaRPr lang="ru-RU" sz="3200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68668" y="5018268"/>
            <a:ext cx="3069318" cy="20059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Содействовать руководителю ППЭ в проведении инструктажа 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505664" y="5148092"/>
            <a:ext cx="3069318" cy="20059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rgbClr val="006AB3"/>
                </a:solidFill>
              </a:rPr>
              <a:t>Проводить инструктаж </a:t>
            </a:r>
            <a:endParaRPr lang="ru-RU" sz="2800" b="1" dirty="0">
              <a:solidFill>
                <a:srgbClr val="006AB3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87166" y="5067218"/>
            <a:ext cx="3069318" cy="20059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Присутствовать при проведении инструктажа 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12706350" y="10725150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084851" y="10236580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19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327" y="152128"/>
            <a:ext cx="12271464" cy="1512169"/>
          </a:xfrm>
        </p:spPr>
        <p:txBody>
          <a:bodyPr>
            <a:noAutofit/>
          </a:bodyPr>
          <a:lstStyle/>
          <a:p>
            <a:r>
              <a:rPr lang="ru-RU" sz="4800" dirty="0" smtClean="0"/>
              <a:t>Должностные обязанности уполномоченного представителя ГЭК</a:t>
            </a:r>
            <a:endParaRPr lang="ru-RU" sz="4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1872" y="8035728"/>
            <a:ext cx="1932599" cy="17314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9964" y="8092191"/>
            <a:ext cx="1713124" cy="3042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2814" y="8093455"/>
            <a:ext cx="1713124" cy="304216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30036" y="3002180"/>
            <a:ext cx="13812981" cy="160419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6AB3"/>
                </a:solidFill>
              </a:rPr>
              <a:t>Выберите определение, соответствующее должностным обязанностям уполномоченного представителя ГЭК:</a:t>
            </a:r>
            <a:endParaRPr lang="ru-RU" sz="3200" b="1" dirty="0">
              <a:solidFill>
                <a:srgbClr val="006AB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30036" y="4999431"/>
            <a:ext cx="3979718" cy="266264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Проведение инструктажа для работников ППЭ по процедуре проведения ГИА перед началом экзамена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163299" y="4999430"/>
            <a:ext cx="3979718" cy="26432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Прием от участников ГИА апелляций о нарушении установленного порядка проведения ГИА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69182" y="4999431"/>
            <a:ext cx="3979718" cy="26432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Проведение инструктажа для участников ГИА в аудитории перед началом экзамена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12706350" y="10725150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084851" y="10236580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19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4277" y="190228"/>
            <a:ext cx="12271464" cy="1512169"/>
          </a:xfrm>
        </p:spPr>
        <p:txBody>
          <a:bodyPr>
            <a:normAutofit/>
          </a:bodyPr>
          <a:lstStyle/>
          <a:p>
            <a:r>
              <a:rPr lang="ru-RU" sz="4800" dirty="0">
                <a:latin typeface="+mn-lt"/>
                <a:cs typeface="Times New Roman" panose="02020603050405020304" pitchFamily="18" charset="0"/>
              </a:rPr>
              <a:t>Организация входа участников в ППЭ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1162" y="2383364"/>
            <a:ext cx="1510823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Ответьте на вопросы по теме, изображенной на картинке</a:t>
            </a: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50" y="3089334"/>
            <a:ext cx="6304202" cy="4454466"/>
          </a:xfrm>
          <a:prstGeom prst="rect">
            <a:avLst/>
          </a:prstGeom>
        </p:spPr>
      </p:pic>
      <p:pic>
        <p:nvPicPr>
          <p:cNvPr id="6" name="Рисунок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7185" y="3158079"/>
            <a:ext cx="6083714" cy="4262171"/>
          </a:xfrm>
          <a:prstGeom prst="rect">
            <a:avLst/>
          </a:prstGeom>
        </p:spPr>
      </p:pic>
      <p:pic>
        <p:nvPicPr>
          <p:cNvPr id="7" name="Рисунок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2099" y="6675130"/>
            <a:ext cx="5633391" cy="4240520"/>
          </a:xfrm>
          <a:prstGeom prst="rect">
            <a:avLst/>
          </a:prstGeom>
        </p:spPr>
      </p:pic>
      <p:pic>
        <p:nvPicPr>
          <p:cNvPr id="8" name="Рисунок 7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73635" y="6686550"/>
            <a:ext cx="5486127" cy="421005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66735" y="10350002"/>
            <a:ext cx="3619311" cy="827704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выбранную картинку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Управляющая кнопка: назад 10">
            <a:hlinkClick r:id="" action="ppaction://hlinkshowjump?jump=nextslide" highlightClick="1"/>
          </p:cNvPr>
          <p:cNvSpPr/>
          <p:nvPr/>
        </p:nvSpPr>
        <p:spPr>
          <a:xfrm rot="10800000">
            <a:off x="12706350" y="10725150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40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2377" y="171178"/>
            <a:ext cx="12271464" cy="1512169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+mn-lt"/>
                <a:cs typeface="Times New Roman" panose="02020603050405020304" pitchFamily="18" charset="0"/>
              </a:rPr>
              <a:t>Организация входа участников в ППЭ</a:t>
            </a:r>
            <a:endParaRPr lang="ru-RU" sz="48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1800" y="2372634"/>
            <a:ext cx="1606867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  За </a:t>
            </a: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1 час до начала экзамена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1800" y="3225800"/>
            <a:ext cx="6807200" cy="1524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осуществляет паспортный контроль на входе в ППЭ?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1800" y="5334000"/>
            <a:ext cx="10490200" cy="1422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проверяет документ, удостоверяющий личность участника, наличие его в списке распределения?</a:t>
            </a:r>
          </a:p>
          <a:p>
            <a:pPr algn="ctr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20000" y="3419766"/>
            <a:ext cx="3302000" cy="1244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 вне аудитории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2000" y="2189218"/>
            <a:ext cx="5527675" cy="40377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39900" y="6752060"/>
            <a:ext cx="1209161" cy="204942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31800" y="9625889"/>
            <a:ext cx="10490200" cy="15748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указывает участникам на необходимость оставить личные вещи в специально выделенном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здании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месте (до входа в ППЭ)?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430000" y="10007600"/>
            <a:ext cx="2692400" cy="1193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 вне аудитории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430000" y="5638800"/>
            <a:ext cx="2692400" cy="1117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 вне аудитории</a:t>
            </a:r>
            <a:endParaRPr lang="ru-RU" sz="2800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Управляющая кнопка: назад 18">
            <a:hlinkClick r:id="rId4" action="ppaction://hlinksldjump" highlightClick="1"/>
          </p:cNvPr>
          <p:cNvSpPr/>
          <p:nvPr/>
        </p:nvSpPr>
        <p:spPr>
          <a:xfrm>
            <a:off x="14439900" y="10725150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461345" y="2249518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нажмите курсором на вопрос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075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327" y="190228"/>
            <a:ext cx="12271464" cy="1512169"/>
          </a:xfrm>
        </p:spPr>
        <p:txBody>
          <a:bodyPr>
            <a:normAutofit/>
          </a:bodyPr>
          <a:lstStyle/>
          <a:p>
            <a:r>
              <a:rPr lang="ru-RU" sz="4800" dirty="0">
                <a:latin typeface="+mn-lt"/>
                <a:cs typeface="Times New Roman" panose="02020603050405020304" pitchFamily="18" charset="0"/>
              </a:rPr>
              <a:t>Организация входа в </a:t>
            </a:r>
            <a:r>
              <a:rPr lang="ru-RU" sz="4800" dirty="0" smtClean="0">
                <a:latin typeface="+mn-lt"/>
                <a:cs typeface="Times New Roman" panose="02020603050405020304" pitchFamily="18" charset="0"/>
              </a:rPr>
              <a:t>ППЭ</a:t>
            </a:r>
            <a:endParaRPr lang="ru-RU" sz="4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42" y="2185368"/>
            <a:ext cx="4790163" cy="34280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82605" y="2351004"/>
            <a:ext cx="10439400" cy="30221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Организаторы вне аудитории совместно с сотрудниками, осуществляющими охрану правопорядка, и (или) сотрудниками органов внутренних дел (полиции) с использованием металлодетекторов проверяют наличие у участников </a:t>
            </a:r>
            <a:r>
              <a:rPr lang="ru-RU" sz="28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ОГЭ </a:t>
            </a:r>
            <a:r>
              <a:rPr lang="ru-RU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запрещенных средств. 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  <a:cs typeface="Times New Roman" panose="02020603050405020304" pitchFamily="18" charset="0"/>
              </a:rPr>
              <a:t>При появлении сигнала металлодетектора сотрудник полиции и организатор предлагают участнику </a:t>
            </a:r>
            <a:r>
              <a:rPr lang="ru-RU" sz="28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ОГЭ:</a:t>
            </a:r>
            <a:endParaRPr lang="ru-RU" sz="2800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3981" y="8541821"/>
            <a:ext cx="1935342" cy="17328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65149" y="8648101"/>
            <a:ext cx="2293897" cy="42634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2919" y="7990862"/>
            <a:ext cx="2007631" cy="37074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2181" y="6096000"/>
            <a:ext cx="3894419" cy="2152051"/>
          </a:xfrm>
          <a:prstGeom prst="rect">
            <a:avLst/>
          </a:prstGeom>
          <a:solidFill>
            <a:srgbClr val="006AB3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Обратиться к сопровождающему от ОО для выяснения ситуации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223000" y="6096000"/>
            <a:ext cx="3835400" cy="1894862"/>
          </a:xfrm>
          <a:prstGeom prst="rect">
            <a:avLst/>
          </a:prstGeom>
          <a:solidFill>
            <a:srgbClr val="006AB3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Показать предмет, вызывающий сигнал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734800" y="5613400"/>
            <a:ext cx="3687205" cy="2032000"/>
          </a:xfrm>
          <a:prstGeom prst="rect">
            <a:avLst/>
          </a:prstGeom>
          <a:solidFill>
            <a:srgbClr val="006AB3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Обратиться к </a:t>
            </a:r>
            <a:r>
              <a:rPr lang="ru-RU" sz="2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уполномоченному представителю </a:t>
            </a:r>
            <a:r>
              <a:rPr lang="ru-RU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ГЭК для решения ситуации</a:t>
            </a:r>
          </a:p>
        </p:txBody>
      </p:sp>
      <p:sp>
        <p:nvSpPr>
          <p:cNvPr id="14" name="Управляющая кнопка: назад 13">
            <a:hlinkClick r:id="rId5" action="ppaction://hlinksldjump" highlightClick="1"/>
          </p:cNvPr>
          <p:cNvSpPr/>
          <p:nvPr/>
        </p:nvSpPr>
        <p:spPr>
          <a:xfrm>
            <a:off x="12706350" y="10725150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084851" y="10236580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06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8077" y="171178"/>
            <a:ext cx="12271464" cy="1512169"/>
          </a:xfrm>
        </p:spPr>
        <p:txBody>
          <a:bodyPr>
            <a:normAutofit/>
          </a:bodyPr>
          <a:lstStyle/>
          <a:p>
            <a:r>
              <a:rPr lang="ru-RU" sz="4800" dirty="0">
                <a:latin typeface="+mn-lt"/>
                <a:cs typeface="Times New Roman" panose="02020603050405020304" pitchFamily="18" charset="0"/>
              </a:rPr>
              <a:t>Организация передвижения по </a:t>
            </a:r>
            <a:r>
              <a:rPr lang="ru-RU" sz="4800" dirty="0" smtClean="0">
                <a:latin typeface="+mn-lt"/>
                <a:cs typeface="Times New Roman" panose="02020603050405020304" pitchFamily="18" charset="0"/>
              </a:rPr>
              <a:t>ППЭ</a:t>
            </a:r>
            <a:endParaRPr lang="ru-RU" sz="4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0012" y="4052093"/>
            <a:ext cx="1640062" cy="30408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4360" y="6293964"/>
            <a:ext cx="1932599" cy="17314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7162" y="8799481"/>
            <a:ext cx="1639966" cy="304216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5450" y="2286000"/>
            <a:ext cx="14954090" cy="1168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Кто оформляет ППЭ-20 «Акт об идентификации личности участника экзамена</a:t>
            </a:r>
            <a: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»?</a:t>
            </a:r>
            <a:endParaRPr lang="ru-RU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4500" y="3942753"/>
            <a:ext cx="3289300" cy="1510875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 вне аудитории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25449" y="6357143"/>
            <a:ext cx="3308351" cy="1834357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Сопровождающие от образовательной организации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3550" y="9194800"/>
            <a:ext cx="3461336" cy="1225550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Уполномоченный представитель ГЭК</a:t>
            </a:r>
            <a:endParaRPr lang="ru-RU" sz="28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9126" y="3695103"/>
            <a:ext cx="8538733" cy="6396862"/>
          </a:xfrm>
          <a:prstGeom prst="rect">
            <a:avLst/>
          </a:prstGeom>
        </p:spPr>
      </p:pic>
      <p:sp>
        <p:nvSpPr>
          <p:cNvPr id="15" name="Управляющая кнопка: назад 14">
            <a:hlinkClick r:id="rId6" action="ppaction://hlinksldjump" highlightClick="1"/>
          </p:cNvPr>
          <p:cNvSpPr/>
          <p:nvPr/>
        </p:nvSpPr>
        <p:spPr>
          <a:xfrm>
            <a:off x="14439900" y="10725150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389126" y="10006498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24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2377" y="228328"/>
            <a:ext cx="12271464" cy="1512169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+mn-lt"/>
              </a:rPr>
              <a:t>Вход участников в аудиторию ППЭ</a:t>
            </a:r>
            <a:endParaRPr lang="ru-RU" sz="4800" dirty="0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816" y="8240807"/>
            <a:ext cx="1932599" cy="17314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749047" y="7549355"/>
            <a:ext cx="1712080" cy="30421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5712" y="7622203"/>
            <a:ext cx="1639966" cy="30421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16553" y="2194161"/>
            <a:ext cx="3952122" cy="309296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13737" y="2522309"/>
            <a:ext cx="11379200" cy="1092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организатор при входе участников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ОГЭ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аудиторию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должен: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92546" y="4891326"/>
            <a:ext cx="3225800" cy="2278276"/>
          </a:xfrm>
          <a:prstGeom prst="rect">
            <a:avLst/>
          </a:prstGeom>
          <a:solidFill>
            <a:srgbClr val="006AB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Раздать участникам ОГЭ черновики со штампом ОО, на базе которой расположен ППЭ</a:t>
            </a:r>
          </a:p>
          <a:p>
            <a:pPr algn="ctr"/>
            <a:endParaRPr lang="ru-RU" sz="2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3736" y="4288530"/>
            <a:ext cx="3234363" cy="3483869"/>
          </a:xfrm>
          <a:prstGeom prst="rect">
            <a:avLst/>
          </a:prstGeom>
          <a:solidFill>
            <a:srgbClr val="006AB3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Сверить данные документа, удостоверяющего личность участника ОГЭ, с данными в форме ППЭ-05-02 и сообщить участнику номер его места в аудитории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162793" y="4891326"/>
            <a:ext cx="2794874" cy="2278276"/>
          </a:xfrm>
          <a:prstGeom prst="rect">
            <a:avLst/>
          </a:prstGeom>
          <a:solidFill>
            <a:srgbClr val="006AB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Раздать участникам </a:t>
            </a:r>
            <a:r>
              <a:rPr lang="ru-RU" sz="2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ОГЭ </a:t>
            </a:r>
            <a:r>
              <a:rPr lang="ru-RU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индивидуальные комплекты</a:t>
            </a:r>
          </a:p>
        </p:txBody>
      </p:sp>
      <p:sp>
        <p:nvSpPr>
          <p:cNvPr id="14" name="Управляющая кнопка: назад 13">
            <a:hlinkClick r:id="rId5" action="ppaction://hlinksldjump" highlightClick="1"/>
          </p:cNvPr>
          <p:cNvSpPr/>
          <p:nvPr/>
        </p:nvSpPr>
        <p:spPr>
          <a:xfrm>
            <a:off x="12649200" y="10763250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084851" y="10236580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29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0306" y="2313025"/>
            <a:ext cx="5615460" cy="38961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33117"/>
          <a:stretch/>
        </p:blipFill>
        <p:spPr>
          <a:xfrm>
            <a:off x="1663775" y="3752086"/>
            <a:ext cx="2949004" cy="24645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1815" y="2579683"/>
            <a:ext cx="5305498" cy="830966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sz="2400" dirty="0"/>
              <a:t>Помещение для сопровождающих участников ГИА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0306" y="7291475"/>
            <a:ext cx="5615461" cy="3915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640" y="7488673"/>
            <a:ext cx="1335510" cy="27698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4698" y="7599386"/>
            <a:ext cx="2542033" cy="254193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01814" y="10258517"/>
            <a:ext cx="5260508" cy="830966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sz="2400" dirty="0"/>
              <a:t>Специально выделенное место</a:t>
            </a:r>
          </a:p>
          <a:p>
            <a:pPr algn="ctr"/>
            <a:r>
              <a:rPr lang="ru-RU" sz="2400" dirty="0"/>
              <a:t> для личных вещей участников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3086" y="5220157"/>
            <a:ext cx="941296" cy="29981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2000" b="1" dirty="0"/>
              <a:t>В</a:t>
            </a:r>
          </a:p>
          <a:p>
            <a:pPr algn="ctr"/>
            <a:r>
              <a:rPr lang="ru-RU" sz="2000" b="1" dirty="0"/>
              <a:t>Х</a:t>
            </a:r>
          </a:p>
          <a:p>
            <a:pPr algn="ctr"/>
            <a:r>
              <a:rPr lang="ru-RU" sz="2000" b="1" dirty="0"/>
              <a:t>О</a:t>
            </a:r>
          </a:p>
          <a:p>
            <a:pPr algn="ctr"/>
            <a:r>
              <a:rPr lang="ru-RU" sz="2000" b="1" dirty="0"/>
              <a:t>Д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682010" y="5219026"/>
            <a:ext cx="943149" cy="29981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2000" b="1" dirty="0"/>
              <a:t>В</a:t>
            </a:r>
            <a:br>
              <a:rPr lang="ru-RU" sz="2000" b="1" dirty="0"/>
            </a:br>
            <a:r>
              <a:rPr lang="ru-RU" sz="2000" b="1" dirty="0"/>
              <a:t>Х</a:t>
            </a:r>
            <a:br>
              <a:rPr lang="ru-RU" sz="2000" b="1" dirty="0"/>
            </a:br>
            <a:r>
              <a:rPr lang="ru-RU" sz="2000" b="1" dirty="0"/>
              <a:t>О</a:t>
            </a:r>
            <a:br>
              <a:rPr lang="ru-RU" sz="2000" b="1" dirty="0"/>
            </a:br>
            <a:r>
              <a:rPr lang="ru-RU" sz="2000" b="1" dirty="0"/>
              <a:t>Д</a:t>
            </a:r>
            <a:br>
              <a:rPr lang="ru-RU" sz="2000" b="1" dirty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в</a:t>
            </a:r>
            <a:br>
              <a:rPr lang="ru-RU" sz="2000" b="1" dirty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П</a:t>
            </a:r>
            <a:br>
              <a:rPr lang="ru-RU" sz="2000" b="1" dirty="0"/>
            </a:br>
            <a:r>
              <a:rPr lang="ru-RU" sz="2000" b="1" dirty="0" err="1"/>
              <a:t>П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Э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768784" y="6137134"/>
            <a:ext cx="3212656" cy="50695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2400" dirty="0"/>
              <a:t>Пункт охраны правопорядка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6043" y="6270776"/>
            <a:ext cx="1523916" cy="204139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/>
          <a:srcRect t="-1" b="45438"/>
          <a:stretch/>
        </p:blipFill>
        <p:spPr>
          <a:xfrm>
            <a:off x="7807087" y="9254687"/>
            <a:ext cx="1275593" cy="158255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0126077" y="6137134"/>
            <a:ext cx="2779345" cy="50695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Помещение для руководителя ППЭ, оборудованное рабочим местом и сейфом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4188" y="6593312"/>
            <a:ext cx="2021525" cy="183278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0126077" y="2313025"/>
            <a:ext cx="2779345" cy="35574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Помещение для медицинских </a:t>
            </a:r>
          </a:p>
          <a:p>
            <a:pPr algn="ctr"/>
            <a:r>
              <a:rPr lang="ru-RU" sz="2000" dirty="0"/>
              <a:t>работников 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84324" y="2579683"/>
            <a:ext cx="1442488" cy="188082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3050061" y="2313025"/>
            <a:ext cx="2763179" cy="71310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2000" dirty="0"/>
              <a:t>Аудитории для участников ГИА, в том числе для участников </a:t>
            </a:r>
            <a:br>
              <a:rPr lang="ru-RU" sz="2000" dirty="0"/>
            </a:br>
            <a:r>
              <a:rPr lang="ru-RU" sz="2000" dirty="0"/>
              <a:t>с ОВЗ (на 1 этаже)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9"/>
          <a:srcRect b="35576"/>
          <a:stretch/>
        </p:blipFill>
        <p:spPr>
          <a:xfrm>
            <a:off x="13299987" y="2772905"/>
            <a:ext cx="2207595" cy="231957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0"/>
          <a:srcRect b="30319"/>
          <a:stretch/>
        </p:blipFill>
        <p:spPr>
          <a:xfrm>
            <a:off x="13251942" y="7157023"/>
            <a:ext cx="2255640" cy="2310298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6768783" y="2313025"/>
            <a:ext cx="3215075" cy="35574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Помещение для общественных наблюдателей, представителей СМИ </a:t>
            </a:r>
            <a:br>
              <a:rPr lang="ru-RU" sz="2000" dirty="0"/>
            </a:br>
            <a:r>
              <a:rPr lang="ru-RU" sz="2000" dirty="0"/>
              <a:t>и иных лиц, имеющих право присутствовать в ППЭ в день экзамена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1"/>
          <a:srcRect b="4635"/>
          <a:stretch/>
        </p:blipFill>
        <p:spPr>
          <a:xfrm>
            <a:off x="7400754" y="2343095"/>
            <a:ext cx="1981606" cy="13041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1776" y="216078"/>
            <a:ext cx="12271464" cy="1512169"/>
          </a:xfrm>
        </p:spPr>
        <p:txBody>
          <a:bodyPr/>
          <a:lstStyle/>
          <a:p>
            <a:r>
              <a:rPr lang="ru-RU" sz="5400" dirty="0"/>
              <a:t>Подготовка помещений ППЭ</a:t>
            </a:r>
            <a:endParaRPr lang="ru-RU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4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Выдача экзаменационных материалов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7550" y="2309733"/>
            <a:ext cx="1468104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Не позднее чем за 15 минут до начала экзамена </a:t>
            </a: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ответственный организатор в аудитории получает в Штабе от руководителя ППЭ комплекты ЭМ на аудиторию (расписываются в форме ППЭ-14-02</a:t>
            </a:r>
            <a: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). </a:t>
            </a:r>
            <a:r>
              <a:rPr lang="ru-RU" b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Назовите содержимое индивидуального комплекта:</a:t>
            </a:r>
            <a:endParaRPr lang="ru-RU" b="1" dirty="0">
              <a:solidFill>
                <a:srgbClr val="E2001A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84200" y="6906175"/>
            <a:ext cx="6400800" cy="242506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6AB3"/>
                </a:solidFill>
              </a:rPr>
              <a:t>Индивидуальные </a:t>
            </a:r>
          </a:p>
          <a:p>
            <a:pPr algn="ctr"/>
            <a:r>
              <a:rPr lang="ru-RU" dirty="0">
                <a:solidFill>
                  <a:srgbClr val="006AB3"/>
                </a:solidFill>
              </a:rPr>
              <a:t>Комплекты состоят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783394" y="6361048"/>
            <a:ext cx="5432007" cy="9398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6AB3"/>
                </a:solidFill>
              </a:rPr>
              <a:t>КИМ</a:t>
            </a:r>
            <a:endParaRPr lang="ru-RU" dirty="0">
              <a:solidFill>
                <a:srgbClr val="006AB3"/>
              </a:solidFill>
            </a:endParaRPr>
          </a:p>
        </p:txBody>
      </p:sp>
      <p:sp>
        <p:nvSpPr>
          <p:cNvPr id="12" name="Левая фигурная скобка 11"/>
          <p:cNvSpPr/>
          <p:nvPr/>
        </p:nvSpPr>
        <p:spPr>
          <a:xfrm>
            <a:off x="7595010" y="5907837"/>
            <a:ext cx="889000" cy="4409152"/>
          </a:xfrm>
          <a:prstGeom prst="leftBrac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61584" y="7746653"/>
            <a:ext cx="5453815" cy="10160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6AB3"/>
                </a:solidFill>
              </a:rPr>
              <a:t>Бланк ответов №1</a:t>
            </a:r>
            <a:endParaRPr lang="ru-RU" dirty="0">
              <a:solidFill>
                <a:srgbClr val="006AB3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797460" y="9122129"/>
            <a:ext cx="5432007" cy="96392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6AB3"/>
                </a:solidFill>
              </a:rPr>
              <a:t>Бланк ответов №2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84200" y="5953085"/>
            <a:ext cx="7142725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6AB3"/>
                </a:solidFill>
                <a:cs typeface="Times New Roman" panose="02020603050405020304" pitchFamily="18" charset="0"/>
              </a:rPr>
              <a:t>доставочные </a:t>
            </a:r>
            <a:r>
              <a:rPr lang="ru-RU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пакеты состоят:</a:t>
            </a:r>
            <a:endParaRPr lang="ru-RU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94135" y="10578631"/>
            <a:ext cx="1438275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6AB3"/>
                </a:solidFill>
                <a:cs typeface="Times New Roman" panose="02020603050405020304" pitchFamily="18" charset="0"/>
              </a:rPr>
              <a:t>дополнительные бланки №</a:t>
            </a:r>
            <a:r>
              <a:rPr lang="ru-RU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2</a:t>
            </a:r>
            <a:endParaRPr lang="ru-RU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645930" y="4437777"/>
            <a:ext cx="3619311" cy="827704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Управляющая кнопка: назад 18">
            <a:hlinkClick r:id="" action="ppaction://hlinkshowjump?jump=nextslide" highlightClick="1"/>
          </p:cNvPr>
          <p:cNvSpPr/>
          <p:nvPr/>
        </p:nvSpPr>
        <p:spPr>
          <a:xfrm rot="10800000">
            <a:off x="12706350" y="10725150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12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0477" y="152128"/>
            <a:ext cx="12271464" cy="1512169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+mn-lt"/>
                <a:cs typeface="Times New Roman" panose="02020603050405020304" pitchFamily="18" charset="0"/>
              </a:rPr>
              <a:t>Экзамен в аудитории ППЭ</a:t>
            </a:r>
            <a:endParaRPr lang="ru-RU" sz="4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00086" y="7115854"/>
            <a:ext cx="1848663" cy="34138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03434" y="2463800"/>
            <a:ext cx="14461808" cy="10414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484" y="4057650"/>
            <a:ext cx="3844766" cy="3276600"/>
          </a:xfrm>
          <a:prstGeom prst="rect">
            <a:avLst/>
          </a:prstGeom>
          <a:solidFill>
            <a:srgbClr val="006AB3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Заменить участнику индивидуальный комплект и увеличить время проведения экзамена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67320" y="4132318"/>
            <a:ext cx="4521200" cy="2209800"/>
          </a:xfrm>
          <a:prstGeom prst="rect">
            <a:avLst/>
          </a:prstGeom>
          <a:solidFill>
            <a:srgbClr val="006AB3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Оставить претензию без внимания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607641" y="4133850"/>
            <a:ext cx="3657600" cy="4292600"/>
          </a:xfrm>
          <a:prstGeom prst="rect">
            <a:avLst/>
          </a:prstGeom>
          <a:solidFill>
            <a:srgbClr val="006AB3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Зафиксировать в свободной форме суть претензии в служебной записке и передать ее руководителю ППЭ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366" y="8712200"/>
            <a:ext cx="2060902" cy="38057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9572" y="9344208"/>
            <a:ext cx="2124342" cy="18896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03434" y="2438033"/>
            <a:ext cx="144618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В случае если участник </a:t>
            </a:r>
            <a:r>
              <a:rPr lang="ru-RU" sz="2800" b="1" dirty="0" smtClean="0">
                <a:solidFill>
                  <a:srgbClr val="0070C0"/>
                </a:solidFill>
              </a:rPr>
              <a:t>ОГЭ </a:t>
            </a:r>
            <a:r>
              <a:rPr lang="ru-RU" sz="2800" b="1" dirty="0">
                <a:solidFill>
                  <a:srgbClr val="0070C0"/>
                </a:solidFill>
              </a:rPr>
              <a:t>предъявил претензию по содержанию задания своего КИМ, организатору в аудитории необходимо: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18264" y="10115866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10551823" y="10796588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3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9527" y="183878"/>
            <a:ext cx="12271464" cy="1512169"/>
          </a:xfrm>
        </p:spPr>
        <p:txBody>
          <a:bodyPr>
            <a:normAutofit/>
          </a:bodyPr>
          <a:lstStyle/>
          <a:p>
            <a:r>
              <a:rPr lang="ru-RU" sz="4800" dirty="0">
                <a:latin typeface="+mn-lt"/>
                <a:cs typeface="Times New Roman" panose="02020603050405020304" pitchFamily="18" charset="0"/>
              </a:rPr>
              <a:t>Сбор экзаменационных </a:t>
            </a:r>
            <a:r>
              <a:rPr lang="ru-RU" sz="4800" dirty="0" smtClean="0">
                <a:latin typeface="+mn-lt"/>
                <a:cs typeface="Times New Roman" panose="02020603050405020304" pitchFamily="18" charset="0"/>
              </a:rPr>
              <a:t>материалов</a:t>
            </a:r>
            <a:endParaRPr lang="ru-RU" sz="4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921" y="2149402"/>
            <a:ext cx="8892588" cy="756641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801099" y="2248754"/>
            <a:ext cx="69707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организатора в аудитории в случае выхода участника </a:t>
            </a:r>
            <a:r>
              <a:rPr lang="ru-RU" sz="32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ОГЭ </a:t>
            </a:r>
            <a:r>
              <a:rPr lang="ru-RU" sz="32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аудитории во время экзамена: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148559" y="4161390"/>
            <a:ext cx="6440791" cy="1956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экзаменационные материалы и черновики от участника перед выходом из аудитории и выдает после возвращения в аудиторию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180359" y="6458377"/>
            <a:ext cx="6440791" cy="197980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Проверяет комплектность оставленных участником на рабочем столе экзаменационных материалов и черновиков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199408" y="8845862"/>
            <a:ext cx="6440791" cy="1955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Приглашает </a:t>
            </a:r>
            <a:r>
              <a:rPr lang="ru-RU" sz="28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уполномоченного представителя </a:t>
            </a:r>
            <a:r>
              <a:rPr lang="ru-RU" sz="28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ГЭК и сдает ему материалы на время отсутствия участника </a:t>
            </a:r>
            <a:r>
              <a:rPr lang="ru-RU" sz="28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ОГЭ</a:t>
            </a:r>
            <a:endParaRPr lang="ru-RU" sz="2800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6560" y="5109836"/>
            <a:ext cx="1267798" cy="12519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5610" y="9923312"/>
            <a:ext cx="1268078" cy="12497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9115" y="7737203"/>
            <a:ext cx="1319287" cy="1172700"/>
          </a:xfrm>
          <a:prstGeom prst="rect">
            <a:avLst/>
          </a:prstGeom>
        </p:spPr>
      </p:pic>
      <p:sp>
        <p:nvSpPr>
          <p:cNvPr id="12" name="Управляющая кнопка: назад 11">
            <a:hlinkClick r:id="" action="ppaction://hlinkshowjump?jump=nextslide" highlightClick="1"/>
          </p:cNvPr>
          <p:cNvSpPr/>
          <p:nvPr/>
        </p:nvSpPr>
        <p:spPr>
          <a:xfrm rot="10800000">
            <a:off x="5634038" y="10801662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94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327" y="152128"/>
            <a:ext cx="12271464" cy="1512169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+mn-lt"/>
                <a:cs typeface="Times New Roman" panose="02020603050405020304" pitchFamily="18" charset="0"/>
              </a:rPr>
              <a:t>Экзамен в аудиториях ППЭ</a:t>
            </a:r>
            <a:endParaRPr lang="ru-RU" sz="4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7394" y="6606775"/>
            <a:ext cx="1932599" cy="17314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8323" y="6664705"/>
            <a:ext cx="1713124" cy="3042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614" y="6626605"/>
            <a:ext cx="1713124" cy="304216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31800" y="2396306"/>
            <a:ext cx="9569450" cy="169944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общественных наблюдателей может находится в 1 аудитории ППЭ одновременно?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0576" y="4843056"/>
            <a:ext cx="2454074" cy="121484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Два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42151" y="4804957"/>
            <a:ext cx="3018286" cy="14243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Один </a:t>
            </a:r>
            <a:endParaRPr lang="ru-RU" sz="2000" b="1" dirty="0" smtClean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57585" y="4843056"/>
            <a:ext cx="2862265" cy="12719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Количество не ограничено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9476325" y="9761010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12706350" y="10725150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364134" y="2377440"/>
            <a:ext cx="5110327" cy="725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6319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327" y="152128"/>
            <a:ext cx="12271464" cy="1512169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+mn-lt"/>
                <a:cs typeface="Times New Roman" panose="02020603050405020304" pitchFamily="18" charset="0"/>
              </a:rPr>
              <a:t>Экзамен в аудиториях ППЭ</a:t>
            </a:r>
            <a:endParaRPr lang="ru-RU" sz="4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5544" y="8340325"/>
            <a:ext cx="1932599" cy="17314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0223" y="8332270"/>
            <a:ext cx="1713124" cy="3042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014" y="8656120"/>
            <a:ext cx="1713124" cy="304216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31800" y="2396306"/>
            <a:ext cx="9569450" cy="169944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Решение об удалении с экзамена участника ГИА уполномоченный представитель ГЭК принимает в случае: 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0576" y="4843056"/>
            <a:ext cx="2606474" cy="27197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Подачи апелляции о нарушении установленного порядка </a:t>
            </a:r>
          </a:p>
          <a:p>
            <a:pPr algn="ctr"/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410449" y="4804957"/>
            <a:ext cx="2688087" cy="28340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Досрочного завершения экзамена по объективным причинам 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67135" y="4843056"/>
            <a:ext cx="2862265" cy="27578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Выявления нарушений установленного порядка проведения ГИА </a:t>
            </a:r>
            <a:endParaRPr lang="ru-RU" sz="2400" b="1" dirty="0">
              <a:solidFill>
                <a:srgbClr val="006AB3"/>
              </a:solidFill>
            </a:endParaRPr>
          </a:p>
        </p:txBody>
      </p:sp>
      <p:pic>
        <p:nvPicPr>
          <p:cNvPr id="14" name="Объект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763249" y="2231102"/>
            <a:ext cx="4690849" cy="6769196"/>
          </a:xfrm>
          <a:prstGeom prst="rect">
            <a:avLst/>
          </a:prstGeom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8754492" y="9853354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12706350" y="10725150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19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327" y="152128"/>
            <a:ext cx="12271464" cy="1512169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+mn-lt"/>
                <a:cs typeface="Times New Roman" panose="02020603050405020304" pitchFamily="18" charset="0"/>
              </a:rPr>
              <a:t>Экзамен в аудиториях ППЭ</a:t>
            </a:r>
            <a:endParaRPr lang="ru-RU" sz="4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194" y="8321275"/>
            <a:ext cx="1932599" cy="17314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6423" y="8656120"/>
            <a:ext cx="1713124" cy="3042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014" y="8656120"/>
            <a:ext cx="1713124" cy="304216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31800" y="2396306"/>
            <a:ext cx="9569450" cy="169944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Акт о досрочном завершении экзамена по объективным причинам оформляется в случае: 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0576" y="4843056"/>
            <a:ext cx="2606474" cy="27197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Подачи апелляции о нарушении установленного порядка </a:t>
            </a:r>
          </a:p>
          <a:p>
            <a:pPr algn="ctr"/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410449" y="4804957"/>
            <a:ext cx="2688087" cy="28340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Досрочного завершения экзамена по объективным причинам 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67135" y="4843056"/>
            <a:ext cx="2862265" cy="27578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Выявления нарушений установленного порядка проведения ГИА </a:t>
            </a:r>
            <a:endParaRPr lang="ru-RU" sz="2400" b="1" dirty="0">
              <a:solidFill>
                <a:srgbClr val="006AB3"/>
              </a:solidFill>
            </a:endParaRPr>
          </a:p>
        </p:txBody>
      </p:sp>
      <p:pic>
        <p:nvPicPr>
          <p:cNvPr id="15" name="Объект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2299" y="2163136"/>
            <a:ext cx="4832351" cy="695287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9339059" y="9763352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12706350" y="10725150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19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8577" y="133078"/>
            <a:ext cx="12271464" cy="1512169"/>
          </a:xfrm>
        </p:spPr>
        <p:txBody>
          <a:bodyPr>
            <a:noAutofit/>
          </a:bodyPr>
          <a:lstStyle/>
          <a:p>
            <a:r>
              <a:rPr lang="ru-RU" sz="4800" dirty="0">
                <a:latin typeface="+mn-lt"/>
                <a:cs typeface="Times New Roman" panose="02020603050405020304" pitchFamily="18" charset="0"/>
              </a:rPr>
              <a:t>Завершение </a:t>
            </a:r>
            <a:r>
              <a:rPr lang="ru-RU" sz="4800" dirty="0" smtClean="0">
                <a:latin typeface="+mn-lt"/>
                <a:cs typeface="Times New Roman" panose="02020603050405020304" pitchFamily="18" charset="0"/>
              </a:rPr>
              <a:t>экзамена.</a:t>
            </a:r>
            <a:r>
              <a:rPr lang="ru-RU" sz="4800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4800" dirty="0">
                <a:latin typeface="+mn-lt"/>
                <a:cs typeface="Times New Roman" panose="02020603050405020304" pitchFamily="18" charset="0"/>
              </a:rPr>
            </a:br>
            <a:r>
              <a:rPr lang="ru-RU" sz="4800" dirty="0">
                <a:latin typeface="+mn-lt"/>
                <a:cs typeface="Times New Roman" panose="02020603050405020304" pitchFamily="18" charset="0"/>
              </a:rPr>
              <a:t>Действия организаторов в </a:t>
            </a:r>
            <a:r>
              <a:rPr lang="ru-RU" sz="4800" dirty="0" smtClean="0">
                <a:latin typeface="+mn-lt"/>
                <a:cs typeface="Times New Roman" panose="02020603050405020304" pitchFamily="18" charset="0"/>
              </a:rPr>
              <a:t>аудитории</a:t>
            </a:r>
            <a:endParaRPr lang="ru-RU" sz="4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70833" y="3817963"/>
            <a:ext cx="2427134" cy="2048759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28600" y="2209800"/>
            <a:ext cx="14655800" cy="160816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rgbClr val="0070C0"/>
                </a:solidFill>
              </a:rPr>
              <a:t>Производит </a:t>
            </a:r>
            <a:r>
              <a:rPr lang="ru-RU" sz="3200" dirty="0">
                <a:solidFill>
                  <a:srgbClr val="0070C0"/>
                </a:solidFill>
              </a:rPr>
              <a:t>сбор ЭМ, </a:t>
            </a:r>
            <a:r>
              <a:rPr lang="ru-RU" sz="3200" b="1" u="sng" dirty="0">
                <a:solidFill>
                  <a:srgbClr val="0070C0"/>
                </a:solidFill>
              </a:rPr>
              <a:t>назовите их</a:t>
            </a:r>
            <a:r>
              <a:rPr lang="ru-RU" sz="3200" dirty="0">
                <a:solidFill>
                  <a:srgbClr val="0070C0"/>
                </a:solidFill>
              </a:rPr>
              <a:t>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8600" y="4006432"/>
            <a:ext cx="12522200" cy="10922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6AB3"/>
                </a:solidFill>
              </a:rPr>
              <a:t>Возвратные доставочные пакеты </a:t>
            </a:r>
            <a:r>
              <a:rPr lang="ru-RU" sz="2800" dirty="0">
                <a:solidFill>
                  <a:srgbClr val="006AB3"/>
                </a:solidFill>
              </a:rPr>
              <a:t>с бланками </a:t>
            </a:r>
            <a:r>
              <a:rPr lang="ru-RU" sz="2800" dirty="0" smtClean="0">
                <a:solidFill>
                  <a:srgbClr val="006AB3"/>
                </a:solidFill>
              </a:rPr>
              <a:t>ответов № 1, бланками ответов № 2 (</a:t>
            </a:r>
            <a:r>
              <a:rPr lang="ru-RU" sz="2800" dirty="0">
                <a:solidFill>
                  <a:srgbClr val="006AB3"/>
                </a:solidFill>
              </a:rPr>
              <a:t>в том числе с доп. бланками ответов № 2);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8600" y="5287101"/>
            <a:ext cx="12522200" cy="11938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6AB3"/>
                </a:solidFill>
              </a:rPr>
              <a:t>Неиспользованные: доставочные пакеты с </a:t>
            </a:r>
            <a:r>
              <a:rPr lang="ru-RU" sz="2800" dirty="0" smtClean="0">
                <a:solidFill>
                  <a:srgbClr val="006AB3"/>
                </a:solidFill>
              </a:rPr>
              <a:t>комплектами ЭМ, </a:t>
            </a:r>
            <a:endParaRPr lang="ru-RU" sz="2800" dirty="0">
              <a:solidFill>
                <a:srgbClr val="006AB3"/>
              </a:solidFill>
            </a:endParaRPr>
          </a:p>
          <a:p>
            <a:pPr algn="ctr"/>
            <a:r>
              <a:rPr lang="ru-RU" sz="2800" dirty="0" smtClean="0">
                <a:solidFill>
                  <a:srgbClr val="006AB3"/>
                </a:solidFill>
              </a:rPr>
              <a:t>ЭМ, </a:t>
            </a:r>
            <a:r>
              <a:rPr lang="ru-RU" sz="2800" dirty="0">
                <a:solidFill>
                  <a:srgbClr val="006AB3"/>
                </a:solidFill>
              </a:rPr>
              <a:t>дополнительные бланки ответов №2, черновики;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8600" y="6669370"/>
            <a:ext cx="12522200" cy="108153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6AB3"/>
                </a:solidFill>
              </a:rPr>
              <a:t>ИК, </a:t>
            </a:r>
            <a:r>
              <a:rPr lang="ru-RU" sz="2800" dirty="0">
                <a:solidFill>
                  <a:srgbClr val="006AB3"/>
                </a:solidFill>
              </a:rPr>
              <a:t>испорченные или имеющие полиграфические дефекты;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8600" y="7939371"/>
            <a:ext cx="12522200" cy="108153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6AB3"/>
                </a:solidFill>
              </a:rPr>
              <a:t>КИМ участников </a:t>
            </a:r>
            <a:r>
              <a:rPr lang="ru-RU" sz="2800" dirty="0" smtClean="0">
                <a:solidFill>
                  <a:srgbClr val="006AB3"/>
                </a:solidFill>
              </a:rPr>
              <a:t>ОГЭ;</a:t>
            </a:r>
            <a:endParaRPr lang="ru-RU" sz="2800" dirty="0">
              <a:solidFill>
                <a:srgbClr val="006AB3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8600" y="9209372"/>
            <a:ext cx="12522200" cy="11176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6AB3"/>
                </a:solidFill>
              </a:rPr>
              <a:t>Запечатанный конверт с использованными </a:t>
            </a:r>
          </a:p>
          <a:p>
            <a:pPr algn="ctr"/>
            <a:r>
              <a:rPr lang="ru-RU" sz="2800" dirty="0">
                <a:solidFill>
                  <a:srgbClr val="006AB3"/>
                </a:solidFill>
              </a:rPr>
              <a:t>черновиками участников;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28600" y="10515441"/>
            <a:ext cx="12522200" cy="95408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6AB3"/>
                </a:solidFill>
              </a:rPr>
              <a:t>Формы, протоколы, служебные записки, </a:t>
            </a:r>
          </a:p>
          <a:p>
            <a:pPr algn="ctr"/>
            <a:r>
              <a:rPr lang="ru-RU" sz="2800" dirty="0">
                <a:solidFill>
                  <a:srgbClr val="006AB3"/>
                </a:solidFill>
              </a:rPr>
              <a:t>заполненные в аудитории.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623403" y="2925265"/>
            <a:ext cx="3619311" cy="827704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13004083" y="10992485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48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327" y="152128"/>
            <a:ext cx="12271464" cy="1512169"/>
          </a:xfrm>
        </p:spPr>
        <p:txBody>
          <a:bodyPr>
            <a:noAutofit/>
          </a:bodyPr>
          <a:lstStyle/>
          <a:p>
            <a:r>
              <a:rPr lang="ru-RU" sz="4400" dirty="0" smtClean="0">
                <a:latin typeface="+mn-lt"/>
                <a:cs typeface="Times New Roman" panose="02020603050405020304" pitchFamily="18" charset="0"/>
              </a:rPr>
              <a:t>Апелляция о нарушении установленного порядка проведения ГИА</a:t>
            </a:r>
            <a:endParaRPr lang="ru-RU" sz="44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193" y="7890424"/>
            <a:ext cx="1932599" cy="17314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5523" y="8103670"/>
            <a:ext cx="1713124" cy="3042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114" y="8100754"/>
            <a:ext cx="1713124" cy="304216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31800" y="2396306"/>
            <a:ext cx="9569450" cy="188994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Кто может привлекаться к проведению проверки при расследовании фактов, изложенных в апелляции о нарушении установленного порядка проведения ГИА?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0576" y="4843056"/>
            <a:ext cx="2911274" cy="27197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Организаторы, не задействованные в аудитории, в которой сдавал экзамен апеллянт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410449" y="4804957"/>
            <a:ext cx="3048001" cy="28340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Председатель ГЭК 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00485" y="4824006"/>
            <a:ext cx="3128965" cy="27578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Организаторы, задействованные в аудитории, в которой сдавал экзамен апеллянт</a:t>
            </a:r>
            <a:endParaRPr lang="ru-RU" sz="2400" b="1" dirty="0">
              <a:solidFill>
                <a:srgbClr val="006AB3"/>
              </a:solidFill>
            </a:endParaRPr>
          </a:p>
        </p:txBody>
      </p:sp>
      <p:pic>
        <p:nvPicPr>
          <p:cNvPr id="13" name="Объект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0113" y="2354456"/>
            <a:ext cx="4425388" cy="698004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191594" y="10072330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12689758" y="10838122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19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524772" y="367330"/>
            <a:ext cx="12287314" cy="1480519"/>
          </a:xfrm>
          <a:prstGeom prst="rect">
            <a:avLst/>
          </a:prstGeom>
          <a:noFill/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ru-RU" sz="4400" b="1" dirty="0" smtClean="0">
                <a:solidFill>
                  <a:srgbClr val="FF0000"/>
                </a:solidFill>
                <a:ea typeface="+mj-ea"/>
                <a:cs typeface="Times New Roman" panose="02020603050405020304" pitchFamily="18" charset="0"/>
              </a:rPr>
              <a:t>Напоминаем: действия </a:t>
            </a:r>
            <a:r>
              <a:rPr lang="ru-RU" sz="4400" b="1" dirty="0">
                <a:solidFill>
                  <a:srgbClr val="FF0000"/>
                </a:solidFill>
                <a:ea typeface="+mj-ea"/>
                <a:cs typeface="Times New Roman" panose="02020603050405020304" pitchFamily="18" charset="0"/>
              </a:rPr>
              <a:t>руководителя ППЭ и </a:t>
            </a:r>
            <a:r>
              <a:rPr lang="ru-RU" sz="4400" b="1" dirty="0" smtClean="0">
                <a:solidFill>
                  <a:srgbClr val="FF0000"/>
                </a:solidFill>
                <a:ea typeface="+mj-ea"/>
                <a:cs typeface="Times New Roman" panose="02020603050405020304" pitchFamily="18" charset="0"/>
              </a:rPr>
              <a:t>уполномоченного представителя </a:t>
            </a:r>
            <a:r>
              <a:rPr lang="ru-RU" sz="4400" b="1" dirty="0">
                <a:solidFill>
                  <a:srgbClr val="FF0000"/>
                </a:solidFill>
                <a:ea typeface="+mj-ea"/>
                <a:cs typeface="Times New Roman" panose="02020603050405020304" pitchFamily="18" charset="0"/>
              </a:rPr>
              <a:t>ГЭК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42057" y="2736591"/>
            <a:ext cx="7493719" cy="707886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rgbClr val="C0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sz="4000" dirty="0">
                <a:solidFill>
                  <a:srgbClr val="E2001A"/>
                </a:solidFill>
                <a:cs typeface="Times New Roman" panose="02020603050405020304" pitchFamily="18" charset="0"/>
              </a:rPr>
              <a:t>Этап завершения ГИА в ППЭ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50885" y="4184056"/>
            <a:ext cx="14931611" cy="4401205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6AB3"/>
                </a:solidFill>
                <a:cs typeface="Times New Roman" panose="02020603050405020304" pitchFamily="18" charset="0"/>
              </a:rPr>
              <a:t>В Штабе ППЭ </a:t>
            </a:r>
            <a:r>
              <a:rPr lang="ru-RU" sz="28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получить </a:t>
            </a:r>
            <a:r>
              <a:rPr lang="ru-RU" sz="2800" b="1" dirty="0">
                <a:solidFill>
                  <a:srgbClr val="006AB3"/>
                </a:solidFill>
                <a:cs typeface="Times New Roman" panose="02020603050405020304" pitchFamily="18" charset="0"/>
              </a:rPr>
              <a:t>от всех ответственных организаторов в аудитории следующие </a:t>
            </a:r>
            <a:r>
              <a:rPr lang="ru-RU" sz="28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материалы:</a:t>
            </a:r>
          </a:p>
          <a:p>
            <a:pPr algn="ctr"/>
            <a:endParaRPr lang="ru-RU" sz="28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502148" indent="-502148" algn="just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6AB3"/>
                </a:solidFill>
                <a:cs typeface="Times New Roman" panose="02020603050405020304" pitchFamily="18" charset="0"/>
              </a:rPr>
              <a:t>запечатанный возвратный доставочный пакет </a:t>
            </a:r>
            <a:r>
              <a:rPr lang="ru-RU" sz="28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с </a:t>
            </a:r>
            <a:r>
              <a:rPr lang="ru-RU" sz="2800" dirty="0">
                <a:solidFill>
                  <a:srgbClr val="006AB3"/>
                </a:solidFill>
                <a:cs typeface="Times New Roman" panose="02020603050405020304" pitchFamily="18" charset="0"/>
              </a:rPr>
              <a:t>бланками ответов № 1, с бланками ответов № 2 (в том числе с дополнительными бланками ответов № 2)</a:t>
            </a:r>
          </a:p>
          <a:p>
            <a:pPr marL="502148" indent="-502148" algn="just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6AB3"/>
                </a:solidFill>
                <a:cs typeface="Times New Roman" panose="02020603050405020304" pitchFamily="18" charset="0"/>
              </a:rPr>
              <a:t>конверты с вложенными в них </a:t>
            </a:r>
            <a:r>
              <a:rPr lang="ru-RU" sz="28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КИМ</a:t>
            </a:r>
            <a:endParaRPr lang="ru-RU" sz="2800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502148" indent="-502148" algn="just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6AB3"/>
                </a:solidFill>
                <a:cs typeface="Times New Roman" panose="02020603050405020304" pitchFamily="18" charset="0"/>
              </a:rPr>
              <a:t>конверт с использованными </a:t>
            </a:r>
            <a:r>
              <a:rPr lang="ru-RU" sz="28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черновиками</a:t>
            </a:r>
            <a:endParaRPr lang="ru-RU" sz="2800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502148" indent="-502148" algn="just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6AB3"/>
                </a:solidFill>
                <a:cs typeface="Times New Roman" panose="02020603050405020304" pitchFamily="18" charset="0"/>
              </a:rPr>
              <a:t>неиспользованные черновики</a:t>
            </a:r>
          </a:p>
          <a:p>
            <a:pPr marL="502148" indent="-502148" algn="just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6AB3"/>
                </a:solidFill>
                <a:cs typeface="Times New Roman" panose="02020603050405020304" pitchFamily="18" charset="0"/>
              </a:rPr>
              <a:t>неиспользованные ИК</a:t>
            </a:r>
          </a:p>
          <a:p>
            <a:pPr marL="502148" indent="-502148" algn="just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6AB3"/>
                </a:solidFill>
                <a:cs typeface="Times New Roman" panose="02020603050405020304" pitchFamily="18" charset="0"/>
              </a:rPr>
              <a:t>испорченные или имеющие полиграфические дефекты ИК (при наличии</a:t>
            </a:r>
            <a:r>
              <a:rPr lang="ru-RU" sz="28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)</a:t>
            </a:r>
            <a:endParaRPr lang="ru-RU" sz="2800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Управляющая кнопка: назад 6">
            <a:hlinkClick r:id="" action="ppaction://hlinkshowjump?jump=nextslide" highlightClick="1"/>
          </p:cNvPr>
          <p:cNvSpPr/>
          <p:nvPr/>
        </p:nvSpPr>
        <p:spPr>
          <a:xfrm rot="10800000">
            <a:off x="12723812" y="10961765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5906" y="2312940"/>
            <a:ext cx="3090294" cy="528558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327" y="152128"/>
            <a:ext cx="12271464" cy="1512169"/>
          </a:xfrm>
        </p:spPr>
        <p:txBody>
          <a:bodyPr>
            <a:noAutofit/>
          </a:bodyPr>
          <a:lstStyle/>
          <a:p>
            <a:r>
              <a:rPr lang="ru-RU" sz="4400" dirty="0" smtClean="0">
                <a:latin typeface="+mn-lt"/>
                <a:cs typeface="Times New Roman" panose="02020603050405020304" pitchFamily="18" charset="0"/>
              </a:rPr>
              <a:t>Передача Материалов экзамена для дальнейшей обработки</a:t>
            </a:r>
            <a:endParaRPr lang="ru-RU" sz="44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394" y="7997425"/>
            <a:ext cx="1932599" cy="17314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8973" y="8275120"/>
            <a:ext cx="1713124" cy="3042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8614" y="8196004"/>
            <a:ext cx="1713124" cy="304216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31800" y="2396306"/>
            <a:ext cx="11207750" cy="154704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Выберите определение, соответствующее функциональным обязанностям руководителя ППЭ?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2476" y="4690656"/>
            <a:ext cx="3654224" cy="277694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Передача экзаменационных материалов ГИА уполномоченному представителю ГЭК после завершения экзамена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39249" y="4728757"/>
            <a:ext cx="3467101" cy="27959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Проверка документов, удостоверяющих личность участников ГИА, на входе в ППЭ 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48235" y="4728756"/>
            <a:ext cx="3281365" cy="27578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Прием апелляций от участников ГИА о нарушении установленного порядка проведения ГИА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961397" y="8035428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12437552" y="10707688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19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5444" y="202922"/>
            <a:ext cx="12271464" cy="1512169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+mn-lt"/>
                <a:cs typeface="Times New Roman" panose="02020603050405020304" pitchFamily="18" charset="0"/>
              </a:rPr>
              <a:t>Подготовка помещений ППЭ</a:t>
            </a:r>
            <a:endParaRPr lang="ru-RU" sz="4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6119" y="7987145"/>
            <a:ext cx="1745395" cy="32231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03434" y="2838624"/>
            <a:ext cx="14461807" cy="11938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6AB3"/>
                </a:solidFill>
              </a:rPr>
              <a:t>Кто обеспечивает и проверяет обозначение каждого рабочего места в аудитории заметным номером? </a:t>
            </a:r>
            <a:endParaRPr lang="ru-RU" b="1" dirty="0">
              <a:solidFill>
                <a:srgbClr val="006AB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3434" y="4585128"/>
            <a:ext cx="3590766" cy="24807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006AB3"/>
                </a:solidFill>
              </a:rPr>
              <a:t>Организатор в аудитории ППЭ</a:t>
            </a:r>
            <a:endParaRPr lang="ru-RU" sz="3200" b="1" dirty="0">
              <a:solidFill>
                <a:srgbClr val="006AB3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658441" y="4661328"/>
            <a:ext cx="3606800" cy="24045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006AB3"/>
                </a:solidFill>
              </a:rPr>
              <a:t>Технический специалист</a:t>
            </a:r>
            <a:endParaRPr lang="ru-RU" sz="3200" b="1" dirty="0">
              <a:solidFill>
                <a:srgbClr val="006AB3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22920" y="4585128"/>
            <a:ext cx="3606800" cy="2489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006AB3"/>
                </a:solidFill>
              </a:rPr>
              <a:t>Руководитель ППЭ</a:t>
            </a:r>
            <a:endParaRPr lang="ru-RU" sz="3200" b="1" dirty="0">
              <a:solidFill>
                <a:srgbClr val="006AB3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6894" y="7987145"/>
            <a:ext cx="2238852" cy="19915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2383431" y="7987145"/>
            <a:ext cx="1846555" cy="333587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084851" y="10236580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12706350" y="10725150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1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327" y="152128"/>
            <a:ext cx="12271464" cy="1512169"/>
          </a:xfrm>
        </p:spPr>
        <p:txBody>
          <a:bodyPr>
            <a:noAutofit/>
          </a:bodyPr>
          <a:lstStyle/>
          <a:p>
            <a:r>
              <a:rPr lang="ru-RU" sz="4400" dirty="0" smtClean="0">
                <a:latin typeface="+mn-lt"/>
                <a:cs typeface="Times New Roman" panose="02020603050405020304" pitchFamily="18" charset="0"/>
              </a:rPr>
              <a:t>Передача материалов экзамена для дальнейшей обработки</a:t>
            </a:r>
            <a:endParaRPr lang="ru-RU" sz="44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944" y="7692625"/>
            <a:ext cx="1932599" cy="17314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4623" y="7741720"/>
            <a:ext cx="1713124" cy="3042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6664" y="7719754"/>
            <a:ext cx="1713124" cy="304216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31800" y="2396306"/>
            <a:ext cx="11207750" cy="154704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Когда уполномоченный представитель ГЭК обязан передать в ГЭК форму ППЭ-10 «Отчет о проведении ГИА-9 в ППЭ»?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2476" y="4690656"/>
            <a:ext cx="2911274" cy="21863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rgbClr val="006AB3"/>
                </a:solidFill>
              </a:rPr>
              <a:t>В день экзамена</a:t>
            </a:r>
            <a:endParaRPr lang="ru-RU" sz="2800" b="1" dirty="0">
              <a:solidFill>
                <a:srgbClr val="006AB3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20149" y="4652557"/>
            <a:ext cx="3048001" cy="23006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В течение 3 дней после экзамена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38635" y="4652556"/>
            <a:ext cx="3128965" cy="23006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В течение 2 дней после экзамена</a:t>
            </a:r>
            <a:endParaRPr lang="ru-RU" sz="2400" b="1" dirty="0">
              <a:solidFill>
                <a:srgbClr val="006AB3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3006" y="2712990"/>
            <a:ext cx="3090294" cy="528558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0251766" y="9750805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12537577" y="10796128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19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72" y="2321712"/>
            <a:ext cx="14724027" cy="67595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7127" y="152128"/>
            <a:ext cx="12271464" cy="1512169"/>
          </a:xfrm>
        </p:spPr>
        <p:txBody>
          <a:bodyPr>
            <a:noAutofit/>
          </a:bodyPr>
          <a:lstStyle/>
          <a:p>
            <a:r>
              <a:rPr lang="ru-RU" sz="4800" dirty="0">
                <a:latin typeface="+mn-lt"/>
                <a:cs typeface="Times New Roman" panose="02020603050405020304" pitchFamily="18" charset="0"/>
              </a:rPr>
              <a:t>Укажите нарушение. </a:t>
            </a:r>
            <a:r>
              <a:rPr lang="ru-RU" sz="4800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4800" dirty="0" smtClean="0">
                <a:latin typeface="+mn-lt"/>
                <a:cs typeface="Times New Roman" panose="02020603050405020304" pitchFamily="18" charset="0"/>
              </a:rPr>
              <a:t>Действия </a:t>
            </a:r>
            <a:r>
              <a:rPr lang="ru-RU" sz="4800" dirty="0">
                <a:latin typeface="+mn-lt"/>
                <a:cs typeface="Times New Roman" panose="02020603050405020304" pitchFamily="18" charset="0"/>
              </a:rPr>
              <a:t>организаторов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09088" y="3219451"/>
            <a:ext cx="10765934" cy="15410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9927" y="6213090"/>
            <a:ext cx="1502023" cy="16868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0710" y="6232478"/>
            <a:ext cx="1505843" cy="16826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2839" y="6217335"/>
            <a:ext cx="1505843" cy="16826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2185" y="6232478"/>
            <a:ext cx="1505843" cy="168264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2187" y="5797378"/>
            <a:ext cx="1072989" cy="35969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8401" y="5853395"/>
            <a:ext cx="1072989" cy="35969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37519" y="5847544"/>
            <a:ext cx="1195034" cy="193758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80972" y="6130879"/>
            <a:ext cx="1256000" cy="165424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93804" y="3197551"/>
            <a:ext cx="11133617" cy="14593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26085" y="3208004"/>
            <a:ext cx="11205261" cy="152647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8313242" y="9754480"/>
            <a:ext cx="3619311" cy="827704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Управляющая кнопка: назад 18">
            <a:hlinkClick r:id="" action="ppaction://hlinkshowjump?jump=nextslide" highlightClick="1"/>
          </p:cNvPr>
          <p:cNvSpPr/>
          <p:nvPr/>
        </p:nvSpPr>
        <p:spPr>
          <a:xfrm rot="10800000">
            <a:off x="12433600" y="10632081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28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608" y="2388948"/>
            <a:ext cx="15295115" cy="70217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2377" y="177365"/>
            <a:ext cx="12271464" cy="1512169"/>
          </a:xfrm>
        </p:spPr>
        <p:txBody>
          <a:bodyPr>
            <a:noAutofit/>
          </a:bodyPr>
          <a:lstStyle/>
          <a:p>
            <a:r>
              <a:rPr lang="ru-RU" sz="4800" dirty="0">
                <a:latin typeface="+mn-lt"/>
                <a:cs typeface="Times New Roman" panose="02020603050405020304" pitchFamily="18" charset="0"/>
              </a:rPr>
              <a:t>Укажите нарушение. Действия организаторов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07926" y="3232150"/>
            <a:ext cx="11622795" cy="1663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9822">
            <a:off x="2070817" y="3374631"/>
            <a:ext cx="11466404" cy="11684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51677">
            <a:off x="1678191" y="3496511"/>
            <a:ext cx="11711397" cy="8718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7017" y="6208252"/>
            <a:ext cx="1505843" cy="16887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7379" y="6208252"/>
            <a:ext cx="1505843" cy="168873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5286" y="6208252"/>
            <a:ext cx="1505843" cy="168873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8350" y="6183926"/>
            <a:ext cx="1540608" cy="17130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574" y="6358314"/>
            <a:ext cx="956643" cy="40358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76899" y="5362970"/>
            <a:ext cx="391992" cy="76890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48958" y="5476404"/>
            <a:ext cx="625446" cy="69493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963775">
            <a:off x="3245567" y="5511751"/>
            <a:ext cx="621846" cy="69500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78688" y="5894977"/>
            <a:ext cx="1030425" cy="210564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103305" y="6183926"/>
            <a:ext cx="1300659" cy="1713064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8869032" y="9995975"/>
            <a:ext cx="3619311" cy="827704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26" name="Управляющая кнопка: назад 25">
            <a:hlinkClick r:id="" action="ppaction://hlinkshowjump?jump=nextslide" highlightClick="1"/>
          </p:cNvPr>
          <p:cNvSpPr/>
          <p:nvPr/>
        </p:nvSpPr>
        <p:spPr>
          <a:xfrm rot="10800000">
            <a:off x="12863971" y="10753725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845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2377" y="171178"/>
            <a:ext cx="12271464" cy="1512169"/>
          </a:xfrm>
        </p:spPr>
        <p:txBody>
          <a:bodyPr>
            <a:noAutofit/>
          </a:bodyPr>
          <a:lstStyle/>
          <a:p>
            <a:r>
              <a:rPr lang="ru-RU" sz="4800" dirty="0" smtClean="0">
                <a:cs typeface="Times New Roman" panose="02020603050405020304" pitchFamily="18" charset="0"/>
              </a:rPr>
              <a:t>Укажите нарушение. </a:t>
            </a:r>
            <a:br>
              <a:rPr lang="ru-RU" sz="4800" dirty="0" smtClean="0">
                <a:cs typeface="Times New Roman" panose="02020603050405020304" pitchFamily="18" charset="0"/>
              </a:rPr>
            </a:br>
            <a:r>
              <a:rPr lang="ru-RU" sz="4800" dirty="0" smtClean="0">
                <a:cs typeface="Times New Roman" panose="02020603050405020304" pitchFamily="18" charset="0"/>
              </a:rPr>
              <a:t>Действия организаторов</a:t>
            </a:r>
            <a:endParaRPr lang="ru-RU" sz="4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125" y="2377112"/>
            <a:ext cx="14958336" cy="68621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217" y="6157699"/>
            <a:ext cx="1511939" cy="16887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0017" y="6157699"/>
            <a:ext cx="1511939" cy="16887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1817" y="6157699"/>
            <a:ext cx="1511939" cy="16887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3617" y="6157699"/>
            <a:ext cx="1511939" cy="16887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7978" y="5623534"/>
            <a:ext cx="1138010" cy="23254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66009" y="6157699"/>
            <a:ext cx="1360084" cy="179133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1337" y="3219450"/>
            <a:ext cx="11177787" cy="160000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8902" y="3060697"/>
            <a:ext cx="12839369" cy="170160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44218">
            <a:off x="1392401" y="3591847"/>
            <a:ext cx="12496468" cy="87180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47827" y="6462832"/>
            <a:ext cx="359536" cy="35953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09953" y="6437189"/>
            <a:ext cx="469492" cy="34429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16663" y="6462833"/>
            <a:ext cx="807249" cy="31865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8908778" y="10412693"/>
            <a:ext cx="3619311" cy="827704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77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Напоминаем: лица</a:t>
            </a:r>
            <a:r>
              <a:rPr lang="ru-RU" dirty="0"/>
              <a:t>, привлекаемые к проведению ГИА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91932" y="3281468"/>
            <a:ext cx="7741158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</a:rPr>
              <a:t>руководитель и организаторы ППЭ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977" y="2615433"/>
            <a:ext cx="1728959" cy="323291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722736" y="4596824"/>
            <a:ext cx="4204869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</a:rPr>
              <a:t>руководитель ОО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2356" y="4484641"/>
            <a:ext cx="1728959" cy="295718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722736" y="5359953"/>
            <a:ext cx="4695388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70C0"/>
                </a:solidFill>
              </a:rPr>
              <a:t>Уполномоченный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70C0"/>
                </a:solidFill>
              </a:rPr>
              <a:t> представитель </a:t>
            </a:r>
            <a:r>
              <a:rPr lang="ru-RU" dirty="0">
                <a:solidFill>
                  <a:srgbClr val="0070C0"/>
                </a:solidFill>
              </a:rPr>
              <a:t>ГЭК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6247" y="2876898"/>
            <a:ext cx="2298994" cy="27099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58290" y="4444415"/>
            <a:ext cx="1875640" cy="23966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39713" y="7971172"/>
            <a:ext cx="1714953" cy="43945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8513" y="5755623"/>
            <a:ext cx="3493634" cy="372411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462969" y="6633708"/>
            <a:ext cx="5612434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</a:rPr>
              <a:t>технический специалист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379" y="8072763"/>
            <a:ext cx="8089138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</a:rPr>
              <a:t>медицинские работники, ассистенты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683280" y="8929305"/>
            <a:ext cx="1053444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</a:rPr>
              <a:t>сотрудники, осуществляющие охрану правопорядка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446214" y="10398494"/>
            <a:ext cx="1086918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</a:rPr>
              <a:t>представители ОО, сопровождающие участников 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926" y="7206339"/>
            <a:ext cx="1868211" cy="449194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90115" y="8886967"/>
            <a:ext cx="1099957" cy="3166809"/>
          </a:xfrm>
          <a:prstGeom prst="rect">
            <a:avLst/>
          </a:prstGeom>
        </p:spPr>
      </p:pic>
      <p:sp>
        <p:nvSpPr>
          <p:cNvPr id="19" name="Управляющая кнопка: назад 18">
            <a:hlinkClick r:id="" action="ppaction://hlinkshowjump?jump=nextslide" highlightClick="1"/>
          </p:cNvPr>
          <p:cNvSpPr/>
          <p:nvPr/>
        </p:nvSpPr>
        <p:spPr>
          <a:xfrm rot="10800000">
            <a:off x="12721166" y="11001347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48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108" y="5987138"/>
            <a:ext cx="3177699" cy="31568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885" y="5541472"/>
            <a:ext cx="3314325" cy="36025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9978" y="242896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/>
              <a:t>Лица, имеющие право находиться в ППЭ в день </a:t>
            </a:r>
            <a:r>
              <a:rPr lang="ru-RU" dirty="0" smtClean="0"/>
              <a:t>экзамена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6518" y="2193215"/>
            <a:ext cx="13500847" cy="926503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Представители СМИ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518" y="3431451"/>
            <a:ext cx="1596457" cy="12004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70713" y="3383657"/>
            <a:ext cx="2994530" cy="2076851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972975" y="3563266"/>
            <a:ext cx="9914225" cy="1344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присутствуют в аудиториях только до момента вскрытия участниками экзамена индивидуальных комплектов с экзаменационными материалами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40941" y="5388132"/>
            <a:ext cx="10838329" cy="974286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Общественные наблюдатели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582" y="6153938"/>
            <a:ext cx="2377120" cy="3497228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3545047" y="6680680"/>
            <a:ext cx="12134223" cy="278866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/>
              <a:t>могут свободно перемещаться по ППЭ (в ППЭ для участников с ОВЗ, инвалидов и детей-инвалидов рекомендуется направить общественных наблюдателей в каждую аудиторию)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/>
              <a:t>фиксируют все нарушения во время проведения экзамена и направляют свои замечания в Департамент образования   г. Москвы, Рособрнадзор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87506" y="9767192"/>
            <a:ext cx="9870141" cy="968188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Должностные лица </a:t>
            </a:r>
            <a:r>
              <a:rPr lang="ru-RU" dirty="0" err="1" smtClean="0">
                <a:solidFill>
                  <a:schemeClr val="bg1"/>
                </a:solidFill>
              </a:rPr>
              <a:t>Рособрнадзора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5582" y="10880829"/>
            <a:ext cx="157730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Допуск в ППЭ вышеперечисленных лиц осуществляется при наличии документов,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удостоверяющих личность, и документов, подтверждающих их полномочия</a:t>
            </a: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13101228" y="10162888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24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Информационная безопасность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8621" y="2323041"/>
            <a:ext cx="1552005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FF0000"/>
                </a:solidFill>
              </a:rPr>
              <a:t>ЗАПРЕЩАЕТСЯ</a:t>
            </a:r>
          </a:p>
          <a:p>
            <a:pPr algn="ctr"/>
            <a:r>
              <a:rPr lang="ru-RU" sz="2800" b="1" dirty="0"/>
              <a:t>Иметь при себе и использовать средства связи, электронно-вычислительную технику, </a:t>
            </a:r>
            <a:r>
              <a:rPr lang="ru-RU" sz="2800" b="1" dirty="0" smtClean="0"/>
              <a:t>фото-, аудио-, видеоаппаратуру </a:t>
            </a:r>
            <a:r>
              <a:rPr lang="ru-RU" sz="2800" b="1" dirty="0"/>
              <a:t>и иные средства передачи информации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61510" y="4114800"/>
            <a:ext cx="10246659" cy="54864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u="sng" dirty="0">
                <a:solidFill>
                  <a:srgbClr val="0070C0"/>
                </a:solidFill>
              </a:rPr>
              <a:t>Категорически запрещается: </a:t>
            </a:r>
          </a:p>
          <a:p>
            <a:pPr algn="ctr"/>
            <a:r>
              <a:rPr lang="ru-RU" sz="2800" b="1" i="1" dirty="0">
                <a:solidFill>
                  <a:schemeClr val="tx1"/>
                </a:solidFill>
              </a:rPr>
              <a:t>* выносить из аудиторий и ППЭ экзаменационные материалы на</a:t>
            </a:r>
          </a:p>
          <a:p>
            <a:pPr algn="ctr"/>
            <a:r>
              <a:rPr lang="ru-RU" sz="2800" b="1" i="1" dirty="0">
                <a:solidFill>
                  <a:schemeClr val="tx1"/>
                </a:solidFill>
              </a:rPr>
              <a:t>бумажных или электронных носителях</a:t>
            </a:r>
          </a:p>
          <a:p>
            <a:pPr algn="ctr"/>
            <a:r>
              <a:rPr lang="ru-RU" sz="2800" b="1" i="1" dirty="0">
                <a:solidFill>
                  <a:schemeClr val="tx1"/>
                </a:solidFill>
              </a:rPr>
              <a:t>* фотографировать КИМ  и бланки ответов экзаменационных работ</a:t>
            </a:r>
          </a:p>
          <a:p>
            <a:pPr algn="ctr"/>
            <a:r>
              <a:rPr lang="ru-RU" sz="2800" b="1" i="1" dirty="0">
                <a:solidFill>
                  <a:schemeClr val="tx1"/>
                </a:solidFill>
              </a:rPr>
              <a:t>*передавать информацию третьим лицам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275"/>
            <a:ext cx="2661510" cy="19878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3893" y="6321275"/>
            <a:ext cx="2512118" cy="20681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030" y="6597844"/>
            <a:ext cx="2011756" cy="15150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030" y="6667494"/>
            <a:ext cx="1871881" cy="14453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9951" y="6494384"/>
            <a:ext cx="2314547" cy="17915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73893" y="6372265"/>
            <a:ext cx="2314547" cy="1936860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1744848" y="10180904"/>
            <a:ext cx="12079981" cy="1276805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Федеральный закон 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«</a:t>
            </a:r>
            <a:r>
              <a:rPr lang="ru-RU" sz="2400" dirty="0">
                <a:solidFill>
                  <a:schemeClr val="bg1"/>
                </a:solidFill>
              </a:rPr>
              <a:t>Кодекс Российской Федерации об административных  правонарушениях</a:t>
            </a:r>
            <a:r>
              <a:rPr lang="ru-RU" sz="2400" dirty="0" smtClean="0">
                <a:solidFill>
                  <a:schemeClr val="bg1"/>
                </a:solidFill>
              </a:rPr>
              <a:t>»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от 30 декабря 2001 г. № </a:t>
            </a:r>
            <a:r>
              <a:rPr lang="ru-RU" sz="2400" dirty="0" smtClean="0">
                <a:solidFill>
                  <a:schemeClr val="bg1"/>
                </a:solidFill>
              </a:rPr>
              <a:t>195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13764416" y="9281452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50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327" y="152128"/>
            <a:ext cx="12271464" cy="1512169"/>
          </a:xfrm>
        </p:spPr>
        <p:txBody>
          <a:bodyPr>
            <a:noAutofit/>
          </a:bodyPr>
          <a:lstStyle/>
          <a:p>
            <a:r>
              <a:rPr lang="ru-RU" sz="4800" dirty="0" smtClean="0"/>
              <a:t>Действия уполномоченного представителя ГЭК</a:t>
            </a:r>
            <a:endParaRPr lang="ru-RU" sz="4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3585" y="7979155"/>
            <a:ext cx="1932599" cy="17314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7299" y="8092191"/>
            <a:ext cx="1713124" cy="3042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449" y="8111708"/>
            <a:ext cx="1713124" cy="304216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99836" y="2817376"/>
            <a:ext cx="13893800" cy="160419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6AB3"/>
                </a:solidFill>
              </a:rPr>
              <a:t>Может ли уполномоченный представитель ГЭК использовать средства связи на территории ППЭ в день проведения экзамена?</a:t>
            </a:r>
            <a:endParaRPr lang="ru-RU" sz="3200" b="1" dirty="0">
              <a:solidFill>
                <a:srgbClr val="006AB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9836" y="5090706"/>
            <a:ext cx="3562350" cy="21500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Может использовать средства связи на всей территории ППЭ 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045537" y="5090706"/>
            <a:ext cx="3848099" cy="21500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Может использовать средства связи в штабе ППЭ в случае служебной необходимости 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56012" y="5090706"/>
            <a:ext cx="3695699" cy="21500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Использование средств связи на территории ППЭ запрещено 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84851" y="10236580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12706350" y="10725150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70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507728"/>
            <a:ext cx="12271464" cy="1512169"/>
          </a:xfrm>
        </p:spPr>
        <p:txBody>
          <a:bodyPr>
            <a:noAutofit/>
          </a:bodyPr>
          <a:lstStyle/>
          <a:p>
            <a:r>
              <a:rPr lang="ru-RU" sz="4800" dirty="0">
                <a:latin typeface="+mn-lt"/>
                <a:cs typeface="Times New Roman" panose="02020603050405020304" pitchFamily="18" charset="0"/>
              </a:rPr>
              <a:t>Особенности организации ППЭ для участников с ОВЗ. Ответьте на </a:t>
            </a:r>
            <a:r>
              <a:rPr lang="ru-RU" sz="4800" dirty="0" smtClean="0">
                <a:latin typeface="+mn-lt"/>
                <a:cs typeface="Times New Roman" panose="02020603050405020304" pitchFamily="18" charset="0"/>
              </a:rPr>
              <a:t>вопрос.</a:t>
            </a:r>
            <a:r>
              <a:rPr lang="ru-RU" sz="4800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4800" dirty="0">
                <a:latin typeface="+mn-lt"/>
                <a:cs typeface="Times New Roman" panose="02020603050405020304" pitchFamily="18" charset="0"/>
              </a:rPr>
            </a:br>
            <a:endParaRPr lang="ru-RU" sz="4800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1630990"/>
              </p:ext>
            </p:extLst>
          </p:nvPr>
        </p:nvGraphicFramePr>
        <p:xfrm>
          <a:off x="228600" y="2413000"/>
          <a:ext cx="15509877" cy="8171837"/>
        </p:xfrm>
        <a:graphic>
          <a:graphicData uri="http://schemas.openxmlformats.org/drawingml/2006/table">
            <a:tbl>
              <a:tblPr firstRow="1" firstCol="1">
                <a:tableStyleId>{9D7B26C5-4107-4FEC-AEDC-1716B250A1EF}</a:tableStyleId>
              </a:tblPr>
              <a:tblGrid>
                <a:gridCol w="990600"/>
                <a:gridCol w="7620000"/>
                <a:gridCol w="6899277"/>
              </a:tblGrid>
              <a:tr h="129540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№ П/П</a:t>
                      </a:r>
                    </a:p>
                    <a:p>
                      <a:pPr algn="ctr"/>
                      <a:endParaRPr lang="ru-RU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Условие</a:t>
                      </a:r>
                    </a:p>
                    <a:p>
                      <a:pPr algn="ctr"/>
                      <a:endParaRPr lang="ru-RU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Ответ</a:t>
                      </a:r>
                    </a:p>
                    <a:p>
                      <a:pPr algn="ctr"/>
                      <a:endParaRPr lang="ru-RU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902357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</a:t>
                      </a:r>
                      <a:endParaRPr lang="ru-RU" sz="2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Максимальное количество участников в аудитории</a:t>
                      </a:r>
                      <a:endParaRPr lang="ru-RU" sz="2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02357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</a:t>
                      </a:r>
                      <a:endParaRPr lang="ru-RU" sz="2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Продолжительность экзамена для участника с ОВЗ, инвалидов и детей-инвалидов</a:t>
                      </a:r>
                      <a:endParaRPr lang="ru-RU" sz="2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902357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</a:t>
                      </a:r>
                      <a:endParaRPr lang="ru-RU" sz="2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При использовании слепыми участниками материалов на шрифте Брайля  на каждом рабочем столе должны быть</a:t>
                      </a:r>
                      <a:endParaRPr lang="ru-RU" sz="2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02357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Какой специалист может привлекаться для проведения экзамена для глухих и слабослышащих участников</a:t>
                      </a:r>
                      <a:endParaRPr lang="ru-RU" sz="2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06360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</a:t>
                      </a:r>
                      <a:endParaRPr lang="ru-RU" sz="2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В каком виде предоставляются экзаменационные материалы слабовидящим участникам экзамена</a:t>
                      </a:r>
                      <a:endParaRPr lang="ru-RU" sz="2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02357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</a:t>
                      </a:r>
                      <a:endParaRPr lang="ru-RU" sz="2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Кто осуществляет перенос ответов участника экзамена с нарушениями опорно-двигательного аппарата в случае выполнения заданий на компьютере в бланки ответов</a:t>
                      </a:r>
                      <a:endParaRPr lang="ru-RU" sz="2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2151983" y="3867835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cs typeface="Times New Roman" panose="02020603050405020304" pitchFamily="18" charset="0"/>
              </a:rPr>
              <a:t>12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680841" y="4801285"/>
            <a:ext cx="35532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cs typeface="Times New Roman" panose="02020603050405020304" pitchFamily="18" charset="0"/>
              </a:rPr>
              <a:t>Увеличивается на 1,5 часа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197975" y="5561737"/>
            <a:ext cx="65373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cs typeface="Times New Roman" panose="02020603050405020304" pitchFamily="18" charset="0"/>
              </a:rPr>
              <a:t>Черновики и правила по </a:t>
            </a:r>
          </a:p>
          <a:p>
            <a:pPr algn="ctr"/>
            <a:r>
              <a:rPr lang="ru-RU" sz="2000" b="1" dirty="0" smtClean="0">
                <a:cs typeface="Times New Roman" panose="02020603050405020304" pitchFamily="18" charset="0"/>
              </a:rPr>
              <a:t>заполнению ответов на </a:t>
            </a:r>
          </a:p>
          <a:p>
            <a:pPr algn="ctr"/>
            <a:r>
              <a:rPr lang="ru-RU" sz="2000" b="1" dirty="0" smtClean="0">
                <a:cs typeface="Times New Roman" panose="02020603050405020304" pitchFamily="18" charset="0"/>
              </a:rPr>
              <a:t>задания ОГЭ на шрифте Брайля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571849" y="7097628"/>
            <a:ext cx="39124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cs typeface="Times New Roman" panose="02020603050405020304" pitchFamily="18" charset="0"/>
              </a:rPr>
              <a:t>Ассистент- </a:t>
            </a:r>
            <a:r>
              <a:rPr lang="ru-RU" sz="2000" b="1" dirty="0" err="1" smtClean="0">
                <a:cs typeface="Times New Roman" panose="02020603050405020304" pitchFamily="18" charset="0"/>
              </a:rPr>
              <a:t>сурдопереводчик</a:t>
            </a:r>
            <a:endParaRPr lang="ru-RU" sz="2000" b="1" dirty="0" smtClean="0"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84883" y="7987215"/>
            <a:ext cx="69341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cs typeface="Times New Roman" panose="02020603050405020304" pitchFamily="18" charset="0"/>
              </a:rPr>
              <a:t>В увеличенном </a:t>
            </a:r>
          </a:p>
          <a:p>
            <a:pPr algn="ctr"/>
            <a:r>
              <a:rPr lang="ru-RU" sz="2000" b="1" dirty="0" smtClean="0">
                <a:cs typeface="Times New Roman" panose="02020603050405020304" pitchFamily="18" charset="0"/>
              </a:rPr>
              <a:t>(при помощи тех. средств – лупа, увеличение формата)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636713" y="9442050"/>
            <a:ext cx="15005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cs typeface="Times New Roman" panose="02020603050405020304" pitchFamily="18" charset="0"/>
              </a:rPr>
              <a:t>Ассистент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908778" y="10412693"/>
            <a:ext cx="3619311" cy="827704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12706350" y="10725150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637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1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327" y="152128"/>
            <a:ext cx="12271464" cy="1512169"/>
          </a:xfrm>
        </p:spPr>
        <p:txBody>
          <a:bodyPr>
            <a:noAutofit/>
          </a:bodyPr>
          <a:lstStyle/>
          <a:p>
            <a:r>
              <a:rPr lang="ru-RU" sz="4800" dirty="0" smtClean="0"/>
              <a:t>Действия уполномоченного представителя ГЭК</a:t>
            </a:r>
            <a:endParaRPr lang="ru-RU" sz="4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791" y="7757170"/>
            <a:ext cx="1932599" cy="17314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4614" y="7805974"/>
            <a:ext cx="1713124" cy="3042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6097" y="7805974"/>
            <a:ext cx="1713124" cy="304216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31844" y="3070208"/>
            <a:ext cx="13378665" cy="160419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6AB3"/>
                </a:solidFill>
              </a:rPr>
              <a:t>Где уполномоченный представитель ГЭК передает руководителю ППЭ экзаменационные материалы перед началом экзамена? </a:t>
            </a:r>
            <a:endParaRPr lang="ru-RU" sz="3200" b="1" dirty="0">
              <a:solidFill>
                <a:srgbClr val="006AB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84242" y="5090706"/>
            <a:ext cx="3695699" cy="18153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В штабе ППЭ 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114810" y="5105188"/>
            <a:ext cx="3695699" cy="17863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В аудитории проведения экзамена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49526" y="5090706"/>
            <a:ext cx="3695699" cy="17672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06AB3"/>
                </a:solidFill>
              </a:rPr>
              <a:t>В РЦОИ 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12706350" y="10725150"/>
            <a:ext cx="1333500" cy="6096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084851" y="10236580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19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ФЦПРО-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ЕГЭ</Template>
  <TotalTime>2181</TotalTime>
  <Words>1656</Words>
  <Application>Microsoft Office PowerPoint</Application>
  <PresentationFormat>Произвольный</PresentationFormat>
  <Paragraphs>269</Paragraphs>
  <Slides>33</Slides>
  <Notes>0</Notes>
  <HiddenSlides>4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Calibri</vt:lpstr>
      <vt:lpstr>Times New Roman</vt:lpstr>
      <vt:lpstr>Wingdings</vt:lpstr>
      <vt:lpstr>ЕГЭ</vt:lpstr>
      <vt:lpstr>ФЦПРО-ЕГЭ</vt:lpstr>
      <vt:lpstr>Организация и проведение государственной итоговой аттестации в ФОРМЕ ОГЭ</vt:lpstr>
      <vt:lpstr>Подготовка помещений ППЭ</vt:lpstr>
      <vt:lpstr>Подготовка помещений ППЭ</vt:lpstr>
      <vt:lpstr>Напоминаем: лица, привлекаемые к проведению ГИА</vt:lpstr>
      <vt:lpstr>Лица, имеющие право находиться в ППЭ в день экзамена</vt:lpstr>
      <vt:lpstr>Информационная безопасность</vt:lpstr>
      <vt:lpstr>Действия уполномоченного представителя ГЭК</vt:lpstr>
      <vt:lpstr>Особенности организации ППЭ для участников с ОВЗ. Ответьте на вопрос. </vt:lpstr>
      <vt:lpstr>Действия уполномоченного представителя ГЭК</vt:lpstr>
      <vt:lpstr>В какое время данные категории работников должны явиться в ППЭ</vt:lpstr>
      <vt:lpstr>Презентация PowerPoint</vt:lpstr>
      <vt:lpstr>Подготовительные мероприятия в день экзамена. Действия руководителя ППЭ:</vt:lpstr>
      <vt:lpstr>Подготовительные мероприятия в день экзамена. Действия уполномоченного представителя ГЭК:</vt:lpstr>
      <vt:lpstr>Должностные обязанности уполномоченного представителя ГЭК</vt:lpstr>
      <vt:lpstr>Организация входа участников в ППЭ</vt:lpstr>
      <vt:lpstr>Организация входа участников в ППЭ</vt:lpstr>
      <vt:lpstr>Организация входа в ППЭ</vt:lpstr>
      <vt:lpstr>Организация передвижения по ППЭ</vt:lpstr>
      <vt:lpstr>Вход участников в аудиторию ППЭ</vt:lpstr>
      <vt:lpstr>Выдача экзаменационных материалов</vt:lpstr>
      <vt:lpstr>Экзамен в аудитории ППЭ</vt:lpstr>
      <vt:lpstr>Сбор экзаменационных материалов</vt:lpstr>
      <vt:lpstr>Экзамен в аудиториях ППЭ</vt:lpstr>
      <vt:lpstr>Экзамен в аудиториях ППЭ</vt:lpstr>
      <vt:lpstr>Экзамен в аудиториях ППЭ</vt:lpstr>
      <vt:lpstr>Завершение экзамена. Действия организаторов в аудитории</vt:lpstr>
      <vt:lpstr>Апелляция о нарушении установленного порядка проведения ГИА</vt:lpstr>
      <vt:lpstr>Презентация PowerPoint</vt:lpstr>
      <vt:lpstr>Передача Материалов экзамена для дальнейшей обработки</vt:lpstr>
      <vt:lpstr>Передача материалов экзамена для дальнейшей обработки</vt:lpstr>
      <vt:lpstr>Укажите нарушение.  Действия организаторов</vt:lpstr>
      <vt:lpstr>Укажите нарушение. Действия организаторов</vt:lpstr>
      <vt:lpstr>Укажите нарушение.  Действия организаторов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«Подготовка организаторов в аудитории пункта проведения экзамена государственной итоговой аттестации по образовательным программам среднего общего образования в 2016 году»</dc:title>
  <dc:creator>Пользователь Windows</dc:creator>
  <cp:lastModifiedBy>Taniana</cp:lastModifiedBy>
  <cp:revision>180</cp:revision>
  <dcterms:created xsi:type="dcterms:W3CDTF">2016-02-13T12:34:59Z</dcterms:created>
  <dcterms:modified xsi:type="dcterms:W3CDTF">2017-04-24T13:23:18Z</dcterms:modified>
</cp:coreProperties>
</file>