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DFA28-87F8-40C8-9560-6BEF5C9E4EF3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4077072"/>
            <a:ext cx="3763962" cy="172878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928926" y="2071678"/>
            <a:ext cx="502688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Инновационная деятельность учителя – словесника как способ повышения качества современного образования</a:t>
            </a:r>
            <a:endParaRPr kumimoji="0" lang="ru-RU" sz="36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571612"/>
            <a:ext cx="8229600" cy="1143000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внимание!!!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1472" y="714356"/>
            <a:ext cx="807249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вслушаться в слова выдающихся деятелей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в области преподавания языка,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 области научных исследований языка,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 можно вынести впечатление,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не может быть более благодарного,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воспитывающего предмета в средней школе,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 языкознание и в особенности изучение родного   языка.</a:t>
            </a:r>
          </a:p>
          <a:p>
            <a:pPr algn="r"/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А.Д. Алфёров.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5721" y="1714488"/>
            <a:ext cx="885828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"Что же школа может делать</a:t>
            </a:r>
          </a:p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 качеством образования?"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268548" cy="1143000"/>
          </a:xfrm>
        </p:spPr>
        <p:txBody>
          <a:bodyPr>
            <a:noAutofit/>
          </a:bodyPr>
          <a:lstStyle/>
          <a:p>
            <a:pPr lvl="0" algn="l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1857356" y="857232"/>
            <a:ext cx="6786610" cy="4857784"/>
          </a:xfrm>
          <a:prstGeom prst="vertic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  <a:tabLst>
                <a:tab pos="403225" algn="l"/>
              </a:tabLst>
            </a:pP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450850" algn="ctr" fontAlgn="base">
              <a:spcBef>
                <a:spcPct val="0"/>
              </a:spcBef>
              <a:spcAft>
                <a:spcPct val="0"/>
              </a:spcAft>
              <a:tabLst>
                <a:tab pos="403225" algn="l"/>
              </a:tabLst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Научиться правильно прогнозировать, проектировать, моделировать те качества (свойства) подготовки выпускника, которые школа предполагает получить "на выходе" образовательного процесса, то есть определять требуемое в будущем качество образования.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268548" cy="1143000"/>
          </a:xfrm>
        </p:spPr>
        <p:txBody>
          <a:bodyPr>
            <a:noAutofit/>
          </a:bodyPr>
          <a:lstStyle/>
          <a:p>
            <a:pPr lvl="0" algn="l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1857356" y="857232"/>
            <a:ext cx="6786610" cy="4857784"/>
          </a:xfrm>
          <a:prstGeom prst="vertic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  <a:tabLst>
                <a:tab pos="403225" algn="l"/>
              </a:tabLst>
            </a:pP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Обеспечивать, поддерживать достижение требуемого уровня качества образования, вовремя пресекая нежелательные отклонения от него.</a:t>
            </a:r>
            <a:endParaRPr lang="ru-RU" sz="4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268548" cy="1143000"/>
          </a:xfrm>
        </p:spPr>
        <p:txBody>
          <a:bodyPr>
            <a:noAutofit/>
          </a:bodyPr>
          <a:lstStyle/>
          <a:p>
            <a:pPr lvl="0" algn="l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1857356" y="857232"/>
            <a:ext cx="6786610" cy="5500726"/>
          </a:xfrm>
          <a:prstGeom prst="vertic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  <a:tabLst>
                <a:tab pos="403225" algn="l"/>
              </a:tabLst>
            </a:pP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Повышать качество образования, приводя его в соответствие с растущими требованиями внешних заказчиков. Повышение качества образования, появление его новых свойств возможно только через развитие образования (то есть через инновационный процесс).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268548" cy="1143000"/>
          </a:xfrm>
        </p:spPr>
        <p:txBody>
          <a:bodyPr>
            <a:noAutofit/>
          </a:bodyPr>
          <a:lstStyle/>
          <a:p>
            <a:pPr lvl="0" algn="l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1857356" y="857232"/>
            <a:ext cx="6786610" cy="5500726"/>
          </a:xfrm>
          <a:prstGeom prst="vertic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  <a:tabLst>
                <a:tab pos="403225" algn="l"/>
              </a:tabLst>
            </a:pP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Выявлять и оценивать реальное качество образования, его соответствие новым стандартам.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357430"/>
            <a:ext cx="758669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же такое сегодня "инновационное образование"? 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66631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Классификация педагогических технологий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876870"/>
          <a:ext cx="8717079" cy="579825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216253"/>
                <a:gridCol w="2214578"/>
                <a:gridCol w="4251598"/>
                <a:gridCol w="34650"/>
              </a:tblGrid>
              <a:tr h="197168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Тенденция</a:t>
                      </a: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Задача</a:t>
                      </a: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Технологии</a:t>
                      </a: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pPr marL="12065" marR="12065" fontAlgn="base"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500"/>
                        <a:t> </a:t>
                      </a:r>
                      <a:endParaRPr lang="ru-RU" sz="50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</a:tr>
              <a:tr h="814778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Переход от обучения к учению</a:t>
                      </a: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Поиск </a:t>
                      </a:r>
                      <a:r>
                        <a:rPr lang="ru-RU" sz="1400" dirty="0" err="1"/>
                        <a:t>организацион</a:t>
                      </a:r>
                      <a:r>
                        <a:rPr lang="ru-RU" sz="1400" dirty="0"/>
                        <a:t>-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/>
                        <a:t>ных</a:t>
                      </a:r>
                      <a:r>
                        <a:rPr lang="ru-RU" sz="1400" dirty="0"/>
                        <a:t> форм освоения содержания образования</a:t>
                      </a: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Модульного обучения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Организации самостоятельной работы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Дистанционного обучения</a:t>
                      </a: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pPr marL="12065" marR="12065" fontAlgn="base"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500"/>
                        <a:t> </a:t>
                      </a:r>
                      <a:endParaRPr lang="ru-RU" sz="50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</a:tr>
              <a:tr h="1226518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Реализация компетент-ностного подхода</a:t>
                      </a: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Расширение спектра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видов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продуктивной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образовательной деятельности обучающихся</a:t>
                      </a: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Проектной,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учебно-исследовательской деятельности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Анализа конкретной ситуации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Организации творческой деятельности</a:t>
                      </a: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pPr marL="12065" marR="12065" fontAlgn="base"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500"/>
                        <a:t> </a:t>
                      </a:r>
                      <a:endParaRPr lang="ru-RU" sz="50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</a:tr>
              <a:tr h="814778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Возрастание роли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субъектности и самостоятельности,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необходимость учения «через всю жизнь»</a:t>
                      </a: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Осуществление учения</a:t>
                      </a: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Рефлексивного обучения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оценки достижений,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самоконтроля,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Самообразовательной деятельности</a:t>
                      </a: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pPr marL="12065" marR="12065" fontAlgn="base"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500"/>
                        <a:t> </a:t>
                      </a:r>
                      <a:endParaRPr lang="ru-RU" sz="50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</a:tr>
              <a:tr h="1020648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Возрастание роли информации в современном мире</a:t>
                      </a: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Организация работы с информацией</a:t>
                      </a: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РКМЧП /развитие критического мышления через чтение и письмо/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Информационные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Проблемного обучения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Игровые </a:t>
                      </a: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endParaRPr lang="ru-RU" sz="400"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020648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Возрастание роли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командной работы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 современном мире</a:t>
                      </a: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Организация группового взаимодействия в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образовательном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процессе</a:t>
                      </a: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Организации группового взаимодействия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Организации дискуссии</a:t>
                      </a:r>
                    </a:p>
                    <a:p>
                      <a:pPr marL="12065" marR="1206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Обучения на основе социального взаимодействия и т. д.</a:t>
                      </a: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4625" marR="4625" marT="4625" marB="4625" anchor="b"/>
                </a:tc>
                <a:tc>
                  <a:txBody>
                    <a:bodyPr/>
                    <a:lstStyle/>
                    <a:p>
                      <a:endParaRPr lang="ru-RU" sz="400" dirty="0"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F7F7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304</Words>
  <Application>Microsoft Office PowerPoint</Application>
  <PresentationFormat>Экран (4:3)</PresentationFormat>
  <Paragraphs>72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               </vt:lpstr>
      <vt:lpstr>               </vt:lpstr>
      <vt:lpstr>               </vt:lpstr>
      <vt:lpstr>               </vt:lpstr>
      <vt:lpstr>Что же такое сегодня "инновационное образование"? </vt:lpstr>
      <vt:lpstr>Классификация педагогических технологий </vt:lpstr>
      <vt:lpstr>Спасибо за внимание!!!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Windows User</cp:lastModifiedBy>
  <cp:revision>10</cp:revision>
  <dcterms:created xsi:type="dcterms:W3CDTF">2013-08-17T08:34:50Z</dcterms:created>
  <dcterms:modified xsi:type="dcterms:W3CDTF">2015-03-02T18:10:55Z</dcterms:modified>
</cp:coreProperties>
</file>