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74" r:id="rId3"/>
    <p:sldId id="257" r:id="rId4"/>
    <p:sldId id="258" r:id="rId5"/>
    <p:sldId id="259" r:id="rId6"/>
    <p:sldId id="280" r:id="rId7"/>
    <p:sldId id="275" r:id="rId8"/>
    <p:sldId id="264" r:id="rId9"/>
    <p:sldId id="265" r:id="rId10"/>
    <p:sldId id="266" r:id="rId11"/>
    <p:sldId id="267" r:id="rId12"/>
    <p:sldId id="268" r:id="rId13"/>
    <p:sldId id="277" r:id="rId14"/>
    <p:sldId id="269" r:id="rId15"/>
    <p:sldId id="270" r:id="rId16"/>
    <p:sldId id="271" r:id="rId17"/>
    <p:sldId id="272" r:id="rId18"/>
  </p:sldIdLst>
  <p:sldSz cx="16068675" cy="11698288"/>
  <p:notesSz cx="6858000" cy="9144000"/>
  <p:defaultTextStyle>
    <a:defPPr>
      <a:defRPr lang="ru-RU"/>
    </a:defPPr>
    <a:lvl1pPr marL="0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1pPr>
    <a:lvl2pPr marL="854087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2pPr>
    <a:lvl3pPr marL="1708175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3pPr>
    <a:lvl4pPr marL="2562261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4pPr>
    <a:lvl5pPr marL="3416348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5pPr>
    <a:lvl6pPr marL="4270436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6pPr>
    <a:lvl7pPr marL="5124523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7pPr>
    <a:lvl8pPr marL="5978611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8pPr>
    <a:lvl9pPr marL="6832698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84">
          <p15:clr>
            <a:srgbClr val="A4A3A4"/>
          </p15:clr>
        </p15:guide>
        <p15:guide id="2" pos="506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796" autoAdjust="0"/>
    <p:restoredTop sz="94660"/>
  </p:normalViewPr>
  <p:slideViewPr>
    <p:cSldViewPr snapToGrid="0">
      <p:cViewPr varScale="1">
        <p:scale>
          <a:sx n="69" d="100"/>
          <a:sy n="69" d="100"/>
        </p:scale>
        <p:origin x="1134" y="96"/>
      </p:cViewPr>
      <p:guideLst>
        <p:guide orient="horz" pos="3684"/>
        <p:guide pos="50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2488" y="2320752"/>
            <a:ext cx="13658374" cy="3529186"/>
          </a:xfrm>
        </p:spPr>
        <p:txBody>
          <a:bodyPr>
            <a:normAutofit/>
          </a:bodyPr>
          <a:lstStyle>
            <a:lvl1pPr>
              <a:defRPr sz="8300" baseline="0"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54417" y="6929264"/>
            <a:ext cx="7128792" cy="1872208"/>
          </a:xfrm>
        </p:spPr>
        <p:txBody>
          <a:bodyPr>
            <a:normAutofit/>
          </a:bodyPr>
          <a:lstStyle>
            <a:lvl1pPr marL="0" indent="0" algn="ctr">
              <a:buNone/>
              <a:defRPr sz="28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40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708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562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416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2704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1245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978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8326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649790" y="2176736"/>
            <a:ext cx="3513339" cy="8273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03435" y="2176736"/>
            <a:ext cx="10279770" cy="8273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4900" b="1" i="0" baseline="0">
                <a:solidFill>
                  <a:srgbClr val="0072BC"/>
                </a:solidFill>
                <a:latin typeface="Arial" panose="020B0604020202020204" pitchFamily="34" charset="0"/>
              </a:defRPr>
            </a:lvl1pPr>
            <a:lvl2pPr>
              <a:defRPr sz="4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6" y="2968824"/>
            <a:ext cx="11933911" cy="6871821"/>
          </a:xfrm>
        </p:spPr>
        <p:txBody>
          <a:bodyPr anchor="t"/>
          <a:lstStyle>
            <a:lvl1pPr algn="ctr">
              <a:defRPr sz="7400" b="1" cap="all" baseline="0">
                <a:solidFill>
                  <a:srgbClr val="FF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93777" y="160512"/>
            <a:ext cx="11809312" cy="1440160"/>
          </a:xfrm>
        </p:spPr>
        <p:txBody>
          <a:bodyPr anchor="b"/>
          <a:lstStyle>
            <a:lvl1pPr marL="0" indent="0" algn="ctr">
              <a:buNone/>
              <a:defRPr sz="3700" b="1" cap="all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4087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2pPr>
            <a:lvl3pPr marL="1708175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3pPr>
            <a:lvl4pPr marL="256226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4pPr>
            <a:lvl5pPr marL="341634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5pPr>
            <a:lvl6pPr marL="4270436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6pPr>
            <a:lvl7pPr marL="5124523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7pPr>
            <a:lvl8pPr marL="597861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8pPr>
            <a:lvl9pPr marL="683269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03435" y="2729604"/>
            <a:ext cx="7096998" cy="7720329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7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168244" y="2729604"/>
            <a:ext cx="7096998" cy="7720329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7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618577"/>
            <a:ext cx="7099790" cy="1091300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54087" indent="0">
              <a:buNone/>
              <a:defRPr sz="3700" b="1"/>
            </a:lvl2pPr>
            <a:lvl3pPr marL="1708175" indent="0">
              <a:buNone/>
              <a:defRPr sz="3400" b="1"/>
            </a:lvl3pPr>
            <a:lvl4pPr marL="2562261" indent="0">
              <a:buNone/>
              <a:defRPr sz="2900" b="1"/>
            </a:lvl4pPr>
            <a:lvl5pPr marL="3416348" indent="0">
              <a:buNone/>
              <a:defRPr sz="2900" b="1"/>
            </a:lvl5pPr>
            <a:lvl6pPr marL="4270436" indent="0">
              <a:buNone/>
              <a:defRPr sz="2900" b="1"/>
            </a:lvl6pPr>
            <a:lvl7pPr marL="5124523" indent="0">
              <a:buNone/>
              <a:defRPr sz="2900" b="1"/>
            </a:lvl7pPr>
            <a:lvl8pPr marL="5978611" indent="0">
              <a:buNone/>
              <a:defRPr sz="2900" b="1"/>
            </a:lvl8pPr>
            <a:lvl9pPr marL="6832698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03434" y="3709874"/>
            <a:ext cx="7099790" cy="6740056"/>
          </a:xfrm>
        </p:spPr>
        <p:txBody>
          <a:bodyPr/>
          <a:lstStyle>
            <a:lvl1pPr>
              <a:defRPr sz="4500"/>
            </a:lvl1pPr>
            <a:lvl2pPr>
              <a:defRPr sz="37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8162672" y="2618577"/>
            <a:ext cx="7102578" cy="1091300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54087" indent="0">
              <a:buNone/>
              <a:defRPr sz="3700" b="1"/>
            </a:lvl2pPr>
            <a:lvl3pPr marL="1708175" indent="0">
              <a:buNone/>
              <a:defRPr sz="3400" b="1"/>
            </a:lvl3pPr>
            <a:lvl4pPr marL="2562261" indent="0">
              <a:buNone/>
              <a:defRPr sz="2900" b="1"/>
            </a:lvl4pPr>
            <a:lvl5pPr marL="3416348" indent="0">
              <a:buNone/>
              <a:defRPr sz="2900" b="1"/>
            </a:lvl5pPr>
            <a:lvl6pPr marL="4270436" indent="0">
              <a:buNone/>
              <a:defRPr sz="2900" b="1"/>
            </a:lvl6pPr>
            <a:lvl7pPr marL="5124523" indent="0">
              <a:buNone/>
              <a:defRPr sz="2900" b="1"/>
            </a:lvl7pPr>
            <a:lvl8pPr marL="5978611" indent="0">
              <a:buNone/>
              <a:defRPr sz="2900" b="1"/>
            </a:lvl8pPr>
            <a:lvl9pPr marL="6832698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8162672" y="3709874"/>
            <a:ext cx="7102578" cy="6740056"/>
          </a:xfrm>
        </p:spPr>
        <p:txBody>
          <a:bodyPr/>
          <a:lstStyle>
            <a:lvl1pPr>
              <a:defRPr sz="4500"/>
            </a:lvl1pPr>
            <a:lvl2pPr>
              <a:defRPr sz="37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3537" y="2104728"/>
            <a:ext cx="5286483" cy="1584813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2406" y="2104728"/>
            <a:ext cx="8982836" cy="8345208"/>
          </a:xfrm>
        </p:spPr>
        <p:txBody>
          <a:bodyPr/>
          <a:lstStyle>
            <a:lvl1pPr>
              <a:defRPr sz="6000"/>
            </a:lvl1pPr>
            <a:lvl2pPr>
              <a:defRPr sz="5200"/>
            </a:lvl2pPr>
            <a:lvl3pPr>
              <a:defRPr sz="4500"/>
            </a:lvl3pPr>
            <a:lvl4pPr>
              <a:defRPr sz="3700"/>
            </a:lvl4pPr>
            <a:lvl5pPr>
              <a:defRPr sz="3700"/>
            </a:lvl5pPr>
            <a:lvl6pPr>
              <a:defRPr sz="3700"/>
            </a:lvl6pPr>
            <a:lvl7pPr>
              <a:defRPr sz="3700"/>
            </a:lvl7pPr>
            <a:lvl8pPr>
              <a:defRPr sz="3700"/>
            </a:lvl8pPr>
            <a:lvl9pPr>
              <a:defRPr sz="3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03442" y="3761547"/>
            <a:ext cx="5286483" cy="6688389"/>
          </a:xfrm>
        </p:spPr>
        <p:txBody>
          <a:bodyPr/>
          <a:lstStyle>
            <a:lvl1pPr marL="0" indent="0">
              <a:buNone/>
              <a:defRPr sz="2600"/>
            </a:lvl1pPr>
            <a:lvl2pPr marL="854087" indent="0">
              <a:buNone/>
              <a:defRPr sz="2300"/>
            </a:lvl2pPr>
            <a:lvl3pPr marL="1708175" indent="0">
              <a:buNone/>
              <a:defRPr sz="1900"/>
            </a:lvl3pPr>
            <a:lvl4pPr marL="2562261" indent="0">
              <a:buNone/>
              <a:defRPr sz="1600"/>
            </a:lvl4pPr>
            <a:lvl5pPr marL="3416348" indent="0">
              <a:buNone/>
              <a:defRPr sz="1600"/>
            </a:lvl5pPr>
            <a:lvl6pPr marL="4270436" indent="0">
              <a:buNone/>
              <a:defRPr sz="1600"/>
            </a:lvl6pPr>
            <a:lvl7pPr marL="5124523" indent="0">
              <a:buNone/>
              <a:defRPr sz="1600"/>
            </a:lvl7pPr>
            <a:lvl8pPr marL="5978611" indent="0">
              <a:buNone/>
              <a:defRPr sz="1600"/>
            </a:lvl8pPr>
            <a:lvl9pPr marL="6832698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9573" y="8188804"/>
            <a:ext cx="9641205" cy="966734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149574" y="2608784"/>
            <a:ext cx="9637292" cy="5455453"/>
          </a:xfrm>
        </p:spPr>
        <p:txBody>
          <a:bodyPr/>
          <a:lstStyle>
            <a:lvl1pPr marL="0" indent="0">
              <a:buNone/>
              <a:defRPr sz="6000"/>
            </a:lvl1pPr>
            <a:lvl2pPr marL="854087" indent="0">
              <a:buNone/>
              <a:defRPr sz="5200"/>
            </a:lvl2pPr>
            <a:lvl3pPr marL="1708175" indent="0">
              <a:buNone/>
              <a:defRPr sz="4500"/>
            </a:lvl3pPr>
            <a:lvl4pPr marL="2562261" indent="0">
              <a:buNone/>
              <a:defRPr sz="3700"/>
            </a:lvl4pPr>
            <a:lvl5pPr marL="3416348" indent="0">
              <a:buNone/>
              <a:defRPr sz="3700"/>
            </a:lvl5pPr>
            <a:lvl6pPr marL="4270436" indent="0">
              <a:buNone/>
              <a:defRPr sz="3700"/>
            </a:lvl6pPr>
            <a:lvl7pPr marL="5124523" indent="0">
              <a:buNone/>
              <a:defRPr sz="3700"/>
            </a:lvl7pPr>
            <a:lvl8pPr marL="5978611" indent="0">
              <a:buNone/>
              <a:defRPr sz="3700"/>
            </a:lvl8pPr>
            <a:lvl9pPr marL="6832698" indent="0">
              <a:buNone/>
              <a:defRPr sz="37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149573" y="9155540"/>
            <a:ext cx="9641205" cy="1372925"/>
          </a:xfrm>
        </p:spPr>
        <p:txBody>
          <a:bodyPr/>
          <a:lstStyle>
            <a:lvl1pPr marL="0" indent="0">
              <a:buNone/>
              <a:defRPr sz="2600"/>
            </a:lvl1pPr>
            <a:lvl2pPr marL="854087" indent="0">
              <a:buNone/>
              <a:defRPr sz="2300"/>
            </a:lvl2pPr>
            <a:lvl3pPr marL="1708175" indent="0">
              <a:buNone/>
              <a:defRPr sz="1900"/>
            </a:lvl3pPr>
            <a:lvl4pPr marL="2562261" indent="0">
              <a:buNone/>
              <a:defRPr sz="1600"/>
            </a:lvl4pPr>
            <a:lvl5pPr marL="3416348" indent="0">
              <a:buNone/>
              <a:defRPr sz="1600"/>
            </a:lvl5pPr>
            <a:lvl6pPr marL="4270436" indent="0">
              <a:buNone/>
              <a:defRPr sz="1600"/>
            </a:lvl6pPr>
            <a:lvl7pPr marL="5124523" indent="0">
              <a:buNone/>
              <a:defRPr sz="1600"/>
            </a:lvl7pPr>
            <a:lvl8pPr marL="5978611" indent="0">
              <a:buNone/>
              <a:defRPr sz="1600"/>
            </a:lvl8pPr>
            <a:lvl9pPr marL="6832698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6" y="468477"/>
            <a:ext cx="12271465" cy="1348220"/>
          </a:xfrm>
          <a:prstGeom prst="rect">
            <a:avLst/>
          </a:prstGeom>
        </p:spPr>
        <p:txBody>
          <a:bodyPr vert="horz" lIns="170817" tIns="85409" rIns="170817" bIns="85409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729604"/>
            <a:ext cx="14461808" cy="7720329"/>
          </a:xfrm>
          <a:prstGeom prst="rect">
            <a:avLst/>
          </a:prstGeom>
        </p:spPr>
        <p:txBody>
          <a:bodyPr vert="horz" lIns="170817" tIns="85409" rIns="170817" bIns="8540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3434" y="10842586"/>
            <a:ext cx="3749357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l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490131" y="10842586"/>
            <a:ext cx="5088414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ct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515884" y="10842586"/>
            <a:ext cx="3749357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708175" rtl="0" eaLnBrk="1" latinLnBrk="0" hangingPunct="1">
        <a:spcBef>
          <a:spcPct val="0"/>
        </a:spcBef>
        <a:buNone/>
        <a:defRPr sz="8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40565" indent="-640565" algn="l" defTabSz="1708175" rtl="0" eaLnBrk="1" latinLnBrk="0" hangingPunct="1">
        <a:spcBef>
          <a:spcPct val="20000"/>
        </a:spcBef>
        <a:buFont typeface="Arial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1pPr>
      <a:lvl2pPr marL="1387892" indent="-533804" algn="l" defTabSz="1708175" rtl="0" eaLnBrk="1" latinLnBrk="0" hangingPunct="1">
        <a:spcBef>
          <a:spcPct val="20000"/>
        </a:spcBef>
        <a:buFont typeface="Arial" pitchFamily="34" charset="0"/>
        <a:buChar char="–"/>
        <a:defRPr sz="5200" kern="1200">
          <a:solidFill>
            <a:schemeClr val="tx1"/>
          </a:solidFill>
          <a:latin typeface="+mn-lt"/>
          <a:ea typeface="+mn-ea"/>
          <a:cs typeface="+mn-cs"/>
        </a:defRPr>
      </a:lvl2pPr>
      <a:lvl3pPr marL="2135217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3pPr>
      <a:lvl4pPr marL="2989306" indent="-427044" algn="l" defTabSz="1708175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4pPr>
      <a:lvl5pPr marL="3843392" indent="-427044" algn="l" defTabSz="1708175" rtl="0" eaLnBrk="1" latinLnBrk="0" hangingPunct="1">
        <a:spcBef>
          <a:spcPct val="20000"/>
        </a:spcBef>
        <a:buFont typeface="Arial" pitchFamily="34" charset="0"/>
        <a:buChar char="»"/>
        <a:defRPr sz="3700" kern="1200">
          <a:solidFill>
            <a:schemeClr val="tx1"/>
          </a:solidFill>
          <a:latin typeface="+mn-lt"/>
          <a:ea typeface="+mn-ea"/>
          <a:cs typeface="+mn-cs"/>
        </a:defRPr>
      </a:lvl5pPr>
      <a:lvl6pPr marL="4697479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6pPr>
      <a:lvl7pPr marL="5551567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7pPr>
      <a:lvl8pPr marL="6405653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8pPr>
      <a:lvl9pPr marL="7259742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854087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708175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562261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4pPr>
      <a:lvl5pPr marL="3416348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5pPr>
      <a:lvl6pPr marL="4270436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6pPr>
      <a:lvl7pPr marL="5124523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7pPr>
      <a:lvl8pPr marL="5978611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8pPr>
      <a:lvl9pPr marL="6832698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180039" y="3087356"/>
            <a:ext cx="11933911" cy="3784092"/>
          </a:xfrm>
        </p:spPr>
        <p:txBody>
          <a:bodyPr>
            <a:normAutofit/>
          </a:bodyPr>
          <a:lstStyle/>
          <a:p>
            <a:r>
              <a:rPr lang="ru-RU" sz="5400" dirty="0"/>
              <a:t>Особенности организации и проведения государственного выпускного экзамена</a:t>
            </a:r>
          </a:p>
        </p:txBody>
      </p:sp>
      <p:sp>
        <p:nvSpPr>
          <p:cNvPr id="10" name="Текст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000" dirty="0"/>
              <a:t>Подготовка </a:t>
            </a:r>
            <a:r>
              <a:rPr lang="ru-RU" sz="4000" smtClean="0"/>
              <a:t>уполномоченных представителей ГЭК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45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/>
          <a:p>
            <a:r>
              <a:rPr lang="ru-RU" sz="4000" dirty="0"/>
              <a:t>Специализированные условия</a:t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803434" y="2729604"/>
            <a:ext cx="14461808" cy="7720329"/>
          </a:xfrm>
          <a:prstGeom prst="rect">
            <a:avLst/>
          </a:prstGeom>
        </p:spPr>
        <p:txBody>
          <a:bodyPr>
            <a:normAutofit/>
          </a:bodyPr>
          <a:lstStyle>
            <a:lvl1pPr marL="640565" indent="-640565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87892" indent="-53380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5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3521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89306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4339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697479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55156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5653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5974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800" b="1" dirty="0" smtClean="0">
                <a:solidFill>
                  <a:srgbClr val="0070C0"/>
                </a:solidFill>
              </a:rPr>
              <a:t>Для глухих и слабослышащих участников экзамена:</a:t>
            </a:r>
          </a:p>
          <a:p>
            <a:pPr marL="0" indent="0">
              <a:buFont typeface="Arial" pitchFamily="34" charset="0"/>
              <a:buNone/>
            </a:pPr>
            <a:endParaRPr lang="ru-RU" sz="2800" b="1" dirty="0" smtClean="0">
              <a:solidFill>
                <a:srgbClr val="0070C0"/>
              </a:solidFill>
            </a:endParaRPr>
          </a:p>
          <a:p>
            <a:r>
              <a:rPr lang="ru-RU" sz="2800" dirty="0" smtClean="0">
                <a:solidFill>
                  <a:srgbClr val="0070C0"/>
                </a:solidFill>
              </a:rPr>
              <a:t>звукоусиливающая аппаратура как коллективного, так и индивидуального пользования;</a:t>
            </a:r>
          </a:p>
          <a:p>
            <a:r>
              <a:rPr lang="ru-RU" sz="2800" dirty="0" smtClean="0">
                <a:solidFill>
                  <a:srgbClr val="0070C0"/>
                </a:solidFill>
              </a:rPr>
              <a:t>на каждый рабочий стол необходимое количество правил по заполнению бланков ГВЭ;</a:t>
            </a:r>
          </a:p>
          <a:p>
            <a:r>
              <a:rPr lang="ru-RU" sz="2800" dirty="0" smtClean="0">
                <a:solidFill>
                  <a:srgbClr val="0070C0"/>
                </a:solidFill>
              </a:rPr>
              <a:t>привлекается ассистент-</a:t>
            </a:r>
            <a:r>
              <a:rPr lang="ru-RU" sz="2800" dirty="0" err="1" smtClean="0">
                <a:solidFill>
                  <a:srgbClr val="0070C0"/>
                </a:solidFill>
              </a:rPr>
              <a:t>сурдопереводчик</a:t>
            </a:r>
            <a:r>
              <a:rPr lang="ru-RU" sz="2800" dirty="0" smtClean="0">
                <a:solidFill>
                  <a:srgbClr val="0070C0"/>
                </a:solidFill>
              </a:rPr>
              <a:t>;</a:t>
            </a:r>
          </a:p>
          <a:p>
            <a:r>
              <a:rPr lang="ru-RU" sz="2800" dirty="0" smtClean="0">
                <a:solidFill>
                  <a:srgbClr val="0070C0"/>
                </a:solidFill>
              </a:rPr>
              <a:t>ГВЭ по всем предметам по желанию участников проводится в письменной форме;</a:t>
            </a:r>
          </a:p>
          <a:p>
            <a:r>
              <a:rPr lang="ru-RU" sz="2800" dirty="0" smtClean="0">
                <a:solidFill>
                  <a:srgbClr val="0070C0"/>
                </a:solidFill>
              </a:rPr>
              <a:t>на экзамене по русскому языку в форме изложения для глухих и слабослышащих участников ГВЭ необходимо предоставить текст изложения для чтения и проведения подготовительной работы к изложению на 40 минут (по истечении этого времени организатор забирает текст).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056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/>
          <a:p>
            <a:r>
              <a:rPr lang="ru-RU" sz="4000" dirty="0"/>
              <a:t>Специализированные условия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803434" y="2729604"/>
            <a:ext cx="14461808" cy="7720329"/>
          </a:xfrm>
          <a:prstGeom prst="rect">
            <a:avLst/>
          </a:prstGeom>
        </p:spPr>
        <p:txBody>
          <a:bodyPr>
            <a:normAutofit/>
          </a:bodyPr>
          <a:lstStyle>
            <a:lvl1pPr marL="640565" indent="-640565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87892" indent="-53380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5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3521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89306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4339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697479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55156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5653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5974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3600" b="1" dirty="0" smtClean="0">
                <a:solidFill>
                  <a:srgbClr val="0070C0"/>
                </a:solidFill>
              </a:rPr>
              <a:t>Для участников экзамена с нарушениями опорно-двигательного аппарата:</a:t>
            </a:r>
          </a:p>
          <a:p>
            <a:pPr marL="0" indent="0">
              <a:buFont typeface="Arial" pitchFamily="34" charset="0"/>
              <a:buNone/>
            </a:pPr>
            <a:endParaRPr lang="ru-RU" sz="3600" b="1" dirty="0" smtClean="0">
              <a:solidFill>
                <a:srgbClr val="0070C0"/>
              </a:solidFill>
            </a:endParaRPr>
          </a:p>
          <a:p>
            <a:r>
              <a:rPr lang="ru-RU" sz="3600" dirty="0" smtClean="0">
                <a:solidFill>
                  <a:srgbClr val="0070C0"/>
                </a:solidFill>
              </a:rPr>
              <a:t>ГВЭ по всем учебным предметам по желанию участников выполняется в устной форме;</a:t>
            </a:r>
          </a:p>
          <a:p>
            <a:r>
              <a:rPr lang="ru-RU" sz="3600" dirty="0" smtClean="0">
                <a:solidFill>
                  <a:srgbClr val="0070C0"/>
                </a:solidFill>
              </a:rPr>
              <a:t>письменные задания могут выполнятся на компьютере со специализированным программным обеспечением; </a:t>
            </a:r>
          </a:p>
          <a:p>
            <a:r>
              <a:rPr lang="ru-RU" sz="3600" dirty="0" smtClean="0">
                <a:solidFill>
                  <a:srgbClr val="0070C0"/>
                </a:solidFill>
              </a:rPr>
              <a:t>перенос ответов участника с компьютера в бланки ответов осуществляется ассистентом.</a:t>
            </a:r>
            <a:endParaRPr lang="ru-RU" sz="3600" dirty="0">
              <a:solidFill>
                <a:srgbClr val="0070C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86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3146177" y="456928"/>
            <a:ext cx="12271464" cy="1512169"/>
          </a:xfrm>
          <a:prstGeom prst="rect">
            <a:avLst/>
          </a:prstGeom>
        </p:spPr>
        <p:txBody>
          <a:bodyPr vert="horz" lIns="170817" tIns="85409" rIns="170817" bIns="85409" rtlCol="0" anchor="ctr">
            <a:normAutofit/>
          </a:bodyPr>
          <a:lstStyle>
            <a:lvl1pPr algn="ctr" defTabSz="1708175" rtl="0" eaLnBrk="1" latinLnBrk="0" hangingPunct="1">
              <a:spcBef>
                <a:spcPct val="0"/>
              </a:spcBef>
              <a:buNone/>
              <a:defRPr sz="5200" b="1" i="0" kern="1200" baseline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ru-RU" sz="4000" smtClean="0"/>
              <a:t>Специализированные условия</a:t>
            </a:r>
            <a:endParaRPr lang="ru-RU" sz="4000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803434" y="2729604"/>
            <a:ext cx="14461808" cy="7720329"/>
          </a:xfrm>
          <a:prstGeom prst="rect">
            <a:avLst/>
          </a:prstGeom>
        </p:spPr>
        <p:txBody>
          <a:bodyPr>
            <a:normAutofit/>
          </a:bodyPr>
          <a:lstStyle>
            <a:lvl1pPr marL="640565" indent="-640565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87892" indent="-53380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5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3521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89306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4339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697479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55156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5653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5974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400" b="1" i="1" dirty="0" smtClean="0">
                <a:solidFill>
                  <a:srgbClr val="0070C0"/>
                </a:solidFill>
              </a:rPr>
              <a:t>Ассистенты оказывают участникам экзамена с ограниченными возможностями здоровья       необходимую помощь с учетом их индивидуальных особенностей:</a:t>
            </a:r>
          </a:p>
          <a:p>
            <a:r>
              <a:rPr lang="ru-RU" sz="2400" dirty="0" smtClean="0">
                <a:solidFill>
                  <a:srgbClr val="0070C0"/>
                </a:solidFill>
              </a:rPr>
              <a:t>содействие в перемещении;</a:t>
            </a:r>
          </a:p>
          <a:p>
            <a:r>
              <a:rPr lang="ru-RU" sz="2400" dirty="0" smtClean="0">
                <a:solidFill>
                  <a:srgbClr val="0070C0"/>
                </a:solidFill>
              </a:rPr>
              <a:t>оказание помощи в фиксации положения тела, ручки в кисти руки;</a:t>
            </a:r>
          </a:p>
          <a:p>
            <a:r>
              <a:rPr lang="ru-RU" sz="2400" dirty="0" smtClean="0">
                <a:solidFill>
                  <a:srgbClr val="0070C0"/>
                </a:solidFill>
              </a:rPr>
              <a:t>вызов медперсонала;</a:t>
            </a:r>
          </a:p>
          <a:p>
            <a:r>
              <a:rPr lang="ru-RU" sz="2400" dirty="0" smtClean="0">
                <a:solidFill>
                  <a:srgbClr val="0070C0"/>
                </a:solidFill>
              </a:rPr>
              <a:t>оказание неотложной медицинской помощи;</a:t>
            </a:r>
          </a:p>
          <a:p>
            <a:r>
              <a:rPr lang="ru-RU" sz="2400" dirty="0" smtClean="0">
                <a:solidFill>
                  <a:srgbClr val="0070C0"/>
                </a:solidFill>
              </a:rPr>
              <a:t>помощь в общении с сотрудниками ППЭ (</a:t>
            </a:r>
            <a:r>
              <a:rPr lang="ru-RU" sz="2400" dirty="0" err="1" smtClean="0">
                <a:solidFill>
                  <a:srgbClr val="0070C0"/>
                </a:solidFill>
              </a:rPr>
              <a:t>сурдоперевод</a:t>
            </a:r>
            <a:r>
              <a:rPr lang="ru-RU" sz="2400" dirty="0" smtClean="0">
                <a:solidFill>
                  <a:srgbClr val="0070C0"/>
                </a:solidFill>
              </a:rPr>
              <a:t> - для глухих).</a:t>
            </a:r>
          </a:p>
          <a:p>
            <a:pPr marL="0" indent="0">
              <a:buNone/>
            </a:pPr>
            <a:r>
              <a:rPr lang="ru-RU" sz="2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Ассистентом может быть назначен: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штатный сотрудник образовательного учреждения, (коррекционного) образовательного </a:t>
            </a:r>
            <a:r>
              <a:rPr lang="ru-RU" sz="2400" b="1" dirty="0" smtClean="0">
                <a:solidFill>
                  <a:srgbClr val="FF0000"/>
                </a:solidFill>
              </a:rPr>
              <a:t>учреждения</a:t>
            </a:r>
            <a:r>
              <a:rPr lang="ru-RU" sz="2400" b="1" dirty="0">
                <a:solidFill>
                  <a:srgbClr val="FF0000"/>
                </a:solidFill>
              </a:rPr>
              <a:t>;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</a:rPr>
              <a:t>учитель-предметник </a:t>
            </a:r>
            <a:r>
              <a:rPr lang="ru-RU" sz="2400" b="1" dirty="0">
                <a:solidFill>
                  <a:srgbClr val="FF0000"/>
                </a:solidFill>
              </a:rPr>
              <a:t>по предмету, по которому проводится </a:t>
            </a:r>
            <a:r>
              <a:rPr lang="ru-RU" sz="2400" b="1" dirty="0" smtClean="0">
                <a:solidFill>
                  <a:srgbClr val="FF0000"/>
                </a:solidFill>
              </a:rPr>
              <a:t>основной государственный экзамен </a:t>
            </a:r>
            <a:r>
              <a:rPr lang="ru-RU" sz="2400" b="1" dirty="0">
                <a:solidFill>
                  <a:srgbClr val="FF0000"/>
                </a:solidFill>
              </a:rPr>
              <a:t>в данный </a:t>
            </a:r>
            <a:r>
              <a:rPr lang="ru-RU" sz="2400" b="1" dirty="0" smtClean="0">
                <a:solidFill>
                  <a:srgbClr val="FF0000"/>
                </a:solidFill>
              </a:rPr>
              <a:t>день;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Ассистенты утверждаются </a:t>
            </a:r>
            <a:r>
              <a:rPr lang="ru-RU" sz="2400" b="1" dirty="0">
                <a:solidFill>
                  <a:srgbClr val="FF0000"/>
                </a:solidFill>
              </a:rPr>
              <a:t>государственной экзаменационной </a:t>
            </a:r>
            <a:r>
              <a:rPr lang="ru-RU" sz="2400" b="1" dirty="0" smtClean="0">
                <a:solidFill>
                  <a:srgbClr val="FF0000"/>
                </a:solidFill>
              </a:rPr>
              <a:t>комиссией и информируются </a:t>
            </a:r>
            <a:r>
              <a:rPr lang="ru-RU" sz="2400" b="1" dirty="0">
                <a:solidFill>
                  <a:srgbClr val="FF0000"/>
                </a:solidFill>
              </a:rPr>
              <a:t>о месте расположения пункта проведения экзаменов, в который они направляются, не ранее чем за 3 рабочих дня до проведения экзамена.</a:t>
            </a:r>
          </a:p>
          <a:p>
            <a:endParaRPr lang="ru-RU" sz="2400" dirty="0" smtClean="0">
              <a:solidFill>
                <a:srgbClr val="0070C0"/>
              </a:solidFill>
            </a:endParaRPr>
          </a:p>
          <a:p>
            <a:endParaRPr lang="ru-RU" sz="2400" dirty="0">
              <a:solidFill>
                <a:srgbClr val="0070C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76181" y="6589768"/>
            <a:ext cx="1036410" cy="133514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30305" y="9351817"/>
            <a:ext cx="15008066" cy="10981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Перенос </a:t>
            </a:r>
            <a:r>
              <a:rPr lang="ru-RU" sz="2400" dirty="0"/>
              <a:t>ответов участника государственной итоговой аттестации с компьютера в стандартные бланки ответов осуществляется ассистентом в присутствии общественного наблюдателя и </a:t>
            </a:r>
            <a:r>
              <a:rPr lang="ru-RU" sz="2400" dirty="0" smtClean="0"/>
              <a:t>уполномоченного представителя ГЭК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98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Организация распределения по аудиториям участников ГВЭ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4286" y="2786742"/>
            <a:ext cx="15000514" cy="58231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20000"/>
              </a:spcBef>
              <a:buFont typeface="Arial" pitchFamily="34" charset="0"/>
            </a:pPr>
            <a:r>
              <a:rPr lang="ru-RU" sz="3600" b="1" dirty="0" smtClean="0">
                <a:solidFill>
                  <a:srgbClr val="0070C0"/>
                </a:solidFill>
              </a:rPr>
              <a:t>В </a:t>
            </a:r>
            <a:r>
              <a:rPr lang="ru-RU" sz="3600" b="1" dirty="0">
                <a:solidFill>
                  <a:srgbClr val="0070C0"/>
                </a:solidFill>
              </a:rPr>
              <a:t>случае проведения ГВЭ по русскому языку форма ППЭ-06-01 заполняется после выбора формы экзамена (сочинение или изложение). </a:t>
            </a:r>
          </a:p>
          <a:p>
            <a:pPr>
              <a:spcBef>
                <a:spcPct val="20000"/>
              </a:spcBef>
              <a:buFont typeface="Arial" pitchFamily="34" charset="0"/>
            </a:pPr>
            <a:r>
              <a:rPr lang="ru-RU" sz="3600" b="1" dirty="0">
                <a:solidFill>
                  <a:srgbClr val="0070C0"/>
                </a:solidFill>
              </a:rPr>
              <a:t>Допуск участников </a:t>
            </a:r>
            <a:r>
              <a:rPr lang="ru-RU" sz="3600" b="1" dirty="0" smtClean="0">
                <a:solidFill>
                  <a:srgbClr val="0070C0"/>
                </a:solidFill>
              </a:rPr>
              <a:t>ГИА </a:t>
            </a:r>
            <a:r>
              <a:rPr lang="ru-RU" sz="3600" b="1" dirty="0">
                <a:solidFill>
                  <a:srgbClr val="0070C0"/>
                </a:solidFill>
              </a:rPr>
              <a:t>в ППЭ осуществляется при наличии у них документов, удостоверяющих их личность. </a:t>
            </a:r>
          </a:p>
          <a:p>
            <a:pPr>
              <a:spcBef>
                <a:spcPct val="20000"/>
              </a:spcBef>
              <a:buFont typeface="Arial" pitchFamily="34" charset="0"/>
            </a:pPr>
            <a:r>
              <a:rPr lang="ru-RU" sz="3600" b="1" dirty="0">
                <a:solidFill>
                  <a:srgbClr val="0070C0"/>
                </a:solidFill>
              </a:rPr>
              <a:t>Организаторы в аудитории проверяют </a:t>
            </a:r>
            <a:r>
              <a:rPr lang="ru-RU" sz="3600" b="1" dirty="0" smtClean="0">
                <a:solidFill>
                  <a:srgbClr val="0070C0"/>
                </a:solidFill>
              </a:rPr>
              <a:t>соответствие данных формы ППЭ- 05-02 «Протокол проведения ГВЭ в ППЭ» и </a:t>
            </a:r>
            <a:r>
              <a:rPr lang="ru-RU" sz="3600" b="1" smtClean="0">
                <a:solidFill>
                  <a:srgbClr val="0070C0"/>
                </a:solidFill>
              </a:rPr>
              <a:t>документа удостоверяющего </a:t>
            </a:r>
            <a:r>
              <a:rPr lang="ru-RU" sz="3600" b="1" dirty="0">
                <a:solidFill>
                  <a:srgbClr val="0070C0"/>
                </a:solidFill>
              </a:rPr>
              <a:t>личность участника ГВЭ, </a:t>
            </a:r>
            <a:r>
              <a:rPr lang="ru-RU" sz="3600" b="1" dirty="0" smtClean="0">
                <a:solidFill>
                  <a:srgbClr val="0070C0"/>
                </a:solidFill>
              </a:rPr>
              <a:t>(</a:t>
            </a:r>
            <a:r>
              <a:rPr lang="ru-RU" sz="3600" b="1" dirty="0">
                <a:solidFill>
                  <a:srgbClr val="0070C0"/>
                </a:solidFill>
              </a:rPr>
              <a:t>ФИО, серия и номер документа, удостоверяющего личность</a:t>
            </a:r>
            <a:r>
              <a:rPr lang="ru-RU" sz="3600" b="1" dirty="0" smtClean="0">
                <a:solidFill>
                  <a:srgbClr val="0070C0"/>
                </a:solidFill>
              </a:rPr>
              <a:t>)</a:t>
            </a:r>
            <a:endParaRPr lang="ru-RU" sz="3600" b="1" dirty="0">
              <a:solidFill>
                <a:srgbClr val="0070C0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63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 txBox="1">
            <a:spLocks/>
          </p:cNvSpPr>
          <p:nvPr/>
        </p:nvSpPr>
        <p:spPr>
          <a:xfrm>
            <a:off x="1091652" y="3660720"/>
            <a:ext cx="14461808" cy="4733698"/>
          </a:xfrm>
          <a:prstGeom prst="rect">
            <a:avLst/>
          </a:prstGeom>
        </p:spPr>
        <p:txBody>
          <a:bodyPr/>
          <a:lstStyle>
            <a:lvl1pPr marL="640565" indent="-640565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87892" indent="-53380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5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3521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89306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4339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697479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55156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5653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5974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000" b="1" dirty="0" smtClean="0">
                <a:solidFill>
                  <a:srgbClr val="0070C0"/>
                </a:solidFill>
              </a:rPr>
              <a:t>Письменная форма</a:t>
            </a:r>
          </a:p>
          <a:p>
            <a:endParaRPr lang="ru-RU" sz="4000" b="1" dirty="0" smtClean="0">
              <a:solidFill>
                <a:srgbClr val="0070C0"/>
              </a:solidFill>
            </a:endParaRPr>
          </a:p>
          <a:p>
            <a:endParaRPr lang="en-US" sz="4000" b="1" dirty="0" smtClean="0">
              <a:solidFill>
                <a:srgbClr val="0070C0"/>
              </a:solidFill>
            </a:endParaRPr>
          </a:p>
          <a:p>
            <a:r>
              <a:rPr lang="ru-RU" sz="4000" b="1" dirty="0" smtClean="0">
                <a:solidFill>
                  <a:srgbClr val="0070C0"/>
                </a:solidFill>
              </a:rPr>
              <a:t>Форма с использованием компьютера</a:t>
            </a:r>
          </a:p>
          <a:p>
            <a:pPr marL="0" indent="0">
              <a:buNone/>
            </a:pPr>
            <a:r>
              <a:rPr lang="ru-RU" sz="4000" b="1" dirty="0" smtClean="0">
                <a:solidFill>
                  <a:srgbClr val="0070C0"/>
                </a:solidFill>
              </a:rPr>
              <a:t> </a:t>
            </a:r>
          </a:p>
          <a:p>
            <a:endParaRPr lang="en-US" sz="4000" b="1" dirty="0" smtClean="0">
              <a:solidFill>
                <a:srgbClr val="0070C0"/>
              </a:solidFill>
            </a:endParaRPr>
          </a:p>
          <a:p>
            <a:r>
              <a:rPr lang="ru-RU" sz="4000" b="1" dirty="0" smtClean="0">
                <a:solidFill>
                  <a:srgbClr val="0070C0"/>
                </a:solidFill>
              </a:rPr>
              <a:t>Устная форма</a:t>
            </a:r>
          </a:p>
          <a:p>
            <a:pPr algn="ctr"/>
            <a:endParaRPr lang="ru-RU" sz="4000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7347" y="7329178"/>
            <a:ext cx="2786113" cy="24690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01601" y="4725960"/>
            <a:ext cx="2751859" cy="26032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01600" y="2102952"/>
            <a:ext cx="2751860" cy="2757132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/>
          <a:p>
            <a:r>
              <a:rPr lang="ru-RU" sz="4000" dirty="0"/>
              <a:t>Формы ГВЭ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424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Autofit/>
          </a:bodyPr>
          <a:lstStyle/>
          <a:p>
            <a:r>
              <a:rPr lang="ru-RU" sz="4000" dirty="0"/>
              <a:t>Особенности проведения ГВЭ</a:t>
            </a:r>
            <a:br>
              <a:rPr lang="ru-RU" sz="4000" dirty="0"/>
            </a:br>
            <a:r>
              <a:rPr lang="ru-RU" sz="4000" dirty="0"/>
              <a:t>по русскому языку</a:t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43296" y="5363937"/>
            <a:ext cx="3063716" cy="24574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Выбор участника ГВЭ</a:t>
            </a:r>
          </a:p>
        </p:txBody>
      </p:sp>
      <p:sp>
        <p:nvSpPr>
          <p:cNvPr id="5" name="Стрелка вправо 4"/>
          <p:cNvSpPr/>
          <p:nvPr/>
        </p:nvSpPr>
        <p:spPr>
          <a:xfrm>
            <a:off x="4243847" y="5210823"/>
            <a:ext cx="1524000" cy="990600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4243847" y="6945087"/>
            <a:ext cx="1485900" cy="990600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149728" y="3954237"/>
            <a:ext cx="3444716" cy="24003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/>
              <a:t>Изложение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149729" y="6945087"/>
            <a:ext cx="3444716" cy="24193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/>
              <a:t>Сочинение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1902916" y="3698426"/>
            <a:ext cx="3565683" cy="578847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/>
              <a:t>Каждая форма сдачи экзамена должна проходить </a:t>
            </a:r>
            <a:br>
              <a:rPr lang="ru-RU" sz="2800"/>
            </a:br>
            <a:r>
              <a:rPr lang="ru-RU" sz="2800"/>
              <a:t>в отдельной аудитории</a:t>
            </a:r>
          </a:p>
        </p:txBody>
      </p:sp>
      <p:pic>
        <p:nvPicPr>
          <p:cNvPr id="10" name="Объект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8432" y="7603026"/>
            <a:ext cx="1621677" cy="110347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8431" y="4602651"/>
            <a:ext cx="1621677" cy="1103472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248447" y="10572903"/>
            <a:ext cx="112472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Заполнение формы ППЭ 06-01 после выбора форм 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450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3298190" y="202565"/>
            <a:ext cx="12271375" cy="1512888"/>
          </a:xfrm>
        </p:spPr>
        <p:txBody>
          <a:bodyPr>
            <a:normAutofit/>
          </a:bodyPr>
          <a:lstStyle/>
          <a:p>
            <a:r>
              <a:rPr lang="ru-RU" sz="4000" dirty="0"/>
              <a:t>Особенности организации ППЭ </a:t>
            </a:r>
            <a:br>
              <a:rPr lang="ru-RU" sz="4000" dirty="0"/>
            </a:br>
            <a:r>
              <a:rPr lang="ru-RU" sz="4000" dirty="0"/>
              <a:t>для участников с ОВЗ</a:t>
            </a:r>
          </a:p>
        </p:txBody>
      </p:sp>
      <p:graphicFrame>
        <p:nvGraphicFramePr>
          <p:cNvPr id="4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0640709"/>
              </p:ext>
            </p:extLst>
          </p:nvPr>
        </p:nvGraphicFramePr>
        <p:xfrm>
          <a:off x="824886" y="2334304"/>
          <a:ext cx="14462126" cy="851058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7231063"/>
                <a:gridCol w="7231063"/>
              </a:tblGrid>
              <a:tr h="2127647"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Укажите максимальное количество рабочих мест в аудитории для участников ГИА с ОВЗ</a:t>
                      </a:r>
                    </a:p>
                    <a:p>
                      <a:endParaRPr lang="ru-RU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 smtClean="0"/>
                    </a:p>
                    <a:p>
                      <a:endParaRPr lang="ru-RU" sz="2400" b="1" dirty="0"/>
                    </a:p>
                  </a:txBody>
                  <a:tcPr/>
                </a:tc>
              </a:tr>
              <a:tr h="2127647"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Могут ли в специализированной аудитории находиться участники ГИА с различными заболеваниями?</a:t>
                      </a:r>
                    </a:p>
                    <a:p>
                      <a:endParaRPr lang="ru-RU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 smtClean="0"/>
                    </a:p>
                  </a:txBody>
                  <a:tcPr/>
                </a:tc>
              </a:tr>
              <a:tr h="2127647"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Укажите, где должна располагаться аудитория проведения для лиц  с ОВЗ</a:t>
                      </a:r>
                    </a:p>
                    <a:p>
                      <a:endParaRPr lang="ru-RU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/>
                    </a:p>
                  </a:txBody>
                  <a:tcPr/>
                </a:tc>
              </a:tr>
              <a:tr h="2127647"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Перечислите материально-технические условия, обеспечивающие возможность беспрепятственного доступа участников в ППЭ и аудитории проведения</a:t>
                      </a:r>
                    </a:p>
                    <a:p>
                      <a:endParaRPr lang="ru-RU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8379139" y="2513044"/>
            <a:ext cx="606300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Не должно превышать </a:t>
            </a:r>
            <a:endParaRPr lang="ru-RU" sz="2800" b="1" dirty="0" smtClean="0"/>
          </a:p>
          <a:p>
            <a:r>
              <a:rPr lang="ru-RU" sz="2800" b="1" dirty="0" smtClean="0"/>
              <a:t>12 </a:t>
            </a:r>
            <a:r>
              <a:rPr lang="ru-RU" sz="2800" b="1" dirty="0"/>
              <a:t>человек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280680" y="4621563"/>
            <a:ext cx="551600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Могут </a:t>
            </a:r>
            <a:r>
              <a:rPr lang="ru-RU" sz="2800" b="1" dirty="0" smtClean="0"/>
              <a:t>(</a:t>
            </a:r>
            <a:r>
              <a:rPr lang="ru-RU" sz="2800" b="1" dirty="0"/>
              <a:t>при отсутствии противопоказаний)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280680" y="6710339"/>
            <a:ext cx="55160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На первом этаже ППЭ</a:t>
            </a:r>
            <a:endParaRPr lang="ru-RU" sz="2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173103" y="8768699"/>
            <a:ext cx="691449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Наличие пандусов, поручней, расширенных дверных проемов, лифтов, широких проходов внутри помещения </a:t>
            </a:r>
            <a:endParaRPr lang="ru-RU" sz="2000" b="1" dirty="0" smtClean="0"/>
          </a:p>
          <a:p>
            <a:r>
              <a:rPr lang="ru-RU" sz="2000" b="1" dirty="0" smtClean="0"/>
              <a:t>и </a:t>
            </a:r>
            <a:r>
              <a:rPr lang="ru-RU" sz="2000" b="1" dirty="0"/>
              <a:t>свободного подхода на инвалидной коляске к рабочему месту, наличие специальных кресел и других приспособлений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81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/>
          <a:p>
            <a:r>
              <a:rPr lang="ru-RU" sz="4000" dirty="0"/>
              <a:t>Особенности организации ППЭ </a:t>
            </a:r>
            <a:br>
              <a:rPr lang="ru-RU" sz="4000" dirty="0"/>
            </a:br>
            <a:r>
              <a:rPr lang="ru-RU" sz="4000" dirty="0"/>
              <a:t>для участников с ОВЗ</a:t>
            </a:r>
          </a:p>
        </p:txBody>
      </p:sp>
      <p:graphicFrame>
        <p:nvGraphicFramePr>
          <p:cNvPr id="5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5405770"/>
              </p:ext>
            </p:extLst>
          </p:nvPr>
        </p:nvGraphicFramePr>
        <p:xfrm>
          <a:off x="803115" y="2195511"/>
          <a:ext cx="14462126" cy="841533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7231063"/>
                <a:gridCol w="7231063"/>
              </a:tblGrid>
              <a:tr h="4207669">
                <a:tc>
                  <a:txBody>
                    <a:bodyPr/>
                    <a:lstStyle/>
                    <a:p>
                      <a:pPr algn="l"/>
                      <a:r>
                        <a:rPr lang="ru-RU" sz="3600" b="0" dirty="0" smtClean="0"/>
                        <a:t>Укажите специальное оснащение аудитории для слабослышащих участников</a:t>
                      </a:r>
                    </a:p>
                    <a:p>
                      <a:pPr algn="l"/>
                      <a:endParaRPr lang="ru-RU" sz="3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ru-RU" sz="2400" b="1" dirty="0"/>
                    </a:p>
                  </a:txBody>
                  <a:tcPr/>
                </a:tc>
              </a:tr>
              <a:tr h="4207669">
                <a:tc>
                  <a:txBody>
                    <a:bodyPr/>
                    <a:lstStyle/>
                    <a:p>
                      <a:pPr algn="l"/>
                      <a:r>
                        <a:rPr lang="ru-RU" sz="3600" b="0" dirty="0" smtClean="0"/>
                        <a:t>Укажите специальное оснащение аудитории для слабовидящих участников</a:t>
                      </a:r>
                    </a:p>
                    <a:p>
                      <a:pPr algn="l"/>
                      <a:endParaRPr lang="ru-RU" sz="3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ru-RU" sz="24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8146210" y="2370567"/>
            <a:ext cx="688760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подготовить в необходимом количестве </a:t>
            </a:r>
            <a:endParaRPr lang="ru-RU" sz="2400" b="1" dirty="0" smtClean="0"/>
          </a:p>
          <a:p>
            <a:r>
              <a:rPr lang="ru-RU" sz="2400" b="1" dirty="0" smtClean="0"/>
              <a:t>правила </a:t>
            </a:r>
            <a:r>
              <a:rPr lang="ru-RU" sz="2400" b="1" dirty="0"/>
              <a:t>по заполнению бланков ГИА; </a:t>
            </a:r>
          </a:p>
          <a:p>
            <a:endParaRPr lang="ru-RU" sz="2400" b="1" dirty="0"/>
          </a:p>
          <a:p>
            <a:r>
              <a:rPr lang="ru-RU" sz="2400" b="1" dirty="0"/>
              <a:t>оборудовать аудитории звукоусиливающей аппаратурой коллективного пользования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388258" y="6630670"/>
            <a:ext cx="67934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освещенность каждого рабочего места в аудитории должна быть равномерной и не ниже 300 люкс</a:t>
            </a:r>
            <a:r>
              <a:rPr lang="ru-RU" sz="2400" b="1" dirty="0" smtClean="0"/>
              <a:t>;</a:t>
            </a:r>
            <a:endParaRPr lang="ru-RU" sz="2400" b="1" dirty="0"/>
          </a:p>
          <a:p>
            <a:r>
              <a:rPr lang="ru-RU" sz="2400" b="1" dirty="0" smtClean="0"/>
              <a:t>подготовить </a:t>
            </a:r>
            <a:r>
              <a:rPr lang="ru-RU" sz="2400" b="1" dirty="0"/>
              <a:t>в необходимом количестве технические средства для масштабирования </a:t>
            </a:r>
            <a:r>
              <a:rPr lang="ru-RU" sz="2400" b="1" dirty="0" smtClean="0"/>
              <a:t>КИМ и </a:t>
            </a:r>
            <a:r>
              <a:rPr lang="ru-RU" sz="2400" b="1" dirty="0"/>
              <a:t>бланков №1 до формата А3;</a:t>
            </a:r>
          </a:p>
          <a:p>
            <a:r>
              <a:rPr lang="ru-RU" sz="2400" b="1" dirty="0" smtClean="0"/>
              <a:t> </a:t>
            </a:r>
            <a:r>
              <a:rPr lang="ru-RU" sz="2400" b="1" dirty="0"/>
              <a:t>в случае отсутствия технических средств – выдать увеличительное устройство – лупу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563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014062" y="4528185"/>
            <a:ext cx="12271464" cy="1512169"/>
          </a:xfrm>
        </p:spPr>
        <p:txBody>
          <a:bodyPr/>
          <a:lstStyle/>
          <a:p>
            <a:r>
              <a:rPr lang="ru-RU" dirty="0" smtClean="0"/>
              <a:t>Лекционное занятие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657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такое ГВЭ?</a:t>
            </a:r>
            <a:endParaRPr lang="ru-RU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711665" y="3132443"/>
            <a:ext cx="13853421" cy="5249557"/>
          </a:xfrm>
          <a:prstGeom prst="rect">
            <a:avLst/>
          </a:prstGeom>
        </p:spPr>
        <p:txBody>
          <a:bodyPr>
            <a:normAutofit/>
          </a:bodyPr>
          <a:lstStyle>
            <a:lvl1pPr marL="640565" indent="-640565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87892" indent="-53380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5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3521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89306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4339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697479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55156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5653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5974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4000" b="1" i="1" dirty="0" smtClean="0">
                <a:solidFill>
                  <a:srgbClr val="0070C0"/>
                </a:solidFill>
              </a:rPr>
              <a:t>ГВЭ – государственный выпускной экзамен,</a:t>
            </a:r>
          </a:p>
          <a:p>
            <a:pPr marL="0" indent="0" algn="ctr">
              <a:buNone/>
            </a:pPr>
            <a:r>
              <a:rPr lang="ru-RU" sz="4000" b="1" i="1" dirty="0" smtClean="0">
                <a:solidFill>
                  <a:srgbClr val="0070C0"/>
                </a:solidFill>
              </a:rPr>
              <a:t>форма ГИА в виде письменных и устных экзаменов с использованием текстов, тем, заданий, билетов.</a:t>
            </a:r>
          </a:p>
          <a:p>
            <a:pPr marL="0" indent="0" algn="ctr">
              <a:buNone/>
            </a:pPr>
            <a:endParaRPr lang="ru-RU" sz="2800" b="1" i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ru-RU" sz="2800" b="1" i="1" dirty="0">
                <a:solidFill>
                  <a:srgbClr val="0070C0"/>
                </a:solidFill>
              </a:rPr>
              <a:t>ГВЭ проводится для обучающихся с ограниченными возможностями здоровья, для обучающихся детей-инвалидов и инвалидов, а также для выпускников в специальных учебно-воспитательных учреждениях закрытого типа и в учреждениях, исполняющих наказание в виде лишения свободы. </a:t>
            </a:r>
          </a:p>
          <a:p>
            <a:pPr algn="ctr"/>
            <a:endParaRPr lang="ru-RU" sz="2800" b="1" i="1" dirty="0">
              <a:solidFill>
                <a:srgbClr val="0070C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0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/>
          <a:lstStyle/>
          <a:p>
            <a:r>
              <a:rPr lang="ru-RU" dirty="0" smtClean="0"/>
              <a:t>Требования к ППЭ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03434" y="2689972"/>
            <a:ext cx="6609737" cy="389979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«Санитарно-эпидемиологические требования к условиям и организации обучения в общеобразовательных учреждениях. СанПиН 2.4.2.2821-10</a:t>
            </a:r>
            <a:r>
              <a:rPr lang="ru-RU" sz="2400" dirty="0" smtClean="0"/>
              <a:t>», утвержденные </a:t>
            </a:r>
            <a:r>
              <a:rPr lang="ru-RU" sz="2400" dirty="0"/>
              <a:t>постановлением Главного государственного санитарного врача Российской Федерации от 29 декабря 2010 г. № 189.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0427" y="6784462"/>
            <a:ext cx="2803649" cy="4849704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803434" y="9209314"/>
            <a:ext cx="14904652" cy="222068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В каждом ППЭ необходимо обеспечить наличие аудитории для участников с ОВЗ.</a:t>
            </a:r>
          </a:p>
          <a:p>
            <a:pPr algn="ctr"/>
            <a:r>
              <a:rPr lang="ru-RU" sz="2400" dirty="0"/>
              <a:t>Для лиц, имеющих показания для обучения на дому и соответствующие рекомендации психолого-медико-педагогической комиссии, экзамен организуется на дому.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805057" y="7745504"/>
            <a:ext cx="7903029" cy="134811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В </a:t>
            </a:r>
            <a:r>
              <a:rPr lang="ru-RU" sz="2400" dirty="0"/>
              <a:t>каждой аудитории должно присутствовать не более </a:t>
            </a:r>
            <a:r>
              <a:rPr lang="ru-RU" sz="2400" dirty="0" smtClean="0"/>
              <a:t>12 участников экзамена</a:t>
            </a:r>
            <a:endParaRPr lang="ru-RU" sz="24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805057" y="2689972"/>
            <a:ext cx="7903029" cy="244680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Приказ Министерства образования и науки Российской Федерации от </a:t>
            </a:r>
            <a:r>
              <a:rPr lang="ru-RU" sz="2400" dirty="0" smtClean="0"/>
              <a:t>25 </a:t>
            </a:r>
            <a:r>
              <a:rPr lang="ru-RU" sz="2400" dirty="0"/>
              <a:t>декабря 2013 г.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№ 1394 </a:t>
            </a:r>
            <a:r>
              <a:rPr lang="ru-RU" sz="2400" dirty="0"/>
              <a:t>«Об утверждении порядка проведения государственной итоговой аттестации по образовательным программам </a:t>
            </a:r>
            <a:r>
              <a:rPr lang="ru-RU" sz="2400" dirty="0" smtClean="0"/>
              <a:t>основного </a:t>
            </a:r>
            <a:r>
              <a:rPr lang="ru-RU" sz="2400" dirty="0"/>
              <a:t>общего образования</a:t>
            </a:r>
            <a:r>
              <a:rPr lang="ru-RU" sz="2400" dirty="0" smtClean="0"/>
              <a:t>».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7805057" y="5248186"/>
            <a:ext cx="7903029" cy="217459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dk1"/>
                </a:solidFill>
              </a:rPr>
              <a:t>Методические письма о проведении государственной итоговой аттестации по образовательным программам </a:t>
            </a:r>
            <a:r>
              <a:rPr lang="ru-RU" sz="2400" dirty="0" smtClean="0">
                <a:solidFill>
                  <a:schemeClr val="dk1"/>
                </a:solidFill>
              </a:rPr>
              <a:t>основного </a:t>
            </a:r>
            <a:r>
              <a:rPr lang="ru-RU" sz="2400" dirty="0">
                <a:solidFill>
                  <a:schemeClr val="dk1"/>
                </a:solidFill>
              </a:rPr>
              <a:t>общего образования по всем учебным предметам в форме государственного выпускного экзамена </a:t>
            </a:r>
            <a:endParaRPr lang="ru-RU" sz="2400" dirty="0" smtClean="0">
              <a:solidFill>
                <a:schemeClr val="dk1"/>
              </a:solidFill>
            </a:endParaRPr>
          </a:p>
          <a:p>
            <a:pPr algn="ctr"/>
            <a:r>
              <a:rPr lang="ru-RU" sz="2400" dirty="0" smtClean="0">
                <a:solidFill>
                  <a:schemeClr val="dk1"/>
                </a:solidFill>
              </a:rPr>
              <a:t>(</a:t>
            </a:r>
            <a:r>
              <a:rPr lang="ru-RU" sz="2400" dirty="0">
                <a:solidFill>
                  <a:schemeClr val="dk1"/>
                </a:solidFill>
              </a:rPr>
              <a:t>письменная и устная формы)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80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Autofit/>
          </a:bodyPr>
          <a:lstStyle/>
          <a:p>
            <a:r>
              <a:rPr lang="ru-RU" sz="4000" dirty="0"/>
              <a:t>Лица, имеющие право находиться в ППЭ </a:t>
            </a:r>
            <a:br>
              <a:rPr lang="ru-RU" sz="4000" dirty="0"/>
            </a:br>
            <a:r>
              <a:rPr lang="ru-RU" sz="4000" dirty="0"/>
              <a:t>в день экзамена</a:t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803434" y="2729604"/>
            <a:ext cx="14461808" cy="7720329"/>
          </a:xfrm>
          <a:prstGeom prst="rect">
            <a:avLst/>
          </a:prstGeom>
        </p:spPr>
        <p:txBody>
          <a:bodyPr>
            <a:normAutofit/>
          </a:bodyPr>
          <a:lstStyle>
            <a:lvl1pPr marL="640565" indent="-640565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87892" indent="-53380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5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3521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89306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4339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697479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55156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5653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5974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3200" b="1" dirty="0" smtClean="0">
                <a:solidFill>
                  <a:srgbClr val="0070C0"/>
                </a:solidFill>
              </a:rPr>
              <a:t>Представители СМИ</a:t>
            </a:r>
          </a:p>
          <a:p>
            <a:pPr algn="just"/>
            <a:r>
              <a:rPr lang="ru-RU" sz="3200" dirty="0" smtClean="0">
                <a:solidFill>
                  <a:srgbClr val="0070C0"/>
                </a:solidFill>
              </a:rPr>
              <a:t>присутствуют в аудиториях только до </a:t>
            </a:r>
            <a:r>
              <a:rPr lang="ru-RU" sz="3200" dirty="0">
                <a:solidFill>
                  <a:srgbClr val="0070C0"/>
                </a:solidFill>
              </a:rPr>
              <a:t>момента вскрытия </a:t>
            </a:r>
            <a:r>
              <a:rPr lang="ru-RU" sz="3200" dirty="0" smtClean="0">
                <a:solidFill>
                  <a:srgbClr val="0070C0"/>
                </a:solidFill>
              </a:rPr>
              <a:t>обучающимися индивидуальных </a:t>
            </a:r>
            <a:r>
              <a:rPr lang="ru-RU" sz="3200" dirty="0">
                <a:solidFill>
                  <a:srgbClr val="0070C0"/>
                </a:solidFill>
              </a:rPr>
              <a:t>комплектов с </a:t>
            </a:r>
            <a:r>
              <a:rPr lang="ru-RU" sz="3200" dirty="0" smtClean="0">
                <a:solidFill>
                  <a:srgbClr val="0070C0"/>
                </a:solidFill>
              </a:rPr>
              <a:t>экзаменационными материалами.</a:t>
            </a:r>
            <a:endParaRPr lang="ru-RU" sz="3200" b="1" dirty="0" smtClean="0">
              <a:solidFill>
                <a:srgbClr val="0070C0"/>
              </a:solidFill>
            </a:endParaRPr>
          </a:p>
          <a:p>
            <a:pPr marL="0" indent="0">
              <a:buFont typeface="Arial" pitchFamily="34" charset="0"/>
              <a:buNone/>
            </a:pPr>
            <a:r>
              <a:rPr lang="ru-RU" sz="3200" b="1" dirty="0" smtClean="0">
                <a:solidFill>
                  <a:srgbClr val="0070C0"/>
                </a:solidFill>
              </a:rPr>
              <a:t>Общественные наблюдатели</a:t>
            </a:r>
          </a:p>
          <a:p>
            <a:r>
              <a:rPr lang="ru-RU" sz="3200" dirty="0" smtClean="0">
                <a:solidFill>
                  <a:srgbClr val="0070C0"/>
                </a:solidFill>
              </a:rPr>
              <a:t>могут свободно перемещаться по ППЭ (в ППЭ для участников с ОВЗ, инвалидов и детей-инвалидов рекомендуется направить общественных наблюдателей в каждую аудиторию);</a:t>
            </a:r>
          </a:p>
          <a:p>
            <a:r>
              <a:rPr lang="ru-RU" sz="3200" dirty="0" smtClean="0">
                <a:solidFill>
                  <a:srgbClr val="0070C0"/>
                </a:solidFill>
              </a:rPr>
              <a:t>фиксируют все нарушения во время проведения экзамена и направляют свои замечания в </a:t>
            </a:r>
            <a:r>
              <a:rPr lang="ru-RU" sz="3200" dirty="0" err="1" smtClean="0">
                <a:solidFill>
                  <a:srgbClr val="0070C0"/>
                </a:solidFill>
              </a:rPr>
              <a:t>Рособрнадзор</a:t>
            </a:r>
            <a:r>
              <a:rPr lang="ru-RU" sz="3200" dirty="0" smtClean="0">
                <a:solidFill>
                  <a:srgbClr val="0070C0"/>
                </a:solidFill>
              </a:rPr>
              <a:t>.</a:t>
            </a:r>
          </a:p>
          <a:p>
            <a:endParaRPr lang="ru-RU" sz="3200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3200" b="1" dirty="0" smtClean="0">
                <a:solidFill>
                  <a:srgbClr val="0070C0"/>
                </a:solidFill>
              </a:rPr>
              <a:t>Должностные лица </a:t>
            </a:r>
            <a:r>
              <a:rPr lang="ru-RU" sz="3200" b="1" dirty="0" err="1" smtClean="0">
                <a:solidFill>
                  <a:srgbClr val="0070C0"/>
                </a:solidFill>
              </a:rPr>
              <a:t>Рособрнадзора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3434" y="10021308"/>
            <a:ext cx="14461807" cy="8572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Допуск в ППЭ вышеперечисленных лиц осуществляется при наличии документов, удостоверяющих личность, и документов, подтверждающих их </a:t>
            </a:r>
            <a:r>
              <a:rPr lang="ru-RU" sz="2400" dirty="0" smtClean="0"/>
              <a:t>полномочия.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0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30306" y="2313025"/>
            <a:ext cx="5615460" cy="38961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b="33117"/>
          <a:stretch/>
        </p:blipFill>
        <p:spPr>
          <a:xfrm>
            <a:off x="1663775" y="3752086"/>
            <a:ext cx="2949004" cy="246454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01815" y="2579683"/>
            <a:ext cx="5305498" cy="830966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pPr algn="ctr"/>
            <a:r>
              <a:rPr lang="ru-RU" sz="2400" dirty="0"/>
              <a:t>Помещение для сопровождающих участников ГИА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30306" y="7291475"/>
            <a:ext cx="5615461" cy="3915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5640" y="7488673"/>
            <a:ext cx="1335510" cy="276984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4698" y="7599386"/>
            <a:ext cx="2542033" cy="254193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701814" y="10258517"/>
            <a:ext cx="5260508" cy="830966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pPr algn="ctr"/>
            <a:r>
              <a:rPr lang="ru-RU" sz="2400" dirty="0"/>
              <a:t>Специально выделенное место</a:t>
            </a:r>
          </a:p>
          <a:p>
            <a:pPr algn="ctr"/>
            <a:r>
              <a:rPr lang="ru-RU" sz="2400" dirty="0"/>
              <a:t> для личных вещей участников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43086" y="5220157"/>
            <a:ext cx="941296" cy="299815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ru-RU" sz="2000" b="1" dirty="0"/>
              <a:t>В</a:t>
            </a:r>
          </a:p>
          <a:p>
            <a:pPr algn="ctr"/>
            <a:r>
              <a:rPr lang="ru-RU" sz="2000" b="1" dirty="0"/>
              <a:t>Х</a:t>
            </a:r>
          </a:p>
          <a:p>
            <a:pPr algn="ctr"/>
            <a:r>
              <a:rPr lang="ru-RU" sz="2000" b="1" dirty="0"/>
              <a:t>О</a:t>
            </a:r>
          </a:p>
          <a:p>
            <a:pPr algn="ctr"/>
            <a:r>
              <a:rPr lang="ru-RU" sz="2000" b="1" dirty="0"/>
              <a:t>Д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682010" y="5219026"/>
            <a:ext cx="943149" cy="299815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ru-RU" sz="2000" b="1" dirty="0"/>
              <a:t>В</a:t>
            </a:r>
            <a:br>
              <a:rPr lang="ru-RU" sz="2000" b="1" dirty="0"/>
            </a:br>
            <a:r>
              <a:rPr lang="ru-RU" sz="2000" b="1" dirty="0"/>
              <a:t>Х</a:t>
            </a:r>
            <a:br>
              <a:rPr lang="ru-RU" sz="2000" b="1" dirty="0"/>
            </a:br>
            <a:r>
              <a:rPr lang="ru-RU" sz="2000" b="1" dirty="0"/>
              <a:t>О</a:t>
            </a:r>
            <a:br>
              <a:rPr lang="ru-RU" sz="2000" b="1" dirty="0"/>
            </a:br>
            <a:r>
              <a:rPr lang="ru-RU" sz="2000" b="1" dirty="0"/>
              <a:t>Д</a:t>
            </a:r>
            <a:br>
              <a:rPr lang="ru-RU" sz="2000" b="1" dirty="0"/>
            </a:b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/>
              <a:t>в</a:t>
            </a:r>
            <a:br>
              <a:rPr lang="ru-RU" sz="2000" b="1" dirty="0"/>
            </a:b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/>
              <a:t>П</a:t>
            </a:r>
            <a:br>
              <a:rPr lang="ru-RU" sz="2000" b="1" dirty="0"/>
            </a:br>
            <a:r>
              <a:rPr lang="ru-RU" sz="2000" b="1" dirty="0" err="1"/>
              <a:t>П</a:t>
            </a: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/>
              <a:t>Э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768784" y="6137134"/>
            <a:ext cx="3212656" cy="50695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ru-RU" sz="2400" dirty="0"/>
              <a:t>Пункт охраны правопорядка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6043" y="6270776"/>
            <a:ext cx="1523916" cy="204139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6"/>
          <a:srcRect t="-1" b="45438"/>
          <a:stretch/>
        </p:blipFill>
        <p:spPr>
          <a:xfrm>
            <a:off x="7807087" y="9254687"/>
            <a:ext cx="1275593" cy="1582557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0126077" y="6137134"/>
            <a:ext cx="2779345" cy="50695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r>
              <a:rPr lang="ru-RU" sz="2000" dirty="0"/>
              <a:t>Помещение для руководителя ППЭ, оборудованное рабочим местом и сейфом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24188" y="6593312"/>
            <a:ext cx="2021525" cy="1832782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10126077" y="2313025"/>
            <a:ext cx="2779345" cy="35574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r>
              <a:rPr lang="ru-RU" sz="2000" dirty="0"/>
              <a:t>Помещение для медицинских </a:t>
            </a:r>
          </a:p>
          <a:p>
            <a:pPr algn="ctr"/>
            <a:r>
              <a:rPr lang="ru-RU" sz="2000" dirty="0"/>
              <a:t>работников 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84324" y="2579683"/>
            <a:ext cx="1442488" cy="1880821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13050061" y="2313025"/>
            <a:ext cx="2763179" cy="88936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ru-RU" sz="2000" dirty="0"/>
              <a:t>Аудитории для участников ГИА, в том числе для участников </a:t>
            </a:r>
            <a:br>
              <a:rPr lang="ru-RU" sz="2000" dirty="0"/>
            </a:br>
            <a:r>
              <a:rPr lang="ru-RU" sz="2000" dirty="0"/>
              <a:t>с ОВЗ (на 1 этаже)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9"/>
          <a:srcRect b="35576"/>
          <a:stretch/>
        </p:blipFill>
        <p:spPr>
          <a:xfrm>
            <a:off x="13332339" y="3550907"/>
            <a:ext cx="2207595" cy="231957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10"/>
          <a:srcRect b="30319"/>
          <a:stretch/>
        </p:blipFill>
        <p:spPr>
          <a:xfrm>
            <a:off x="13363456" y="8291399"/>
            <a:ext cx="2255640" cy="2310298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6768783" y="2313025"/>
            <a:ext cx="3215075" cy="35574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  <a:p>
            <a:pPr algn="ctr"/>
            <a:r>
              <a:rPr lang="ru-RU" sz="2000" dirty="0"/>
              <a:t>Помещение для общественных наблюдателей, представителей СМИ </a:t>
            </a:r>
            <a:br>
              <a:rPr lang="ru-RU" sz="2000" dirty="0"/>
            </a:br>
            <a:r>
              <a:rPr lang="ru-RU" sz="2000" dirty="0"/>
              <a:t>и иных лиц, имеющих право присутствовать в ППЭ в день экзамена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11"/>
          <a:srcRect b="4635"/>
          <a:stretch/>
        </p:blipFill>
        <p:spPr>
          <a:xfrm>
            <a:off x="7400754" y="2343095"/>
            <a:ext cx="1981606" cy="13041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1776" y="216078"/>
            <a:ext cx="12271464" cy="1512169"/>
          </a:xfrm>
        </p:spPr>
        <p:txBody>
          <a:bodyPr/>
          <a:lstStyle/>
          <a:p>
            <a:r>
              <a:rPr lang="ru-RU" sz="5400" dirty="0"/>
              <a:t>Подготовка помещений ППЭ</a:t>
            </a:r>
            <a:endParaRPr lang="ru-RU" dirty="0"/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173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236068" y="226177"/>
            <a:ext cx="873119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spcAft>
                <a:spcPts val="1000"/>
              </a:spcAft>
            </a:pPr>
            <a:r>
              <a:rPr lang="ru-RU" sz="4000" b="1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+mj-cs"/>
              </a:rPr>
              <a:t>Особенности организации ППЭ для участников с ОВЗ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07407" y="7300885"/>
            <a:ext cx="10563867" cy="1141460"/>
          </a:xfrm>
          <a:prstGeom prst="roundRect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sz="8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ts val="1000"/>
              </a:spcBef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оличество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рабочих мест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аудитории не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 превышать 12 человек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/>
          </a:p>
          <a:p>
            <a:pPr algn="just">
              <a:spcBef>
                <a:spcPts val="1000"/>
              </a:spcBef>
            </a:pPr>
            <a:endParaRPr lang="ru-RU" sz="14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07407" y="9355910"/>
            <a:ext cx="12032148" cy="1318555"/>
          </a:xfrm>
          <a:prstGeom prst="roundRect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sz="8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родолжительность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экзамена для участника с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ОВЗ, инвалидов и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детей-инвалидов 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увеличивается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1,5 часа</a:t>
            </a:r>
            <a:r>
              <a:rPr lang="ru-RU" sz="14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/>
          </a:p>
          <a:p>
            <a:pPr algn="just"/>
            <a:endParaRPr lang="ru-RU" sz="8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42823" y="8616787"/>
            <a:ext cx="1762875" cy="27968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5377018" y="2510050"/>
            <a:ext cx="10376199" cy="1752344"/>
          </a:xfrm>
          <a:prstGeom prst="roundRect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беспрепятственный доступ в ППЭ (наличие пандусов, поручней, расширенных дверей и других приспособлений);</a:t>
            </a:r>
            <a:endParaRPr lang="ru-RU" sz="1200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377018" y="4821350"/>
            <a:ext cx="10376199" cy="1310190"/>
          </a:xfrm>
          <a:prstGeom prst="roundRect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аличие помещения для организации питания и перерывов для медико-профилактических процедур;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1033" y="3407949"/>
            <a:ext cx="2845985" cy="27625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07" y="1990934"/>
            <a:ext cx="2589185" cy="29489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7</a:t>
            </a:fld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6860" y="6436361"/>
            <a:ext cx="2590403" cy="22338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65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/>
          <a:p>
            <a:r>
              <a:rPr lang="ru-RU" sz="4000" dirty="0"/>
              <a:t>Специализированные условия</a:t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803434" y="2729604"/>
            <a:ext cx="14461808" cy="7720329"/>
          </a:xfrm>
          <a:prstGeom prst="rect">
            <a:avLst/>
          </a:prstGeom>
        </p:spPr>
        <p:txBody>
          <a:bodyPr>
            <a:normAutofit/>
          </a:bodyPr>
          <a:lstStyle>
            <a:lvl1pPr marL="640565" indent="-640565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87892" indent="-53380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5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3521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89306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4339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697479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55156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5653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5974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800" b="1" dirty="0" smtClean="0">
                <a:solidFill>
                  <a:srgbClr val="0070C0"/>
                </a:solidFill>
              </a:rPr>
              <a:t>Для слепых участников экзамена:</a:t>
            </a:r>
          </a:p>
          <a:p>
            <a:pPr marL="0" indent="0">
              <a:buFont typeface="Arial" pitchFamily="34" charset="0"/>
              <a:buNone/>
            </a:pPr>
            <a:endParaRPr lang="ru-RU" sz="2800" b="1" dirty="0" smtClean="0">
              <a:solidFill>
                <a:srgbClr val="0070C0"/>
              </a:solidFill>
            </a:endParaRPr>
          </a:p>
          <a:p>
            <a:r>
              <a:rPr lang="ru-RU" sz="2800" dirty="0" smtClean="0">
                <a:solidFill>
                  <a:srgbClr val="0070C0"/>
                </a:solidFill>
              </a:rPr>
              <a:t>экзаменационные материалы оформляются рельефно-точечным шрифтом Брайля или в виде электронного документа, доступного с помощью компьютера;</a:t>
            </a:r>
          </a:p>
          <a:p>
            <a:r>
              <a:rPr lang="ru-RU" sz="2800" dirty="0" smtClean="0">
                <a:solidFill>
                  <a:srgbClr val="0070C0"/>
                </a:solidFill>
              </a:rPr>
              <a:t>письменная экзаменационная работа выполняется рельефно-точечным шрифтом Брайля или на компьютере;</a:t>
            </a:r>
          </a:p>
          <a:p>
            <a:r>
              <a:rPr lang="ru-RU" sz="2800" dirty="0" smtClean="0">
                <a:solidFill>
                  <a:srgbClr val="0070C0"/>
                </a:solidFill>
              </a:rPr>
              <a:t>на каждый рабочий стол необходимое количество черновиков по системе Брайля;</a:t>
            </a:r>
          </a:p>
          <a:p>
            <a:r>
              <a:rPr lang="ru-RU" sz="2800" dirty="0" smtClean="0">
                <a:solidFill>
                  <a:srgbClr val="0070C0"/>
                </a:solidFill>
              </a:rPr>
              <a:t>на каждый рабочий стол необходимое количество правил по заполнению ответов на задания;</a:t>
            </a:r>
          </a:p>
          <a:p>
            <a:r>
              <a:rPr lang="ru-RU" sz="2800" dirty="0" smtClean="0">
                <a:solidFill>
                  <a:srgbClr val="0070C0"/>
                </a:solidFill>
              </a:rPr>
              <a:t>ГВЭ по всем предметам по желанию участников проводится в устной форме.</a:t>
            </a: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64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/>
          <a:p>
            <a:r>
              <a:rPr lang="ru-RU" sz="4000" dirty="0"/>
              <a:t>Специализированные условия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803434" y="2729604"/>
            <a:ext cx="14461808" cy="7720329"/>
          </a:xfrm>
          <a:prstGeom prst="rect">
            <a:avLst/>
          </a:prstGeom>
        </p:spPr>
        <p:txBody>
          <a:bodyPr>
            <a:normAutofit/>
          </a:bodyPr>
          <a:lstStyle>
            <a:lvl1pPr marL="640565" indent="-640565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87892" indent="-53380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5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3521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89306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4339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697479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55156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5653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5974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800" b="1" dirty="0" smtClean="0">
                <a:solidFill>
                  <a:srgbClr val="0070C0"/>
                </a:solidFill>
              </a:rPr>
              <a:t>Для слабовидящих участников экзамена: </a:t>
            </a:r>
          </a:p>
          <a:p>
            <a:pPr marL="0" indent="0">
              <a:buFont typeface="Arial" pitchFamily="34" charset="0"/>
              <a:buNone/>
            </a:pPr>
            <a:endParaRPr lang="ru-RU" sz="2800" b="1" dirty="0" smtClean="0">
              <a:solidFill>
                <a:srgbClr val="0070C0"/>
              </a:solidFill>
            </a:endParaRPr>
          </a:p>
          <a:p>
            <a:r>
              <a:rPr lang="ru-RU" sz="2800" dirty="0" smtClean="0">
                <a:solidFill>
                  <a:srgbClr val="0070C0"/>
                </a:solidFill>
              </a:rPr>
              <a:t>экзаменационные материалы предоставляются в увеличенном размере;</a:t>
            </a:r>
          </a:p>
          <a:p>
            <a:r>
              <a:rPr lang="ru-RU" sz="2800" dirty="0" smtClean="0">
                <a:solidFill>
                  <a:srgbClr val="0070C0"/>
                </a:solidFill>
              </a:rPr>
              <a:t>технические средства для масштабирования КИМ, бланков № 1 до формата A3.</a:t>
            </a:r>
          </a:p>
          <a:p>
            <a:endParaRPr lang="ru-RU" sz="2800" dirty="0" smtClean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4884" y="5139618"/>
            <a:ext cx="2577719" cy="34025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9509" y="5352508"/>
            <a:ext cx="3782131" cy="529788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03434" y="9650520"/>
            <a:ext cx="144618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Важно! </a:t>
            </a:r>
            <a:r>
              <a:rPr lang="ru-RU" sz="2400" b="1" i="1" dirty="0">
                <a:solidFill>
                  <a:srgbClr val="FF0000"/>
                </a:solidFill>
              </a:rPr>
              <a:t>Доставка материалов в ППЭ, где проводится </a:t>
            </a:r>
            <a:r>
              <a:rPr lang="ru-RU" sz="2400" b="1" i="1" dirty="0" smtClean="0">
                <a:solidFill>
                  <a:srgbClr val="FF0000"/>
                </a:solidFill>
              </a:rPr>
              <a:t>экзамен </a:t>
            </a:r>
            <a:r>
              <a:rPr lang="ru-RU" sz="2400" b="1" i="1" dirty="0">
                <a:solidFill>
                  <a:srgbClr val="FF0000"/>
                </a:solidFill>
              </a:rPr>
              <a:t>для слабовидящих, может осуществляться за 3 часа до начала экзамена (в случае, если увеличение и переупаковка экзаменационных материалов </a:t>
            </a:r>
            <a:r>
              <a:rPr lang="ru-RU" sz="2400" b="1" i="1" dirty="0" smtClean="0">
                <a:solidFill>
                  <a:srgbClr val="FF0000"/>
                </a:solidFill>
              </a:rPr>
              <a:t>производятся </a:t>
            </a:r>
            <a:r>
              <a:rPr lang="ru-RU" sz="2400" b="1" i="1" dirty="0">
                <a:solidFill>
                  <a:srgbClr val="FF0000"/>
                </a:solidFill>
              </a:rPr>
              <a:t>до начала экзамена).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039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ФЦПРО-ЕГЭ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ФЦПРО-ЕГЭ</Template>
  <TotalTime>286</TotalTime>
  <Words>1078</Words>
  <Application>Microsoft Office PowerPoint</Application>
  <PresentationFormat>Произвольный</PresentationFormat>
  <Paragraphs>144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Times New Roman</vt:lpstr>
      <vt:lpstr>Wingdings</vt:lpstr>
      <vt:lpstr>ФЦПРО-ЕГЭ</vt:lpstr>
      <vt:lpstr>Особенности организации и проведения государственного выпускного экзамена</vt:lpstr>
      <vt:lpstr>Лекционное занятие</vt:lpstr>
      <vt:lpstr>Что такое ГВЭ?</vt:lpstr>
      <vt:lpstr>Требования к ППЭ</vt:lpstr>
      <vt:lpstr>Лица, имеющие право находиться в ППЭ  в день экзамена </vt:lpstr>
      <vt:lpstr>Подготовка помещений ППЭ</vt:lpstr>
      <vt:lpstr>Презентация PowerPoint</vt:lpstr>
      <vt:lpstr>Специализированные условия </vt:lpstr>
      <vt:lpstr>Специализированные условия</vt:lpstr>
      <vt:lpstr>Специализированные условия </vt:lpstr>
      <vt:lpstr>Специализированные условия</vt:lpstr>
      <vt:lpstr>Презентация PowerPoint</vt:lpstr>
      <vt:lpstr>Организация распределения по аудиториям участников ГВЭ</vt:lpstr>
      <vt:lpstr>Формы ГВЭ</vt:lpstr>
      <vt:lpstr>Особенности проведения ГВЭ по русскому языку </vt:lpstr>
      <vt:lpstr>Особенности организации ППЭ  для участников с ОВЗ</vt:lpstr>
      <vt:lpstr>Особенности организации ППЭ  для участников с ОВЗ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Taniana</cp:lastModifiedBy>
  <cp:revision>33</cp:revision>
  <dcterms:created xsi:type="dcterms:W3CDTF">2016-02-16T13:04:36Z</dcterms:created>
  <dcterms:modified xsi:type="dcterms:W3CDTF">2017-04-24T13:29:00Z</dcterms:modified>
</cp:coreProperties>
</file>