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4" r:id="rId3"/>
    <p:sldId id="257" r:id="rId4"/>
    <p:sldId id="258" r:id="rId5"/>
    <p:sldId id="259" r:id="rId6"/>
    <p:sldId id="280" r:id="rId7"/>
    <p:sldId id="275" r:id="rId8"/>
    <p:sldId id="264" r:id="rId9"/>
    <p:sldId id="265" r:id="rId10"/>
    <p:sldId id="266" r:id="rId11"/>
    <p:sldId id="267" r:id="rId12"/>
    <p:sldId id="268" r:id="rId13"/>
    <p:sldId id="277" r:id="rId14"/>
    <p:sldId id="269" r:id="rId15"/>
    <p:sldId id="270" r:id="rId16"/>
    <p:sldId id="271" r:id="rId17"/>
    <p:sldId id="272" r:id="rId18"/>
  </p:sldIdLst>
  <p:sldSz cx="16068675" cy="11698288"/>
  <p:notesSz cx="6858000" cy="9144000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34" y="96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180039" y="3087356"/>
            <a:ext cx="11933911" cy="3784092"/>
          </a:xfrm>
        </p:spPr>
        <p:txBody>
          <a:bodyPr>
            <a:normAutofit/>
          </a:bodyPr>
          <a:lstStyle/>
          <a:p>
            <a:r>
              <a:rPr lang="ru-RU" sz="5400" dirty="0"/>
              <a:t>Особенности организации и проведения государственного выпускного экзамена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/>
              <a:t>Подготовка </a:t>
            </a:r>
            <a:r>
              <a:rPr lang="ru-RU" sz="4000" smtClean="0"/>
              <a:t>уполномоченных представителей ГЭК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5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/>
          <a:p>
            <a:r>
              <a:rPr lang="ru-RU" sz="4000" dirty="0"/>
              <a:t>Специализированные условия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Для глухих и слабослышащих участников экзамена:</a:t>
            </a:r>
          </a:p>
          <a:p>
            <a:pPr marL="0" indent="0">
              <a:buFont typeface="Arial" pitchFamily="34" charset="0"/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звукоусиливающая аппаратура как коллективного, так и индивидуального пользования;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на каждый рабочий стол необходимое количество правил по заполнению бланков ГВЭ;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привлекается ассистент-</a:t>
            </a:r>
            <a:r>
              <a:rPr lang="ru-RU" sz="2800" dirty="0" err="1" smtClean="0">
                <a:solidFill>
                  <a:srgbClr val="0070C0"/>
                </a:solidFill>
              </a:rPr>
              <a:t>сурдопереводчик</a:t>
            </a:r>
            <a:r>
              <a:rPr lang="ru-RU" sz="2800" dirty="0" smtClean="0">
                <a:solidFill>
                  <a:srgbClr val="0070C0"/>
                </a:solidFill>
              </a:rPr>
              <a:t>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ГВЭ по всем предметам по желанию участников проводится в письменной форме;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на экзамене по русскому языку в форме изложения для глухих и слабослышащих участников ГВЭ необходимо предоставить текст изложения для чтения и проведения подготовительной работы к изложению на 40 минут (по истечении этого времени организатор забирает текст).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/>
          <a:p>
            <a:r>
              <a:rPr lang="ru-RU" sz="4000" dirty="0"/>
              <a:t>Специализированные условия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Для участников экзамена с нарушениями опорно-двигательного аппарата:</a:t>
            </a:r>
          </a:p>
          <a:p>
            <a:pPr marL="0" indent="0">
              <a:buFont typeface="Arial" pitchFamily="34" charset="0"/>
              <a:buNone/>
            </a:pPr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dirty="0" smtClean="0">
                <a:solidFill>
                  <a:srgbClr val="0070C0"/>
                </a:solidFill>
              </a:rPr>
              <a:t>ГВЭ по всем учебным предметам по желанию участников выполняется в устной форме;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письменные задания могут выполнятся на компьютере со специализированным программным обеспечением; 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перенос ответов участника с компьютера в бланки ответов осуществляется ассистентом.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46177" y="456928"/>
            <a:ext cx="12271464" cy="1512169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sz="4000" smtClean="0"/>
              <a:t>Специализированные условия</a:t>
            </a: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Ассистенты оказывают участникам экзамена с ограниченными возможностями здоровья       необходимую помощь с учетом их индивидуальных особенностей: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содействие в перемещении;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оказание помощи в фиксации положения тела, ручки в кисти руки;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вызов медперсонала;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оказание неотложной медицинской помощи;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помощь в общении с сотрудниками ППЭ (</a:t>
            </a:r>
            <a:r>
              <a:rPr lang="ru-RU" sz="2400" dirty="0" err="1" smtClean="0">
                <a:solidFill>
                  <a:srgbClr val="0070C0"/>
                </a:solidFill>
              </a:rPr>
              <a:t>сурдоперевод</a:t>
            </a:r>
            <a:r>
              <a:rPr lang="ru-RU" sz="2400" dirty="0" smtClean="0">
                <a:solidFill>
                  <a:srgbClr val="0070C0"/>
                </a:solidFill>
              </a:rPr>
              <a:t> - для глухих).</a:t>
            </a:r>
          </a:p>
          <a:p>
            <a:pPr marL="0" indent="0">
              <a:buNone/>
            </a:pP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Ассистентом может быть назначен: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штатный сотрудник образовательного учреждения, (коррекционного) образовательного </a:t>
            </a:r>
            <a:r>
              <a:rPr lang="ru-RU" sz="2400" b="1" dirty="0" smtClean="0">
                <a:solidFill>
                  <a:srgbClr val="FF0000"/>
                </a:solidFill>
              </a:rPr>
              <a:t>учреждения</a:t>
            </a:r>
            <a:r>
              <a:rPr lang="ru-RU" sz="2400" b="1" dirty="0">
                <a:solidFill>
                  <a:srgbClr val="FF0000"/>
                </a:solidFill>
              </a:rPr>
              <a:t>;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учитель-предметник </a:t>
            </a:r>
            <a:r>
              <a:rPr lang="ru-RU" sz="2400" b="1" dirty="0">
                <a:solidFill>
                  <a:srgbClr val="FF0000"/>
                </a:solidFill>
              </a:rPr>
              <a:t>по предмету, по которому проводится </a:t>
            </a:r>
            <a:r>
              <a:rPr lang="ru-RU" sz="2400" b="1" dirty="0" smtClean="0">
                <a:solidFill>
                  <a:srgbClr val="FF0000"/>
                </a:solidFill>
              </a:rPr>
              <a:t>основной государственный экзамен </a:t>
            </a:r>
            <a:r>
              <a:rPr lang="ru-RU" sz="2400" b="1" dirty="0">
                <a:solidFill>
                  <a:srgbClr val="FF0000"/>
                </a:solidFill>
              </a:rPr>
              <a:t>в данный </a:t>
            </a:r>
            <a:r>
              <a:rPr lang="ru-RU" sz="2400" b="1" dirty="0" smtClean="0">
                <a:solidFill>
                  <a:srgbClr val="FF0000"/>
                </a:solidFill>
              </a:rPr>
              <a:t>день;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Ассистенты утверждаются </a:t>
            </a:r>
            <a:r>
              <a:rPr lang="ru-RU" sz="2400" b="1" dirty="0">
                <a:solidFill>
                  <a:srgbClr val="FF0000"/>
                </a:solidFill>
              </a:rPr>
              <a:t>государственной экзаменационной </a:t>
            </a:r>
            <a:r>
              <a:rPr lang="ru-RU" sz="2400" b="1" dirty="0" smtClean="0">
                <a:solidFill>
                  <a:srgbClr val="FF0000"/>
                </a:solidFill>
              </a:rPr>
              <a:t>комиссией и информируются </a:t>
            </a:r>
            <a:r>
              <a:rPr lang="ru-RU" sz="2400" b="1" dirty="0">
                <a:solidFill>
                  <a:srgbClr val="FF0000"/>
                </a:solidFill>
              </a:rPr>
              <a:t>о месте расположения пункта проведения экзаменов, в который они направляются, не ранее чем за 3 рабочих дня до проведения экзамена.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6181" y="6589768"/>
            <a:ext cx="1036410" cy="13351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0305" y="9351817"/>
            <a:ext cx="15008066" cy="10981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Перенос </a:t>
            </a:r>
            <a:r>
              <a:rPr lang="ru-RU" sz="2400" dirty="0"/>
              <a:t>ответов участника государственной итоговой аттестации с компьютера в стандартные бланки ответов осуществляется ассистентом в присутствии общественного наблюдателя и </a:t>
            </a:r>
            <a:r>
              <a:rPr lang="ru-RU" sz="2400" dirty="0" smtClean="0"/>
              <a:t>уполномоченного представителя ГЭК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Организация распределения по аудиториям участников ГВЭ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286" y="2786742"/>
            <a:ext cx="15000514" cy="582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ru-RU" sz="3600" b="1" dirty="0" smtClean="0">
                <a:solidFill>
                  <a:srgbClr val="0070C0"/>
                </a:solidFill>
              </a:rPr>
              <a:t>В </a:t>
            </a:r>
            <a:r>
              <a:rPr lang="ru-RU" sz="3600" b="1" dirty="0">
                <a:solidFill>
                  <a:srgbClr val="0070C0"/>
                </a:solidFill>
              </a:rPr>
              <a:t>случае проведения ГВЭ по русскому языку форма ППЭ-06-01 заполняется после выбора формы экзамена (сочинение или изложение). 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ru-RU" sz="3600" b="1" dirty="0">
                <a:solidFill>
                  <a:srgbClr val="0070C0"/>
                </a:solidFill>
              </a:rPr>
              <a:t>Допуск участников </a:t>
            </a:r>
            <a:r>
              <a:rPr lang="ru-RU" sz="3600" b="1" dirty="0" smtClean="0">
                <a:solidFill>
                  <a:srgbClr val="0070C0"/>
                </a:solidFill>
              </a:rPr>
              <a:t>ГИА </a:t>
            </a:r>
            <a:r>
              <a:rPr lang="ru-RU" sz="3600" b="1" dirty="0">
                <a:solidFill>
                  <a:srgbClr val="0070C0"/>
                </a:solidFill>
              </a:rPr>
              <a:t>в ППЭ осуществляется при наличии у них документов, удостоверяющих их личность. </a:t>
            </a:r>
          </a:p>
          <a:p>
            <a:pPr>
              <a:spcBef>
                <a:spcPct val="20000"/>
              </a:spcBef>
              <a:buFont typeface="Arial" pitchFamily="34" charset="0"/>
            </a:pPr>
            <a:r>
              <a:rPr lang="ru-RU" sz="3600" b="1" dirty="0">
                <a:solidFill>
                  <a:srgbClr val="0070C0"/>
                </a:solidFill>
              </a:rPr>
              <a:t>Организаторы в аудитории проверяют </a:t>
            </a:r>
            <a:r>
              <a:rPr lang="ru-RU" sz="3600" b="1" dirty="0" smtClean="0">
                <a:solidFill>
                  <a:srgbClr val="0070C0"/>
                </a:solidFill>
              </a:rPr>
              <a:t>соответствие данных формы ППЭ- 05-02 «Протокол проведения ГВЭ в ППЭ» и </a:t>
            </a:r>
            <a:r>
              <a:rPr lang="ru-RU" sz="3600" b="1" smtClean="0">
                <a:solidFill>
                  <a:srgbClr val="0070C0"/>
                </a:solidFill>
              </a:rPr>
              <a:t>документа удостоверяющего </a:t>
            </a:r>
            <a:r>
              <a:rPr lang="ru-RU" sz="3600" b="1" dirty="0">
                <a:solidFill>
                  <a:srgbClr val="0070C0"/>
                </a:solidFill>
              </a:rPr>
              <a:t>личность участника ГВЭ, </a:t>
            </a:r>
            <a:r>
              <a:rPr lang="ru-RU" sz="3600" b="1" dirty="0" smtClean="0">
                <a:solidFill>
                  <a:srgbClr val="0070C0"/>
                </a:solidFill>
              </a:rPr>
              <a:t>(</a:t>
            </a:r>
            <a:r>
              <a:rPr lang="ru-RU" sz="3600" b="1" dirty="0">
                <a:solidFill>
                  <a:srgbClr val="0070C0"/>
                </a:solidFill>
              </a:rPr>
              <a:t>ФИО, серия и номер документа, удостоверяющего личность</a:t>
            </a:r>
            <a:r>
              <a:rPr lang="ru-RU" sz="3600" b="1" dirty="0" smtClean="0">
                <a:solidFill>
                  <a:srgbClr val="0070C0"/>
                </a:solidFill>
              </a:rPr>
              <a:t>)</a:t>
            </a:r>
            <a:endParaRPr lang="ru-RU" sz="3600" b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1091652" y="3660720"/>
            <a:ext cx="14461808" cy="4733698"/>
          </a:xfrm>
          <a:prstGeom prst="rect">
            <a:avLst/>
          </a:prstGeom>
        </p:spPr>
        <p:txBody>
          <a:bodyPr/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Письменная форма</a:t>
            </a:r>
          </a:p>
          <a:p>
            <a:endParaRPr lang="ru-RU" sz="4000" b="1" dirty="0" smtClean="0">
              <a:solidFill>
                <a:srgbClr val="0070C0"/>
              </a:solidFill>
            </a:endParaRPr>
          </a:p>
          <a:p>
            <a:endParaRPr lang="en-US" sz="4000" b="1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Форма с использованием компьютера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 </a:t>
            </a:r>
          </a:p>
          <a:p>
            <a:endParaRPr lang="en-US" sz="4000" b="1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Устная форма</a:t>
            </a:r>
          </a:p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7347" y="7329178"/>
            <a:ext cx="2786113" cy="2469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1" y="4725960"/>
            <a:ext cx="2751859" cy="26032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00" y="2102952"/>
            <a:ext cx="2751860" cy="2757132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/>
          <a:p>
            <a:r>
              <a:rPr lang="ru-RU" sz="4000" dirty="0"/>
              <a:t>Формы ГВЭ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/>
              <a:t>Особенности проведения ГВЭ</a:t>
            </a:r>
            <a:br>
              <a:rPr lang="ru-RU" sz="4000" dirty="0"/>
            </a:br>
            <a:r>
              <a:rPr lang="ru-RU" sz="4000" dirty="0"/>
              <a:t>по русскому языку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3296" y="5363937"/>
            <a:ext cx="3063716" cy="2457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Выбор участника ГВЭ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243847" y="5210823"/>
            <a:ext cx="1524000" cy="990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243847" y="6945087"/>
            <a:ext cx="1485900" cy="9906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49728" y="3954237"/>
            <a:ext cx="3444716" cy="2400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/>
              <a:t>Изложение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9729" y="6945087"/>
            <a:ext cx="3444716" cy="2419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/>
              <a:t>Сочинение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02916" y="3698426"/>
            <a:ext cx="3565683" cy="57884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/>
              <a:t>Каждая форма сдачи экзамена должна проходить </a:t>
            </a:r>
            <a:br>
              <a:rPr lang="ru-RU" sz="2800"/>
            </a:br>
            <a:r>
              <a:rPr lang="ru-RU" sz="2800"/>
              <a:t>в отдельной аудитории</a:t>
            </a:r>
          </a:p>
        </p:txBody>
      </p:sp>
      <p:pic>
        <p:nvPicPr>
          <p:cNvPr id="10" name="Объект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32" y="7603026"/>
            <a:ext cx="1621677" cy="11034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431" y="4602651"/>
            <a:ext cx="1621677" cy="11034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48447" y="10572903"/>
            <a:ext cx="11247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Заполнение формы ППЭ 06-01 после выбора форм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98190" y="202565"/>
            <a:ext cx="12271375" cy="1512888"/>
          </a:xfrm>
        </p:spPr>
        <p:txBody>
          <a:bodyPr>
            <a:normAutofit/>
          </a:bodyPr>
          <a:lstStyle/>
          <a:p>
            <a:r>
              <a:rPr lang="ru-RU" sz="4000" dirty="0"/>
              <a:t>Особенности организации ППЭ </a:t>
            </a:r>
            <a:br>
              <a:rPr lang="ru-RU" sz="4000" dirty="0"/>
            </a:br>
            <a:r>
              <a:rPr lang="ru-RU" sz="4000" dirty="0"/>
              <a:t>для участников с ОВЗ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640709"/>
              </p:ext>
            </p:extLst>
          </p:nvPr>
        </p:nvGraphicFramePr>
        <p:xfrm>
          <a:off x="824886" y="2334304"/>
          <a:ext cx="14462126" cy="85105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31063"/>
                <a:gridCol w="7231063"/>
              </a:tblGrid>
              <a:tr h="212764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Укажите максимальное количество рабочих мест в аудитории для участников ГИА с ОВЗ</a:t>
                      </a:r>
                    </a:p>
                    <a:p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</a:tr>
              <a:tr h="212764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Могут ли в специализированной аудитории находиться участники ГИА с различными заболеваниями?</a:t>
                      </a:r>
                    </a:p>
                    <a:p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</a:txBody>
                  <a:tcPr/>
                </a:tc>
              </a:tr>
              <a:tr h="212764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Укажите, где должна располагаться аудитория проведения для лиц  с ОВЗ</a:t>
                      </a:r>
                    </a:p>
                    <a:p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</a:tr>
              <a:tr h="2127647"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Перечислите материально-технические условия, обеспечивающие возможность беспрепятственного доступа участников в ППЭ и аудитории проведения</a:t>
                      </a:r>
                    </a:p>
                    <a:p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379139" y="2513044"/>
            <a:ext cx="6063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Не должно превышать </a:t>
            </a:r>
            <a:endParaRPr lang="ru-RU" sz="2800" b="1" dirty="0" smtClean="0"/>
          </a:p>
          <a:p>
            <a:r>
              <a:rPr lang="ru-RU" sz="2800" b="1" dirty="0" smtClean="0"/>
              <a:t>12 </a:t>
            </a:r>
            <a:r>
              <a:rPr lang="ru-RU" sz="2800" b="1" dirty="0"/>
              <a:t>человек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80680" y="4621563"/>
            <a:ext cx="5516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Могут </a:t>
            </a:r>
            <a:r>
              <a:rPr lang="ru-RU" sz="2800" b="1" dirty="0" smtClean="0"/>
              <a:t>(</a:t>
            </a:r>
            <a:r>
              <a:rPr lang="ru-RU" sz="2800" b="1" dirty="0"/>
              <a:t>при отсутствии противопоказаний)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80680" y="6710339"/>
            <a:ext cx="5516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 первом этаже ППЭ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173103" y="8768699"/>
            <a:ext cx="6914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Наличие пандусов, поручней, расширенных дверных проемов, лифтов, широких проходов внутри помещения </a:t>
            </a:r>
            <a:endParaRPr lang="ru-RU" sz="2000" b="1" dirty="0" smtClean="0"/>
          </a:p>
          <a:p>
            <a:r>
              <a:rPr lang="ru-RU" sz="2000" b="1" dirty="0" smtClean="0"/>
              <a:t>и </a:t>
            </a:r>
            <a:r>
              <a:rPr lang="ru-RU" sz="2000" b="1" dirty="0"/>
              <a:t>свободного подхода на инвалидной коляске к рабочему месту, наличие специальных кресел и других приспособлений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/>
          <a:p>
            <a:r>
              <a:rPr lang="ru-RU" sz="4000" dirty="0"/>
              <a:t>Особенности организации ППЭ </a:t>
            </a:r>
            <a:br>
              <a:rPr lang="ru-RU" sz="4000" dirty="0"/>
            </a:br>
            <a:r>
              <a:rPr lang="ru-RU" sz="4000" dirty="0"/>
              <a:t>для участников с ОВЗ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405770"/>
              </p:ext>
            </p:extLst>
          </p:nvPr>
        </p:nvGraphicFramePr>
        <p:xfrm>
          <a:off x="803115" y="2195511"/>
          <a:ext cx="14462126" cy="841533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231063"/>
                <a:gridCol w="7231063"/>
              </a:tblGrid>
              <a:tr h="4207669">
                <a:tc>
                  <a:txBody>
                    <a:bodyPr/>
                    <a:lstStyle/>
                    <a:p>
                      <a:pPr algn="l"/>
                      <a:r>
                        <a:rPr lang="ru-RU" sz="3600" b="0" dirty="0" smtClean="0"/>
                        <a:t>Укажите специальное оснащение аудитории для слабослышащих участников</a:t>
                      </a:r>
                    </a:p>
                    <a:p>
                      <a:pPr algn="l"/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b="1" dirty="0"/>
                    </a:p>
                  </a:txBody>
                  <a:tcPr/>
                </a:tc>
              </a:tr>
              <a:tr h="4207669">
                <a:tc>
                  <a:txBody>
                    <a:bodyPr/>
                    <a:lstStyle/>
                    <a:p>
                      <a:pPr algn="l"/>
                      <a:r>
                        <a:rPr lang="ru-RU" sz="3600" b="0" dirty="0" smtClean="0"/>
                        <a:t>Укажите специальное оснащение аудитории для слабовидящих участников</a:t>
                      </a:r>
                    </a:p>
                    <a:p>
                      <a:pPr algn="l"/>
                      <a:endParaRPr lang="ru-RU" sz="3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146210" y="2370567"/>
            <a:ext cx="6887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подготовить в необходимом количестве </a:t>
            </a:r>
            <a:endParaRPr lang="ru-RU" sz="2400" b="1" dirty="0" smtClean="0"/>
          </a:p>
          <a:p>
            <a:r>
              <a:rPr lang="ru-RU" sz="2400" b="1" dirty="0" smtClean="0"/>
              <a:t>правила </a:t>
            </a:r>
            <a:r>
              <a:rPr lang="ru-RU" sz="2400" b="1" dirty="0"/>
              <a:t>по заполнению бланков ГИА; </a:t>
            </a:r>
          </a:p>
          <a:p>
            <a:endParaRPr lang="ru-RU" sz="2400" b="1" dirty="0"/>
          </a:p>
          <a:p>
            <a:r>
              <a:rPr lang="ru-RU" sz="2400" b="1" dirty="0"/>
              <a:t>оборудовать аудитории звукоусиливающей аппаратурой коллективного пользования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8258" y="6630670"/>
            <a:ext cx="6793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освещенность каждого рабочего места в аудитории должна быть равномерной и не ниже 300 люкс</a:t>
            </a:r>
            <a:r>
              <a:rPr lang="ru-RU" sz="2400" b="1" dirty="0" smtClean="0"/>
              <a:t>;</a:t>
            </a:r>
            <a:endParaRPr lang="ru-RU" sz="2400" b="1" dirty="0"/>
          </a:p>
          <a:p>
            <a:r>
              <a:rPr lang="ru-RU" sz="2400" b="1" dirty="0" smtClean="0"/>
              <a:t>подготовить </a:t>
            </a:r>
            <a:r>
              <a:rPr lang="ru-RU" sz="2400" b="1" dirty="0"/>
              <a:t>в необходимом количестве технические средства для масштабирования </a:t>
            </a:r>
            <a:r>
              <a:rPr lang="ru-RU" sz="2400" b="1" dirty="0" smtClean="0"/>
              <a:t>КИМ и </a:t>
            </a:r>
            <a:r>
              <a:rPr lang="ru-RU" sz="2400" b="1" dirty="0"/>
              <a:t>бланков №1 до формата А3;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в случае отсутствия технических средств – выдать увеличительное устройство – лупу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4062" y="4528185"/>
            <a:ext cx="12271464" cy="1512169"/>
          </a:xfrm>
        </p:spPr>
        <p:txBody>
          <a:bodyPr/>
          <a:lstStyle/>
          <a:p>
            <a:r>
              <a:rPr lang="ru-RU" dirty="0" smtClean="0"/>
              <a:t>Лекционное занятие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ГВЭ?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11665" y="3132443"/>
            <a:ext cx="13853421" cy="5249557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ГВЭ – государственный выпускной экзамен,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70C0"/>
                </a:solidFill>
              </a:rPr>
              <a:t>форма ГИА в виде письменных и устных экзаменов с использованием текстов, тем, заданий, билетов.</a:t>
            </a:r>
          </a:p>
          <a:p>
            <a:pPr marL="0" indent="0" algn="ctr">
              <a:buNone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0070C0"/>
                </a:solidFill>
              </a:rPr>
              <a:t>ГВЭ проводится для обучающихся с ограниченными возможностями здоровья, для обучающихся детей-инвалидов и инвалидов, а также для выпускников в специальных учебно-воспитательных учреждениях закрытого типа и в учреждениях, исполняющих наказание в виде лишения свободы. </a:t>
            </a:r>
          </a:p>
          <a:p>
            <a:pPr algn="ctr"/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/>
          <a:lstStyle/>
          <a:p>
            <a:r>
              <a:rPr lang="ru-RU" dirty="0" smtClean="0"/>
              <a:t>Требования к ППЭ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3434" y="2689972"/>
            <a:ext cx="6609737" cy="38997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«Санитарно-эпидемиологические требования к условиям и организации обучения в общеобразовательных учреждениях. СанПиН 2.4.2.2821-10</a:t>
            </a:r>
            <a:r>
              <a:rPr lang="ru-RU" sz="2400" dirty="0" smtClean="0"/>
              <a:t>», утвержденные </a:t>
            </a:r>
            <a:r>
              <a:rPr lang="ru-RU" sz="2400" dirty="0"/>
              <a:t>постановлением Главного государственного санитарного врача Российской Федерации от 29 декабря 2010 г. № 189.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27" y="6784462"/>
            <a:ext cx="2803649" cy="484970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03434" y="9209314"/>
            <a:ext cx="14904652" cy="22206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 каждом ППЭ необходимо обеспечить наличие аудитории для участников с ОВЗ.</a:t>
            </a:r>
          </a:p>
          <a:p>
            <a:pPr algn="ctr"/>
            <a:r>
              <a:rPr lang="ru-RU" sz="2400" dirty="0"/>
              <a:t>Для лиц, имеющих показания для обучения на дому и соответствующие рекомендации психолого-медико-педагогической комиссии, экзамен организуется на дому.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05057" y="7745504"/>
            <a:ext cx="7903029" cy="13481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 </a:t>
            </a:r>
            <a:r>
              <a:rPr lang="ru-RU" sz="2400" dirty="0"/>
              <a:t>каждой аудитории должно присутствовать не более </a:t>
            </a:r>
            <a:r>
              <a:rPr lang="ru-RU" sz="2400" dirty="0" smtClean="0"/>
              <a:t>12 участников экзамена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05057" y="2689972"/>
            <a:ext cx="7903029" cy="24468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Приказ Министерства образования и науки Российской Федерации от </a:t>
            </a:r>
            <a:r>
              <a:rPr lang="ru-RU" sz="2400" dirty="0" smtClean="0"/>
              <a:t>25 </a:t>
            </a:r>
            <a:r>
              <a:rPr lang="ru-RU" sz="2400" dirty="0"/>
              <a:t>декабря 2013 г.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№ 1394 </a:t>
            </a:r>
            <a:r>
              <a:rPr lang="ru-RU" sz="2400" dirty="0"/>
              <a:t>«Об утверждении порядка проведения государственной итоговой аттестации по образовательным программам </a:t>
            </a:r>
            <a:r>
              <a:rPr lang="ru-RU" sz="2400" dirty="0" smtClean="0"/>
              <a:t>основного </a:t>
            </a:r>
            <a:r>
              <a:rPr lang="ru-RU" sz="2400" dirty="0"/>
              <a:t>общего образования</a:t>
            </a:r>
            <a:r>
              <a:rPr lang="ru-RU" sz="2400" dirty="0" smtClean="0"/>
              <a:t>».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805057" y="5248186"/>
            <a:ext cx="7903029" cy="21745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dk1"/>
                </a:solidFill>
              </a:rPr>
              <a:t>Методические письма о проведении государственной итоговой аттестации по образовательным программам </a:t>
            </a:r>
            <a:r>
              <a:rPr lang="ru-RU" sz="2400" dirty="0" smtClean="0">
                <a:solidFill>
                  <a:schemeClr val="dk1"/>
                </a:solidFill>
              </a:rPr>
              <a:t>основного </a:t>
            </a:r>
            <a:r>
              <a:rPr lang="ru-RU" sz="2400" dirty="0">
                <a:solidFill>
                  <a:schemeClr val="dk1"/>
                </a:solidFill>
              </a:rPr>
              <a:t>общего образования по всем учебным предметам в форме государственного выпускного экзамена </a:t>
            </a:r>
            <a:endParaRPr lang="ru-RU" sz="2400" dirty="0" smtClean="0">
              <a:solidFill>
                <a:schemeClr val="dk1"/>
              </a:solidFill>
            </a:endParaRPr>
          </a:p>
          <a:p>
            <a:pPr algn="ctr"/>
            <a:r>
              <a:rPr lang="ru-RU" sz="2400" dirty="0" smtClean="0">
                <a:solidFill>
                  <a:schemeClr val="dk1"/>
                </a:solidFill>
              </a:rPr>
              <a:t>(</a:t>
            </a:r>
            <a:r>
              <a:rPr lang="ru-RU" sz="2400" dirty="0">
                <a:solidFill>
                  <a:schemeClr val="dk1"/>
                </a:solidFill>
              </a:rPr>
              <a:t>письменная и устная формы)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Autofit/>
          </a:bodyPr>
          <a:lstStyle/>
          <a:p>
            <a:r>
              <a:rPr lang="ru-RU" sz="4000" dirty="0"/>
              <a:t>Лица, имеющие право находиться в ППЭ </a:t>
            </a:r>
            <a:br>
              <a:rPr lang="ru-RU" sz="4000" dirty="0"/>
            </a:br>
            <a:r>
              <a:rPr lang="ru-RU" sz="4000" dirty="0"/>
              <a:t>в день экзамена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Представители СМИ</a:t>
            </a:r>
          </a:p>
          <a:p>
            <a:pPr algn="just"/>
            <a:r>
              <a:rPr lang="ru-RU" sz="3200" dirty="0" smtClean="0">
                <a:solidFill>
                  <a:srgbClr val="0070C0"/>
                </a:solidFill>
              </a:rPr>
              <a:t>присутствуют в аудиториях только до </a:t>
            </a:r>
            <a:r>
              <a:rPr lang="ru-RU" sz="3200" dirty="0">
                <a:solidFill>
                  <a:srgbClr val="0070C0"/>
                </a:solidFill>
              </a:rPr>
              <a:t>момента вскрытия </a:t>
            </a:r>
            <a:r>
              <a:rPr lang="ru-RU" sz="3200" dirty="0" smtClean="0">
                <a:solidFill>
                  <a:srgbClr val="0070C0"/>
                </a:solidFill>
              </a:rPr>
              <a:t>обучающимися индивидуальных </a:t>
            </a:r>
            <a:r>
              <a:rPr lang="ru-RU" sz="3200" dirty="0">
                <a:solidFill>
                  <a:srgbClr val="0070C0"/>
                </a:solidFill>
              </a:rPr>
              <a:t>комплектов с </a:t>
            </a:r>
            <a:r>
              <a:rPr lang="ru-RU" sz="3200" dirty="0" smtClean="0">
                <a:solidFill>
                  <a:srgbClr val="0070C0"/>
                </a:solidFill>
              </a:rPr>
              <a:t>экзаменационными материалами.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Общественные наблюдатели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могут свободно перемещаться по ППЭ (в ППЭ для участников с ОВЗ, инвалидов и детей-инвалидов рекомендуется направить общественных наблюдателей в каждую аудиторию);</a:t>
            </a:r>
          </a:p>
          <a:p>
            <a:r>
              <a:rPr lang="ru-RU" sz="3200" dirty="0" smtClean="0">
                <a:solidFill>
                  <a:srgbClr val="0070C0"/>
                </a:solidFill>
              </a:rPr>
              <a:t>фиксируют все нарушения во время проведения экзамена и направляют свои замечания в </a:t>
            </a:r>
            <a:r>
              <a:rPr lang="ru-RU" sz="3200" dirty="0" err="1" smtClean="0">
                <a:solidFill>
                  <a:srgbClr val="0070C0"/>
                </a:solidFill>
              </a:rPr>
              <a:t>Рособрнадзор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Должностные лица </a:t>
            </a:r>
            <a:r>
              <a:rPr lang="ru-RU" sz="3200" b="1" dirty="0" err="1" smtClean="0">
                <a:solidFill>
                  <a:srgbClr val="0070C0"/>
                </a:solidFill>
              </a:rPr>
              <a:t>Рособрнадзора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3434" y="10021308"/>
            <a:ext cx="14461807" cy="85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Допуск в ППЭ вышеперечисленных лиц осуществляется при наличии документов, удостоверяющих личность, и документов, подтверждающих их </a:t>
            </a:r>
            <a:r>
              <a:rPr lang="ru-RU" sz="2400" dirty="0" smtClean="0"/>
              <a:t>полномочия.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306" y="2313025"/>
            <a:ext cx="5615460" cy="38961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3117"/>
          <a:stretch/>
        </p:blipFill>
        <p:spPr>
          <a:xfrm>
            <a:off x="1663775" y="3752086"/>
            <a:ext cx="2949004" cy="2464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1815" y="2579683"/>
            <a:ext cx="5305498" cy="83096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2400" dirty="0"/>
              <a:t>Помещение для сопровождающих участников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0306" y="7291475"/>
            <a:ext cx="5615461" cy="391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640" y="7488673"/>
            <a:ext cx="1335510" cy="2769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698" y="7599386"/>
            <a:ext cx="2542033" cy="25419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1814" y="10258517"/>
            <a:ext cx="5260508" cy="83096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2400" dirty="0"/>
              <a:t>Специально выделенное место</a:t>
            </a:r>
          </a:p>
          <a:p>
            <a:pPr algn="ctr"/>
            <a:r>
              <a:rPr lang="ru-RU" sz="2400" dirty="0"/>
              <a:t> для личных вещей участников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3086" y="5220157"/>
            <a:ext cx="941296" cy="299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/>
              <a:t>В</a:t>
            </a:r>
          </a:p>
          <a:p>
            <a:pPr algn="ctr"/>
            <a:r>
              <a:rPr lang="ru-RU" sz="2000" b="1" dirty="0"/>
              <a:t>Х</a:t>
            </a:r>
          </a:p>
          <a:p>
            <a:pPr algn="ctr"/>
            <a:r>
              <a:rPr lang="ru-RU" sz="2000" b="1" dirty="0"/>
              <a:t>О</a:t>
            </a:r>
          </a:p>
          <a:p>
            <a:pPr algn="ctr"/>
            <a:r>
              <a:rPr lang="ru-RU" sz="2000" b="1" dirty="0"/>
              <a:t>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82010" y="5219026"/>
            <a:ext cx="943149" cy="299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/>
              <a:t>В</a:t>
            </a:r>
            <a:br>
              <a:rPr lang="ru-RU" sz="2000" b="1" dirty="0"/>
            </a:br>
            <a:r>
              <a:rPr lang="ru-RU" sz="2000" b="1" dirty="0"/>
              <a:t>Х</a:t>
            </a:r>
            <a:br>
              <a:rPr lang="ru-RU" sz="2000" b="1" dirty="0"/>
            </a:br>
            <a:r>
              <a:rPr lang="ru-RU" sz="2000" b="1" dirty="0"/>
              <a:t>О</a:t>
            </a:r>
            <a:br>
              <a:rPr lang="ru-RU" sz="2000" b="1" dirty="0"/>
            </a:br>
            <a:r>
              <a:rPr lang="ru-RU" sz="2000" b="1" dirty="0"/>
              <a:t>Д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</a:t>
            </a:r>
            <a:br>
              <a:rPr lang="ru-RU" sz="2000" b="1" dirty="0"/>
            </a:br>
            <a:r>
              <a:rPr lang="ru-RU" sz="2000" b="1" dirty="0" err="1"/>
              <a:t>П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68784" y="6137134"/>
            <a:ext cx="3212656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400" dirty="0"/>
              <a:t>Пункт охраны правопорядка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043" y="6270776"/>
            <a:ext cx="1523916" cy="20413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t="-1" b="45438"/>
          <a:stretch/>
        </p:blipFill>
        <p:spPr>
          <a:xfrm>
            <a:off x="7807087" y="9254687"/>
            <a:ext cx="1275593" cy="158255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126077" y="6137134"/>
            <a:ext cx="2779345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руководителя ППЭ, оборудованное рабочим местом и сейфом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4188" y="6593312"/>
            <a:ext cx="2021525" cy="183278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126077" y="2313025"/>
            <a:ext cx="2779345" cy="3557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медицинских </a:t>
            </a:r>
          </a:p>
          <a:p>
            <a:pPr algn="ctr"/>
            <a:r>
              <a:rPr lang="ru-RU" sz="2000" dirty="0"/>
              <a:t>работников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324" y="2579683"/>
            <a:ext cx="1442488" cy="188082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3050061" y="2313025"/>
            <a:ext cx="2763179" cy="8893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dirty="0"/>
              <a:t>Аудитории для участников ГИА, в том числе для участников </a:t>
            </a:r>
            <a:br>
              <a:rPr lang="ru-RU" sz="2000" dirty="0"/>
            </a:br>
            <a:r>
              <a:rPr lang="ru-RU" sz="2000" dirty="0"/>
              <a:t>с ОВЗ (на 1 этаже)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/>
          <a:srcRect b="35576"/>
          <a:stretch/>
        </p:blipFill>
        <p:spPr>
          <a:xfrm>
            <a:off x="13332339" y="3550907"/>
            <a:ext cx="2207595" cy="23195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/>
          <a:srcRect b="30319"/>
          <a:stretch/>
        </p:blipFill>
        <p:spPr>
          <a:xfrm>
            <a:off x="13363456" y="8291399"/>
            <a:ext cx="2255640" cy="231029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768783" y="2313025"/>
            <a:ext cx="3215075" cy="3557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общественных наблюдателей, представителей СМИ </a:t>
            </a:r>
            <a:br>
              <a:rPr lang="ru-RU" sz="2000" dirty="0"/>
            </a:br>
            <a:r>
              <a:rPr lang="ru-RU" sz="2000" dirty="0"/>
              <a:t>и иных лиц, имеющих право присутствовать в ППЭ в день экзамена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b="4635"/>
          <a:stretch/>
        </p:blipFill>
        <p:spPr>
          <a:xfrm>
            <a:off x="7400754" y="2343095"/>
            <a:ext cx="1981606" cy="130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1776" y="216078"/>
            <a:ext cx="12271464" cy="1512169"/>
          </a:xfrm>
        </p:spPr>
        <p:txBody>
          <a:bodyPr/>
          <a:lstStyle/>
          <a:p>
            <a:r>
              <a:rPr lang="ru-RU" sz="5400" dirty="0"/>
              <a:t>Подготовка помещений ППЭ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36068" y="226177"/>
            <a:ext cx="87311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rPr>
              <a:t>Особенности организации ППЭ для участников с ОВЗ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407" y="7300885"/>
            <a:ext cx="10563867" cy="1141460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мест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аудитории не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превышать 12 человек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/>
          </a:p>
          <a:p>
            <a:pPr algn="just">
              <a:spcBef>
                <a:spcPts val="1000"/>
              </a:spcBef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407" y="9355910"/>
            <a:ext cx="12032148" cy="1318555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8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родолжительность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для участника с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 инвалидов 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1,5 часа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  <a:p>
            <a:pPr algn="just"/>
            <a:endParaRPr lang="ru-RU" sz="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823" y="8616787"/>
            <a:ext cx="1762875" cy="2796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377018" y="2510050"/>
            <a:ext cx="10376199" cy="1752344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беспрепятственный доступ в ППЭ (наличие пандусов, поручней, расширенных дверей и других приспособлений);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77018" y="4821350"/>
            <a:ext cx="10376199" cy="1310190"/>
          </a:xfrm>
          <a:prstGeom prst="round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помещения для организации питания и перерывов для медико-профилактических процедур;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33" y="3407949"/>
            <a:ext cx="2845985" cy="2762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7" y="1990934"/>
            <a:ext cx="2589185" cy="294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60" y="6436361"/>
            <a:ext cx="2590403" cy="2233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/>
          <a:p>
            <a:r>
              <a:rPr lang="ru-RU" sz="4000" dirty="0"/>
              <a:t>Специализированные условия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Для слепых участников экзамена:</a:t>
            </a:r>
          </a:p>
          <a:p>
            <a:pPr marL="0" indent="0">
              <a:buFont typeface="Arial" pitchFamily="34" charset="0"/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экзаменационные материалы оформляются рельефно-точечным шрифтом Брайля или в виде электронного документа, доступного с помощью компьютера;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письменная экзаменационная работа выполняется рельефно-точечным шрифтом Брайля или на компьютере;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на каждый рабочий стол необходимое количество черновиков по системе Брайля;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на каждый рабочий стол необходимое количество правил по заполнению ответов на задания;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ГВЭ по всем предметам по желанию участников проводится в устной форме.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/>
          <a:p>
            <a:r>
              <a:rPr lang="ru-RU" sz="4000" dirty="0"/>
              <a:t>Специализированные условия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Для слабовидящих участников экзамена: </a:t>
            </a:r>
          </a:p>
          <a:p>
            <a:pPr marL="0" indent="0">
              <a:buFont typeface="Arial" pitchFamily="34" charset="0"/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экзаменационные материалы предоставляются в увеличенном размере;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технические средства для масштабирования КИМ, бланков № 1 до формата A3.</a:t>
            </a:r>
          </a:p>
          <a:p>
            <a:endParaRPr lang="ru-RU" sz="2800" dirty="0" smtClean="0">
              <a:solidFill>
                <a:srgbClr val="0070C0"/>
              </a:solidFill>
            </a:endParaRP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884" y="5139618"/>
            <a:ext cx="2577719" cy="3402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509" y="5352508"/>
            <a:ext cx="3782131" cy="52978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03434" y="9650520"/>
            <a:ext cx="14461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Важно! </a:t>
            </a:r>
            <a:r>
              <a:rPr lang="ru-RU" sz="2400" b="1" i="1" dirty="0">
                <a:solidFill>
                  <a:srgbClr val="FF0000"/>
                </a:solidFill>
              </a:rPr>
              <a:t>Доставка материалов в ППЭ, где проводится </a:t>
            </a:r>
            <a:r>
              <a:rPr lang="ru-RU" sz="2400" b="1" i="1" dirty="0" smtClean="0">
                <a:solidFill>
                  <a:srgbClr val="FF0000"/>
                </a:solidFill>
              </a:rPr>
              <a:t>экзамен </a:t>
            </a:r>
            <a:r>
              <a:rPr lang="ru-RU" sz="2400" b="1" i="1" dirty="0">
                <a:solidFill>
                  <a:srgbClr val="FF0000"/>
                </a:solidFill>
              </a:rPr>
              <a:t>для слабовидящих, может осуществляться за 3 часа до начала экзамена (в случае, если увеличение и переупаковка экзаменационных материалов </a:t>
            </a:r>
            <a:r>
              <a:rPr lang="ru-RU" sz="2400" b="1" i="1" dirty="0" smtClean="0">
                <a:solidFill>
                  <a:srgbClr val="FF0000"/>
                </a:solidFill>
              </a:rPr>
              <a:t>производятся </a:t>
            </a:r>
            <a:r>
              <a:rPr lang="ru-RU" sz="2400" b="1" i="1" dirty="0">
                <a:solidFill>
                  <a:srgbClr val="FF0000"/>
                </a:solidFill>
              </a:rPr>
              <a:t>до начала экзамена).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73" y="128513"/>
            <a:ext cx="2711707" cy="144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ФЦПРО-ЕГЭ</Template>
  <TotalTime>286</TotalTime>
  <Words>1078</Words>
  <Application>Microsoft Office PowerPoint</Application>
  <PresentationFormat>Произвольный</PresentationFormat>
  <Paragraphs>144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Wingdings</vt:lpstr>
      <vt:lpstr>ФЦПРО-ЕГЭ</vt:lpstr>
      <vt:lpstr>Особенности организации и проведения государственного выпускного экзамена</vt:lpstr>
      <vt:lpstr>Лекционное занятие</vt:lpstr>
      <vt:lpstr>Что такое ГВЭ?</vt:lpstr>
      <vt:lpstr>Требования к ППЭ</vt:lpstr>
      <vt:lpstr>Лица, имеющие право находиться в ППЭ  в день экзамена </vt:lpstr>
      <vt:lpstr>Подготовка помещений ППЭ</vt:lpstr>
      <vt:lpstr>Презентация PowerPoint</vt:lpstr>
      <vt:lpstr>Специализированные условия </vt:lpstr>
      <vt:lpstr>Специализированные условия</vt:lpstr>
      <vt:lpstr>Специализированные условия </vt:lpstr>
      <vt:lpstr>Специализированные условия</vt:lpstr>
      <vt:lpstr>Презентация PowerPoint</vt:lpstr>
      <vt:lpstr>Организация распределения по аудиториям участников ГВЭ</vt:lpstr>
      <vt:lpstr>Формы ГВЭ</vt:lpstr>
      <vt:lpstr>Особенности проведения ГВЭ по русскому языку </vt:lpstr>
      <vt:lpstr>Особенности организации ППЭ  для участников с ОВЗ</vt:lpstr>
      <vt:lpstr>Особенности организации ППЭ  для участников с ОВЗ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Taniana</cp:lastModifiedBy>
  <cp:revision>33</cp:revision>
  <dcterms:created xsi:type="dcterms:W3CDTF">2016-02-16T13:04:36Z</dcterms:created>
  <dcterms:modified xsi:type="dcterms:W3CDTF">2017-04-24T13:29:00Z</dcterms:modified>
</cp:coreProperties>
</file>