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76" r:id="rId4"/>
    <p:sldId id="278" r:id="rId5"/>
    <p:sldId id="279" r:id="rId6"/>
    <p:sldId id="284" r:id="rId7"/>
    <p:sldId id="280" r:id="rId8"/>
    <p:sldId id="282" r:id="rId9"/>
    <p:sldId id="285" r:id="rId10"/>
    <p:sldId id="283" r:id="rId11"/>
    <p:sldId id="295" r:id="rId12"/>
    <p:sldId id="268" r:id="rId13"/>
    <p:sldId id="269" r:id="rId14"/>
    <p:sldId id="270" r:id="rId15"/>
    <p:sldId id="286" r:id="rId16"/>
    <p:sldId id="271" r:id="rId17"/>
    <p:sldId id="287" r:id="rId18"/>
    <p:sldId id="272" r:id="rId19"/>
    <p:sldId id="288" r:id="rId20"/>
    <p:sldId id="273" r:id="rId21"/>
    <p:sldId id="289" r:id="rId22"/>
    <p:sldId id="274" r:id="rId23"/>
    <p:sldId id="290" r:id="rId24"/>
    <p:sldId id="291" r:id="rId25"/>
    <p:sldId id="275" r:id="rId26"/>
    <p:sldId id="292" r:id="rId27"/>
    <p:sldId id="294" r:id="rId2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EC6C7-6CF0-471E-9C50-78ADC436E78A}" type="datetimeFigureOut">
              <a:rPr lang="ru-RU"/>
              <a:pPr>
                <a:defRPr/>
              </a:pPr>
              <a:t>03.04.2013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B079C-C190-447E-A1F7-3764A73D2C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8DE77-EF55-4554-AF38-040690E71FA8}" type="datetimeFigureOut">
              <a:rPr lang="ru-RU"/>
              <a:pPr>
                <a:defRPr/>
              </a:pPr>
              <a:t>03.04.2013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6C102-8844-4BBA-BF8F-2A306264FE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E30A9-9CDB-45AF-8B2C-BC8E74223F3D}" type="datetimeFigureOut">
              <a:rPr lang="ru-RU"/>
              <a:pPr>
                <a:defRPr/>
              </a:pPr>
              <a:t>03.04.2013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79205-C9FE-425A-B3BD-F002B2C47A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FD1FB-1955-4E07-A65B-287E44E1DBE1}" type="datetimeFigureOut">
              <a:rPr lang="ru-RU"/>
              <a:pPr>
                <a:defRPr/>
              </a:pPr>
              <a:t>03.04.2013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E9838-D8CC-46B3-A35D-499F46287D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B1C60-8A67-4E79-B8B8-5FAB81888D1E}" type="datetimeFigureOut">
              <a:rPr lang="ru-RU"/>
              <a:pPr>
                <a:defRPr/>
              </a:pPr>
              <a:t>03.04.2013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4E845-9152-4298-87E9-4A5EECCEB2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68146-93FA-40FA-8997-3C3561624FDA}" type="datetimeFigureOut">
              <a:rPr lang="ru-RU"/>
              <a:pPr>
                <a:defRPr/>
              </a:pPr>
              <a:t>03.04.2013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E2951-EE5A-42D2-A8F5-BE5BBB3085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35FCB-0D83-44A9-AB78-FE8B0D450791}" type="datetimeFigureOut">
              <a:rPr lang="ru-RU"/>
              <a:pPr>
                <a:defRPr/>
              </a:pPr>
              <a:t>03.04.2013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87385-EF21-46F6-B69D-BC3F5041DC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31085-27BB-40D4-90A6-0666A675CF23}" type="datetimeFigureOut">
              <a:rPr lang="ru-RU"/>
              <a:pPr>
                <a:defRPr/>
              </a:pPr>
              <a:t>03.04.2013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33D15-A6F3-412A-B2D9-902A0C777C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6E056A-AE22-4B82-82AB-0CA1378AC735}" type="datetimeFigureOut">
              <a:rPr lang="ru-RU"/>
              <a:pPr>
                <a:defRPr/>
              </a:pPr>
              <a:t>03.04.2013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14DE8-E23A-4A1C-B30B-C8E2045FEE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B0863C-1AC1-4ECB-9CE2-4792725CB711}" type="datetimeFigureOut">
              <a:rPr lang="ru-RU"/>
              <a:pPr>
                <a:defRPr/>
              </a:pPr>
              <a:t>03.04.2013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53733-3067-43DF-8F1B-CC00C7327B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7798B-4943-4FFD-A19A-3F8AAC5C5332}" type="datetimeFigureOut">
              <a:rPr lang="ru-RU"/>
              <a:pPr>
                <a:defRPr/>
              </a:pPr>
              <a:t>03.04.2013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7482F-6027-4A98-ADC1-D10B3D577C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845ABF0-FB7B-47BB-B8A9-016C8F6098A7}" type="datetimeFigureOut">
              <a:rPr lang="ru-RU"/>
              <a:pPr>
                <a:defRPr/>
              </a:pPr>
              <a:t>03.04.2013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E4D5952-036B-41D0-8BDC-A8BEEE5BEA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0040" y="1382911"/>
            <a:ext cx="7772400" cy="14700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ФГОС в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математике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14688" y="4286250"/>
            <a:ext cx="5614987" cy="2143125"/>
          </a:xfrm>
        </p:spPr>
        <p:txBody>
          <a:bodyPr rtlCol="0">
            <a:norm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Если мы будем учить сегодня так, как мы учили вчера, 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мы украдем у детей завтра</a:t>
            </a:r>
            <a:endParaRPr lang="ru-RU" sz="2800" dirty="0">
              <a:solidFill>
                <a:schemeClr val="tx2">
                  <a:lumMod val="50000"/>
                </a:schemeClr>
              </a:solidFill>
            </a:endParaRP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                                          Джон </a:t>
            </a:r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</a:rPr>
              <a:t>Дьюи</a:t>
            </a:r>
            <a:endParaRPr lang="ru-RU" sz="2800" dirty="0">
              <a:solidFill>
                <a:schemeClr val="tx2">
                  <a:lumMod val="50000"/>
                </a:schemeClr>
              </a:solidFill>
            </a:endParaRP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8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/>
              <a:t>Коммуникативные универсальные учебные действия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600200"/>
            <a:ext cx="7572428" cy="4525963"/>
          </a:xfrm>
        </p:spPr>
        <p:txBody>
          <a:bodyPr/>
          <a:lstStyle/>
          <a:p>
            <a:r>
              <a:rPr lang="ru-RU" sz="2400" dirty="0" smtClean="0"/>
              <a:t>допускать возможность существования у людей различных точек зрения, в том числе не совпадающих с его собственной</a:t>
            </a:r>
          </a:p>
          <a:p>
            <a:r>
              <a:rPr lang="ru-RU" sz="2400" dirty="0" smtClean="0"/>
              <a:t>учитывать разные мнения</a:t>
            </a:r>
          </a:p>
          <a:p>
            <a:r>
              <a:rPr lang="ru-RU" sz="2400" dirty="0" smtClean="0"/>
              <a:t>формулировать собственное мнение и позицию</a:t>
            </a:r>
          </a:p>
          <a:p>
            <a:r>
              <a:rPr lang="ru-RU" sz="2400" dirty="0" smtClean="0"/>
              <a:t>договариваться и приходить к общему решению в совместной деятельности</a:t>
            </a:r>
          </a:p>
          <a:p>
            <a:r>
              <a:rPr lang="ru-RU" sz="2400" dirty="0" smtClean="0"/>
              <a:t>задавать вопросы</a:t>
            </a:r>
          </a:p>
          <a:p>
            <a:r>
              <a:rPr lang="ru-RU" sz="2400" dirty="0" smtClean="0"/>
              <a:t>аргументировать свою позицию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/>
          <a:lstStyle/>
          <a:p>
            <a:r>
              <a:rPr lang="ru-RU" sz="3200" b="1" dirty="0" smtClean="0"/>
              <a:t>Личностные универсальные учебные действия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142984"/>
            <a:ext cx="7901014" cy="4525963"/>
          </a:xfrm>
        </p:spPr>
        <p:txBody>
          <a:bodyPr/>
          <a:lstStyle/>
          <a:p>
            <a:r>
              <a:rPr lang="ru-RU" sz="2200" dirty="0" smtClean="0"/>
              <a:t>положительное отношение к учению, к познавательной деятельности, желание приобретать новые знания, умения, совершенствовать имеющиеся, осознавать свои трудности и стремиться к их преодолению, осваивать новые виды деятельности, участвовать в творческом, созидательном процессе; </a:t>
            </a:r>
          </a:p>
          <a:p>
            <a:r>
              <a:rPr lang="ru-RU" sz="2200" dirty="0" smtClean="0"/>
              <a:t>осознание себя как индивидуальности и одновременно как члена общества, признание для себя общепринятых морально-этических норм, способность к самооценке своих действий, поступков; </a:t>
            </a:r>
          </a:p>
          <a:p>
            <a:r>
              <a:rPr lang="ru-RU" sz="2200" dirty="0" smtClean="0"/>
              <a:t>осознание себя как гражданина, как представителя определённого народа, определённой культуры, интерес и уважение к другим народам; стремление к красоте, готовность поддерживать состояние окружающей среды и своего здоровья.</a:t>
            </a:r>
            <a:endParaRPr lang="ru-RU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868362"/>
          </a:xfrm>
        </p:spPr>
        <p:txBody>
          <a:bodyPr/>
          <a:lstStyle/>
          <a:p>
            <a:r>
              <a:rPr lang="ru-RU" b="1" i="1" dirty="0" smtClean="0"/>
              <a:t>Структурные элементы урока </a:t>
            </a:r>
            <a:endParaRPr lang="ru-RU" dirty="0" smtClean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95536" y="1124744"/>
          <a:ext cx="8352928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3855"/>
                <a:gridCol w="2124536"/>
                <a:gridCol w="2304256"/>
                <a:gridCol w="2520281"/>
              </a:tblGrid>
              <a:tr h="288032"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1. Организационный этап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2. Проверка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ДЗ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3. Проверка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ЗУН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1606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Деятельность учащихся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на этапе урока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Приветствие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учителя на уроке, готовность к уроку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Учащиеся выполняют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индивидуально или фронтально на листы опроса или вопросы учителя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Учащиеся отвечают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учителю на вопросы с нестандартными ситуациями: индивидуально, фронтально.  Выполнение теста, специального задания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1606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Универсальные учебные действия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Коммуникативные,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личностные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Познавательные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, регулятивные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Личностные,  познавательные, регулятивные, коммуникативные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1606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Способы активизации на уроке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Запись даты 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урока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 на доске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Использование различных форм и методов контроля.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Поисковые, творческие, индивидуальные задания учащимся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1606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Ошибки, допускаемые при реализации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Нет единства требований к учащимся,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не стимулируется их познавательная активность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Однообразие уроков и методов опроса.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Репродуктивный характер вопросов и заданий.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Слабая активизация учащихся в процессе проверки. Отсутствие аргументов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отметок.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835696" y="4725144"/>
            <a:ext cx="2088232" cy="1080120"/>
          </a:xfrm>
          <a:prstGeom prst="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995936" y="4725144"/>
            <a:ext cx="2232248" cy="1080120"/>
          </a:xfrm>
          <a:prstGeom prst="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300192" y="4725144"/>
            <a:ext cx="2376264" cy="1080120"/>
          </a:xfrm>
          <a:prstGeom prst="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далее 13">
            <a:hlinkClick r:id="rId2" action="ppaction://hlinksldjump" highlightClick="1"/>
          </p:cNvPr>
          <p:cNvSpPr/>
          <p:nvPr/>
        </p:nvSpPr>
        <p:spPr>
          <a:xfrm>
            <a:off x="2643174" y="6072206"/>
            <a:ext cx="571504" cy="28575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алее 14">
            <a:hlinkClick r:id="rId3" action="ppaction://hlinksldjump" highlightClick="1"/>
          </p:cNvPr>
          <p:cNvSpPr/>
          <p:nvPr/>
        </p:nvSpPr>
        <p:spPr>
          <a:xfrm>
            <a:off x="4786314" y="6072206"/>
            <a:ext cx="571504" cy="28575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далее 15">
            <a:hlinkClick r:id="rId4" action="ppaction://hlinksldjump" highlightClick="1"/>
          </p:cNvPr>
          <p:cNvSpPr/>
          <p:nvPr/>
        </p:nvSpPr>
        <p:spPr>
          <a:xfrm>
            <a:off x="7215206" y="6072206"/>
            <a:ext cx="571504" cy="28575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868362"/>
          </a:xfrm>
        </p:spPr>
        <p:txBody>
          <a:bodyPr/>
          <a:lstStyle/>
          <a:p>
            <a:r>
              <a:rPr lang="ru-RU" b="1" i="1" dirty="0" smtClean="0"/>
              <a:t>Структурные элементы урока </a:t>
            </a:r>
            <a:endParaRPr lang="ru-RU" dirty="0" smtClean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51518" y="1052736"/>
          <a:ext cx="8712969" cy="5035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4311"/>
                <a:gridCol w="2292886"/>
                <a:gridCol w="2292886"/>
                <a:gridCol w="2292886"/>
              </a:tblGrid>
              <a:tr h="616068"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4. Подготовка к усвоению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нового материала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5. Усвоение новых знаний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6. Проверка  понимания нового материала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1606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Деятельность учащихся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на этапе урока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Тему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и  обучающую цель ф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ормируют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сами, определив границы знания и незнания </a:t>
                      </a:r>
                      <a:endParaRPr lang="ru-RU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Запись в тетрадь формулировок, опорных пунктов плана, тезисов конспекта; использование приемов мышления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Учащиеся в  форме коммуникативного взаимодействия решают типовые задания на новый способ действий  с проговариванием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алгоритма решения вслух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95316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Универсальные учебные действия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Личностные,  познавательные, регулятивные, коммуникативные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Личностные,  познавательные, регулятивные, коммуникативные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Личностные,  познавательные, регулятивные, коммуникативные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1606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Способы активизации на уроке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Использование нестандартных форм и методов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обучения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1606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Ошибки, допускаемые при реализации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Нет четкости в постановке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задач, не выделено главное. Используется недоступный для учащихся уровень изложения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355976" y="5013176"/>
            <a:ext cx="2304256" cy="1080120"/>
          </a:xfrm>
          <a:prstGeom prst="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далее 11">
            <a:hlinkClick r:id="rId2" action="ppaction://hlinksldjump" highlightClick="1"/>
          </p:cNvPr>
          <p:cNvSpPr/>
          <p:nvPr/>
        </p:nvSpPr>
        <p:spPr>
          <a:xfrm>
            <a:off x="2643174" y="6215082"/>
            <a:ext cx="571504" cy="28575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далее 12">
            <a:hlinkClick r:id="rId3" action="ppaction://hlinksldjump" highlightClick="1"/>
          </p:cNvPr>
          <p:cNvSpPr/>
          <p:nvPr/>
        </p:nvSpPr>
        <p:spPr>
          <a:xfrm>
            <a:off x="5214942" y="6215082"/>
            <a:ext cx="571504" cy="28575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далее 13">
            <a:hlinkClick r:id="rId4" action="ppaction://hlinksldjump" highlightClick="1"/>
          </p:cNvPr>
          <p:cNvSpPr/>
          <p:nvPr/>
        </p:nvSpPr>
        <p:spPr>
          <a:xfrm>
            <a:off x="7500958" y="6215082"/>
            <a:ext cx="571504" cy="28575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868362"/>
          </a:xfrm>
        </p:spPr>
        <p:txBody>
          <a:bodyPr/>
          <a:lstStyle/>
          <a:p>
            <a:r>
              <a:rPr lang="ru-RU" b="1" i="1" dirty="0" smtClean="0"/>
              <a:t>Структурные элементы урока </a:t>
            </a:r>
            <a:endParaRPr lang="ru-RU" dirty="0" smtClean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51518" y="1052736"/>
          <a:ext cx="8712969" cy="52490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6"/>
                <a:gridCol w="2376264"/>
                <a:gridCol w="2160240"/>
                <a:gridCol w="2520279"/>
              </a:tblGrid>
              <a:tr h="616068"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7.  Закрепление нового материала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8.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Информирование о ДЗ</a:t>
                      </a:r>
                      <a:endParaRPr lang="ru-RU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9. Подведение итогов, рефлексия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1606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Деятельность учащихся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на этапе урока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Учащиеся самостоятельно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осуществляют учебные действия по намеченному плану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Учащиеся могут выбирать задания из предложенных учителем с учетом индивидуальных возможностей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Учащиеся дают оценку деятельности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1606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Универсальные учебные действия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Личностные,  познавательные, регулятивные, коммуникативные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Познавательные, регулятивные, коммуникативные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Регулятивные, коммуникативные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1606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Способы активизации на уроке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Разнообразие заданий, их практическая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направленность.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Дифференциация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заданий, творческий характер их выполнения.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Использование алгоритма оценки работы класса, учителя,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отдельных учеников. Стимуляция  высказываний личного характера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1606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Ошибки, допускаемые при реализации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Вопросы и задания предлагаются  в той же логике, что и изучение нового материала. Упор делается не на главном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Информация домашнего задания после звонка. Отсутствие инструктажа, ясности цели и способов выполнения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chemeClr val="tx1"/>
                          </a:solidFill>
                        </a:rPr>
                        <a:t>Скомканность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 этапа, подведение итогов после звонка,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отсутствие данного этапа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979712" y="5157192"/>
            <a:ext cx="2232248" cy="1080120"/>
          </a:xfrm>
          <a:prstGeom prst="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283968" y="5157192"/>
            <a:ext cx="2160240" cy="1080120"/>
          </a:xfrm>
          <a:prstGeom prst="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516216" y="5157192"/>
            <a:ext cx="2376264" cy="1080120"/>
          </a:xfrm>
          <a:prstGeom prst="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настраиваемая 8">
            <a:hlinkClick r:id="" action="ppaction://hlinkshowjump?jump=endshow" highlightClick="1"/>
          </p:cNvPr>
          <p:cNvSpPr/>
          <p:nvPr/>
        </p:nvSpPr>
        <p:spPr>
          <a:xfrm>
            <a:off x="8783960" y="6453336"/>
            <a:ext cx="360040" cy="404664"/>
          </a:xfrm>
          <a:prstGeom prst="actionButtonBlank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далее 12">
            <a:hlinkClick r:id="rId2" action="ppaction://hlinksldjump" highlightClick="1"/>
          </p:cNvPr>
          <p:cNvSpPr/>
          <p:nvPr/>
        </p:nvSpPr>
        <p:spPr>
          <a:xfrm>
            <a:off x="2643174" y="6357958"/>
            <a:ext cx="571504" cy="28575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алее 14">
            <a:hlinkClick r:id="rId3" action="ppaction://hlinksldjump" highlightClick="1"/>
          </p:cNvPr>
          <p:cNvSpPr/>
          <p:nvPr/>
        </p:nvSpPr>
        <p:spPr>
          <a:xfrm>
            <a:off x="7215206" y="6357958"/>
            <a:ext cx="571504" cy="28575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/>
          <a:lstStyle/>
          <a:p>
            <a:r>
              <a:rPr lang="ru-RU" sz="3600" dirty="0" smtClean="0"/>
              <a:t>1. Организационный этап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1285860"/>
            <a:ext cx="7615262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Коммуникативные:</a:t>
            </a:r>
          </a:p>
          <a:p>
            <a:r>
              <a:rPr lang="ru-RU" dirty="0" smtClean="0"/>
              <a:t>осуществлять взаимный контроль и взаимную помощь</a:t>
            </a:r>
          </a:p>
          <a:p>
            <a:pPr>
              <a:buNone/>
            </a:pPr>
            <a:r>
              <a:rPr lang="ru-RU" dirty="0" smtClean="0"/>
              <a:t>Личностные:</a:t>
            </a:r>
          </a:p>
          <a:p>
            <a:r>
              <a:rPr lang="ru-RU" dirty="0" smtClean="0"/>
              <a:t>осознание себя как индивидуальности и одновременно как члена общества</a:t>
            </a:r>
            <a:endParaRPr lang="ru-RU" dirty="0"/>
          </a:p>
        </p:txBody>
      </p:sp>
      <p:sp>
        <p:nvSpPr>
          <p:cNvPr id="4" name="Управляющая кнопка: назад 3">
            <a:hlinkClick r:id="rId2" action="ppaction://hlinksldjump" highlightClick="1"/>
          </p:cNvPr>
          <p:cNvSpPr/>
          <p:nvPr/>
        </p:nvSpPr>
        <p:spPr>
          <a:xfrm>
            <a:off x="8244408" y="6165304"/>
            <a:ext cx="576064" cy="360040"/>
          </a:xfrm>
          <a:prstGeom prst="actionButtonBackPrevious">
            <a:avLst/>
          </a:prstGeom>
          <a:solidFill>
            <a:srgbClr val="0066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/>
              <a:t>Проверка домашнего задания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1600200"/>
            <a:ext cx="7355160" cy="4525963"/>
          </a:xfrm>
        </p:spPr>
        <p:txBody>
          <a:bodyPr/>
          <a:lstStyle/>
          <a:p>
            <a:r>
              <a:rPr lang="ru-RU" dirty="0" smtClean="0"/>
              <a:t>Тест</a:t>
            </a:r>
          </a:p>
          <a:p>
            <a:r>
              <a:rPr lang="ru-RU" dirty="0" smtClean="0"/>
              <a:t>Кроссворд</a:t>
            </a:r>
          </a:p>
          <a:p>
            <a:r>
              <a:rPr lang="ru-RU" dirty="0" smtClean="0"/>
              <a:t>Фронтальный опрос</a:t>
            </a:r>
          </a:p>
          <a:p>
            <a:r>
              <a:rPr lang="ru-RU" dirty="0" smtClean="0"/>
              <a:t>Работа у доски</a:t>
            </a:r>
          </a:p>
          <a:p>
            <a:r>
              <a:rPr lang="ru-RU" dirty="0" smtClean="0"/>
              <a:t>Короткие задания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/>
              <a:t>2. Проверка домашнего задания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42873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Познавательные:</a:t>
            </a:r>
          </a:p>
          <a:p>
            <a:r>
              <a:rPr lang="ru-RU" dirty="0" smtClean="0"/>
              <a:t>ориентироваться на разнообразие способов решения задач</a:t>
            </a:r>
          </a:p>
          <a:p>
            <a:pPr>
              <a:buNone/>
            </a:pPr>
            <a:r>
              <a:rPr lang="ru-RU" dirty="0" smtClean="0"/>
              <a:t>Регулятивные:</a:t>
            </a:r>
          </a:p>
          <a:p>
            <a:r>
              <a:rPr lang="ru-RU" dirty="0" smtClean="0"/>
              <a:t>адекватно воспринимать оценку учителя</a:t>
            </a:r>
          </a:p>
          <a:p>
            <a:endParaRPr lang="ru-RU" dirty="0"/>
          </a:p>
        </p:txBody>
      </p:sp>
      <p:sp>
        <p:nvSpPr>
          <p:cNvPr id="4" name="Управляющая кнопка: назад 3">
            <a:hlinkClick r:id="rId2" action="ppaction://hlinksldjump" highlightClick="1"/>
          </p:cNvPr>
          <p:cNvSpPr/>
          <p:nvPr/>
        </p:nvSpPr>
        <p:spPr>
          <a:xfrm>
            <a:off x="8244408" y="6165304"/>
            <a:ext cx="576064" cy="360040"/>
          </a:xfrm>
          <a:prstGeom prst="actionButtonBackPrevious">
            <a:avLst/>
          </a:prstGeom>
          <a:solidFill>
            <a:srgbClr val="0066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/>
              <a:t>Проверка ЗУН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412776"/>
            <a:ext cx="7488832" cy="4525963"/>
          </a:xfrm>
        </p:spPr>
        <p:txBody>
          <a:bodyPr/>
          <a:lstStyle/>
          <a:p>
            <a:r>
              <a:rPr lang="ru-RU" dirty="0" smtClean="0"/>
              <a:t>Нестандартные ситуации из жизни</a:t>
            </a:r>
          </a:p>
          <a:p>
            <a:r>
              <a:rPr lang="ru-RU" dirty="0" smtClean="0"/>
              <a:t>Фронтальная беседа</a:t>
            </a:r>
          </a:p>
          <a:p>
            <a:r>
              <a:rPr lang="ru-RU" dirty="0" smtClean="0"/>
              <a:t>Тестовая проверка</a:t>
            </a:r>
          </a:p>
          <a:p>
            <a:r>
              <a:rPr lang="ru-RU" dirty="0" smtClean="0"/>
              <a:t>Дополнительные вопросы для проверки прочности, глубины осознанности знаний</a:t>
            </a:r>
          </a:p>
          <a:p>
            <a:r>
              <a:rPr lang="ru-RU" dirty="0" smtClean="0"/>
              <a:t>Диктант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229600" cy="928670"/>
          </a:xfrm>
        </p:spPr>
        <p:txBody>
          <a:bodyPr/>
          <a:lstStyle/>
          <a:p>
            <a:r>
              <a:rPr lang="ru-RU" sz="3600" b="1" dirty="0" smtClean="0"/>
              <a:t>3. Проверка ЗУН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14480" y="1000108"/>
            <a:ext cx="7043758" cy="4525963"/>
          </a:xfrm>
        </p:spPr>
        <p:txBody>
          <a:bodyPr/>
          <a:lstStyle/>
          <a:p>
            <a:pPr>
              <a:buNone/>
            </a:pPr>
            <a:r>
              <a:rPr lang="ru-RU" sz="2400" dirty="0" smtClean="0"/>
              <a:t>Личностные:</a:t>
            </a:r>
          </a:p>
          <a:p>
            <a:r>
              <a:rPr lang="ru-RU" sz="2400" dirty="0" smtClean="0"/>
              <a:t>самоопределение;</a:t>
            </a:r>
          </a:p>
          <a:p>
            <a:r>
              <a:rPr lang="ru-RU" sz="2400" dirty="0" err="1" smtClean="0"/>
              <a:t>смыслообразование</a:t>
            </a:r>
            <a:r>
              <a:rPr lang="ru-RU" sz="2400" dirty="0" smtClean="0"/>
              <a:t>;</a:t>
            </a:r>
          </a:p>
          <a:p>
            <a:r>
              <a:rPr lang="ru-RU" sz="2400" dirty="0" smtClean="0"/>
              <a:t>учебно-познавательная мотивация.</a:t>
            </a:r>
          </a:p>
          <a:p>
            <a:pPr>
              <a:buNone/>
            </a:pPr>
            <a:r>
              <a:rPr lang="ru-RU" sz="2400" dirty="0" smtClean="0"/>
              <a:t>Познавательные:</a:t>
            </a:r>
          </a:p>
          <a:p>
            <a:r>
              <a:rPr lang="ru-RU" sz="2400" dirty="0" smtClean="0"/>
              <a:t>анализ;</a:t>
            </a:r>
          </a:p>
          <a:p>
            <a:r>
              <a:rPr lang="ru-RU" sz="2400" dirty="0" smtClean="0"/>
              <a:t>структурирование знаний.</a:t>
            </a:r>
          </a:p>
          <a:p>
            <a:pPr>
              <a:buNone/>
            </a:pPr>
            <a:r>
              <a:rPr lang="ru-RU" sz="2400" dirty="0" smtClean="0"/>
              <a:t>Регулятивные: </a:t>
            </a:r>
          </a:p>
          <a:p>
            <a:r>
              <a:rPr lang="ru-RU" sz="2400" dirty="0" smtClean="0"/>
              <a:t>принимать и сохранять учебную задачу</a:t>
            </a:r>
          </a:p>
          <a:p>
            <a:pPr>
              <a:buNone/>
            </a:pPr>
            <a:r>
              <a:rPr lang="ru-RU" sz="2400" dirty="0" smtClean="0"/>
              <a:t>Коммуникативные:</a:t>
            </a:r>
          </a:p>
          <a:p>
            <a:r>
              <a:rPr lang="ru-RU" sz="2400" dirty="0" smtClean="0"/>
              <a:t>Планирование учебного сотрудничества</a:t>
            </a:r>
          </a:p>
          <a:p>
            <a:endParaRPr lang="ru-RU" sz="2400" dirty="0"/>
          </a:p>
        </p:txBody>
      </p:sp>
      <p:sp>
        <p:nvSpPr>
          <p:cNvPr id="4" name="Управляющая кнопка: назад 3">
            <a:hlinkClick r:id="rId2" action="ppaction://hlinksldjump" highlightClick="1"/>
          </p:cNvPr>
          <p:cNvSpPr/>
          <p:nvPr/>
        </p:nvSpPr>
        <p:spPr>
          <a:xfrm>
            <a:off x="8244408" y="6165304"/>
            <a:ext cx="576064" cy="360040"/>
          </a:xfrm>
          <a:prstGeom prst="actionButtonBackPrevious">
            <a:avLst/>
          </a:prstGeom>
          <a:solidFill>
            <a:srgbClr val="0066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/>
          <a:lstStyle/>
          <a:p>
            <a:r>
              <a:rPr lang="ru-RU" sz="3200" b="1" dirty="0" smtClean="0"/>
              <a:t>Регулятивные универсальные учебные действия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1785926"/>
            <a:ext cx="7543824" cy="4340237"/>
          </a:xfrm>
        </p:spPr>
        <p:txBody>
          <a:bodyPr/>
          <a:lstStyle/>
          <a:p>
            <a:pPr>
              <a:buNone/>
            </a:pPr>
            <a:r>
              <a:rPr lang="ru-RU" sz="3000" dirty="0" smtClean="0"/>
              <a:t>    обеспечивают способность учащегося организовывать свою учебно-познавательную деятельность, проходя по её этапам: от осознания цели – через планирование действий – к реализации намеченного, самоконтролю и самооценке достигнутого результата, а если надо, то и к проведению коррекции</a:t>
            </a:r>
            <a:endParaRPr lang="ru-RU" sz="3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 Подготовка к усвоению</a:t>
            </a:r>
            <a:r>
              <a:rPr lang="ru-RU" sz="3600" b="1" baseline="0" dirty="0" smtClean="0">
                <a:solidFill>
                  <a:schemeClr val="tx1"/>
                </a:solidFill>
              </a:rPr>
              <a:t> нового материала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772816"/>
            <a:ext cx="7437512" cy="3845024"/>
          </a:xfrm>
        </p:spPr>
        <p:txBody>
          <a:bodyPr/>
          <a:lstStyle/>
          <a:p>
            <a:r>
              <a:rPr lang="ru-RU" dirty="0" smtClean="0"/>
              <a:t>Выявление места и причины затруднений</a:t>
            </a:r>
          </a:p>
          <a:p>
            <a:r>
              <a:rPr lang="ru-RU" dirty="0" smtClean="0"/>
              <a:t>Зафиксировать во внешней речи причину затруднения</a:t>
            </a:r>
          </a:p>
          <a:p>
            <a:r>
              <a:rPr lang="ru-RU" dirty="0" smtClean="0"/>
              <a:t>Обдумывание проекта будущих учебных действий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sz="3200" b="1" dirty="0" smtClean="0"/>
              <a:t>4. Подготовка к усвоению нового материала</a:t>
            </a:r>
            <a:endParaRPr lang="ru-RU" sz="3200" b="1" dirty="0"/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1428728" y="928670"/>
            <a:ext cx="7715272" cy="4525963"/>
          </a:xfrm>
        </p:spPr>
        <p:txBody>
          <a:bodyPr/>
          <a:lstStyle/>
          <a:p>
            <a:pPr>
              <a:buNone/>
            </a:pPr>
            <a:r>
              <a:rPr lang="ru-RU" sz="2200" dirty="0" smtClean="0"/>
              <a:t>Личностные:</a:t>
            </a:r>
          </a:p>
          <a:p>
            <a:r>
              <a:rPr lang="ru-RU" sz="2200" dirty="0" smtClean="0"/>
              <a:t>мотивационная основа учебной деятельности;</a:t>
            </a:r>
          </a:p>
          <a:p>
            <a:r>
              <a:rPr lang="ru-RU" sz="2200" dirty="0" smtClean="0"/>
              <a:t>развитие этических чувств и регуляторов морального поведения. </a:t>
            </a:r>
          </a:p>
          <a:p>
            <a:pPr>
              <a:buNone/>
            </a:pPr>
            <a:r>
              <a:rPr lang="ru-RU" sz="2200" dirty="0" smtClean="0"/>
              <a:t>Познавательные:</a:t>
            </a:r>
          </a:p>
          <a:p>
            <a:r>
              <a:rPr lang="ru-RU" sz="2200" dirty="0" smtClean="0"/>
              <a:t>анализ, синтез, сравнение, обобщение, аналогия;</a:t>
            </a:r>
          </a:p>
          <a:p>
            <a:r>
              <a:rPr lang="ru-RU" sz="2200" dirty="0" smtClean="0"/>
              <a:t>структурирование знаний;</a:t>
            </a:r>
          </a:p>
          <a:p>
            <a:r>
              <a:rPr lang="ru-RU" sz="2200" dirty="0" smtClean="0"/>
              <a:t>смысловое чтение;</a:t>
            </a:r>
          </a:p>
          <a:p>
            <a:r>
              <a:rPr lang="ru-RU" sz="2200" dirty="0" smtClean="0"/>
              <a:t>построение логической цепи рассуждения.</a:t>
            </a:r>
          </a:p>
          <a:p>
            <a:pPr>
              <a:buNone/>
            </a:pPr>
            <a:r>
              <a:rPr lang="ru-RU" sz="2200" dirty="0" smtClean="0"/>
              <a:t>Регулятивные: </a:t>
            </a:r>
          </a:p>
          <a:p>
            <a:r>
              <a:rPr lang="ru-RU" sz="2200" dirty="0" smtClean="0"/>
              <a:t>постановка учебной цели в сотрудничестве с учителем. </a:t>
            </a:r>
          </a:p>
          <a:p>
            <a:pPr>
              <a:buNone/>
            </a:pPr>
            <a:r>
              <a:rPr lang="ru-RU" sz="2200" dirty="0" smtClean="0"/>
              <a:t>Коммуникативные:</a:t>
            </a:r>
          </a:p>
          <a:p>
            <a:r>
              <a:rPr lang="ru-RU" sz="2200" dirty="0" smtClean="0"/>
              <a:t>выражение своих мыслей;</a:t>
            </a:r>
          </a:p>
          <a:p>
            <a:r>
              <a:rPr lang="ru-RU" sz="2200" dirty="0" smtClean="0"/>
              <a:t>учет различных мнений.</a:t>
            </a:r>
          </a:p>
          <a:p>
            <a:endParaRPr lang="ru-RU" sz="2200" dirty="0"/>
          </a:p>
        </p:txBody>
      </p:sp>
      <p:sp>
        <p:nvSpPr>
          <p:cNvPr id="5" name="Управляющая кнопка: назад 4">
            <a:hlinkClick r:id="rId2" action="ppaction://hlinksldjump" highlightClick="1"/>
          </p:cNvPr>
          <p:cNvSpPr/>
          <p:nvPr/>
        </p:nvSpPr>
        <p:spPr>
          <a:xfrm>
            <a:off x="8244408" y="6165304"/>
            <a:ext cx="576064" cy="360040"/>
          </a:xfrm>
          <a:prstGeom prst="actionButtonBackPrevious">
            <a:avLst/>
          </a:prstGeom>
          <a:solidFill>
            <a:srgbClr val="0066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Усвоение новых знаний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1600200"/>
            <a:ext cx="7283152" cy="4525963"/>
          </a:xfrm>
        </p:spPr>
        <p:txBody>
          <a:bodyPr/>
          <a:lstStyle/>
          <a:p>
            <a:r>
              <a:rPr lang="ru-RU" dirty="0" smtClean="0"/>
              <a:t>Вводятся новые понятия</a:t>
            </a:r>
          </a:p>
          <a:p>
            <a:r>
              <a:rPr lang="ru-RU" dirty="0" smtClean="0"/>
              <a:t>Организуется совместный поиск и анализ примеров</a:t>
            </a:r>
          </a:p>
          <a:p>
            <a:r>
              <a:rPr lang="ru-RU" dirty="0" smtClean="0"/>
              <a:t>Обсуждение итогов выполнения заданий в рабочих тетрадях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/>
          <a:lstStyle/>
          <a:p>
            <a:r>
              <a:rPr lang="ru-RU" sz="3600" b="1" dirty="0" smtClean="0"/>
              <a:t>5. Усвоение новых знаний</a:t>
            </a:r>
            <a:endParaRPr lang="ru-RU" sz="3600" b="1" dirty="0"/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1557314" y="857232"/>
            <a:ext cx="7586686" cy="4525962"/>
          </a:xfrm>
        </p:spPr>
        <p:txBody>
          <a:bodyPr/>
          <a:lstStyle/>
          <a:p>
            <a:pPr>
              <a:buNone/>
            </a:pPr>
            <a:r>
              <a:rPr lang="ru-RU" sz="2200" dirty="0" smtClean="0"/>
              <a:t>Личностные:</a:t>
            </a:r>
          </a:p>
          <a:p>
            <a:r>
              <a:rPr lang="ru-RU" sz="2200" dirty="0" err="1" smtClean="0"/>
              <a:t>смыслообразование</a:t>
            </a:r>
            <a:r>
              <a:rPr lang="ru-RU" sz="2200" dirty="0" smtClean="0"/>
              <a:t>;</a:t>
            </a:r>
          </a:p>
          <a:p>
            <a:r>
              <a:rPr lang="ru-RU" sz="2200" dirty="0" smtClean="0"/>
              <a:t>учебно-познавательный интерес. </a:t>
            </a:r>
          </a:p>
          <a:p>
            <a:pPr>
              <a:buNone/>
            </a:pPr>
            <a:r>
              <a:rPr lang="ru-RU" sz="2200" dirty="0" smtClean="0"/>
              <a:t>Познавательные:</a:t>
            </a:r>
          </a:p>
          <a:p>
            <a:r>
              <a:rPr lang="ru-RU" sz="2200" dirty="0" smtClean="0"/>
              <a:t>анализ, синтез, сравнение, обобщение, аналогия;</a:t>
            </a:r>
          </a:p>
          <a:p>
            <a:r>
              <a:rPr lang="ru-RU" sz="2200" dirty="0" smtClean="0"/>
              <a:t>подведение под понятие;</a:t>
            </a:r>
          </a:p>
          <a:p>
            <a:r>
              <a:rPr lang="ru-RU" sz="2200" dirty="0" smtClean="0"/>
              <a:t>определение основной и второстепенной информации;</a:t>
            </a:r>
          </a:p>
          <a:p>
            <a:r>
              <a:rPr lang="ru-RU" sz="2200" dirty="0" smtClean="0"/>
              <a:t>выбор наиболее эффективных способов решения задач.</a:t>
            </a:r>
          </a:p>
          <a:p>
            <a:pPr>
              <a:buNone/>
            </a:pPr>
            <a:r>
              <a:rPr lang="ru-RU" sz="2200" dirty="0" smtClean="0"/>
              <a:t>Регулятивные: </a:t>
            </a:r>
          </a:p>
          <a:p>
            <a:r>
              <a:rPr lang="ru-RU" sz="2200" dirty="0" smtClean="0"/>
              <a:t>познавательная инициатива. </a:t>
            </a:r>
          </a:p>
          <a:p>
            <a:pPr>
              <a:buNone/>
            </a:pPr>
            <a:r>
              <a:rPr lang="ru-RU" sz="2200" dirty="0" smtClean="0"/>
              <a:t>Коммуникативные:</a:t>
            </a:r>
          </a:p>
          <a:p>
            <a:r>
              <a:rPr lang="ru-RU" sz="2200" dirty="0" smtClean="0"/>
              <a:t>выражение своих мыслей;</a:t>
            </a:r>
          </a:p>
          <a:p>
            <a:r>
              <a:rPr lang="ru-RU" sz="2200" dirty="0" smtClean="0"/>
              <a:t>учет различных мнений.</a:t>
            </a:r>
          </a:p>
          <a:p>
            <a:endParaRPr lang="ru-RU" sz="2200" dirty="0"/>
          </a:p>
        </p:txBody>
      </p:sp>
      <p:sp>
        <p:nvSpPr>
          <p:cNvPr id="5" name="Управляющая кнопка: назад 4">
            <a:hlinkClick r:id="rId2" action="ppaction://hlinksldjump" highlightClick="1"/>
          </p:cNvPr>
          <p:cNvSpPr/>
          <p:nvPr/>
        </p:nvSpPr>
        <p:spPr>
          <a:xfrm>
            <a:off x="8244408" y="6165304"/>
            <a:ext cx="576064" cy="360040"/>
          </a:xfrm>
          <a:prstGeom prst="actionButtonBackPrevious">
            <a:avLst/>
          </a:prstGeom>
          <a:solidFill>
            <a:srgbClr val="0066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/>
          <a:lstStyle/>
          <a:p>
            <a:r>
              <a:rPr lang="ru-RU" sz="3200" b="1" dirty="0" smtClean="0"/>
              <a:t>6. Проверка  понимания  нового материала</a:t>
            </a:r>
            <a:endParaRPr lang="ru-RU" sz="3200" b="1" dirty="0"/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1357290" y="928670"/>
            <a:ext cx="7786710" cy="4525963"/>
          </a:xfrm>
        </p:spPr>
        <p:txBody>
          <a:bodyPr/>
          <a:lstStyle/>
          <a:p>
            <a:pPr>
              <a:buNone/>
            </a:pPr>
            <a:r>
              <a:rPr lang="ru-RU" sz="2200" dirty="0" smtClean="0"/>
              <a:t>Личностные:</a:t>
            </a:r>
          </a:p>
          <a:p>
            <a:r>
              <a:rPr lang="ru-RU" sz="2200" dirty="0" smtClean="0"/>
              <a:t>нравственно-этическое оценивание усваиваемого материала;</a:t>
            </a:r>
          </a:p>
          <a:p>
            <a:r>
              <a:rPr lang="ru-RU" sz="2200" dirty="0" smtClean="0"/>
              <a:t>осознание ответственности за общее дело. </a:t>
            </a:r>
          </a:p>
          <a:p>
            <a:pPr>
              <a:buNone/>
            </a:pPr>
            <a:r>
              <a:rPr lang="ru-RU" sz="2200" dirty="0" smtClean="0"/>
              <a:t>Познавательные:</a:t>
            </a:r>
          </a:p>
          <a:p>
            <a:r>
              <a:rPr lang="ru-RU" sz="2200" dirty="0" smtClean="0"/>
              <a:t>анализ, синтез, сравнение, обобщение, аналогия;</a:t>
            </a:r>
          </a:p>
          <a:p>
            <a:r>
              <a:rPr lang="ru-RU" sz="2200" dirty="0" smtClean="0"/>
              <a:t>использование знаково-символических средств;</a:t>
            </a:r>
          </a:p>
          <a:p>
            <a:r>
              <a:rPr lang="ru-RU" sz="2200" dirty="0" smtClean="0"/>
              <a:t>моделирование и преобразование моделей разных типов;</a:t>
            </a:r>
          </a:p>
          <a:p>
            <a:r>
              <a:rPr lang="ru-RU" sz="2200" dirty="0" smtClean="0"/>
              <a:t>установка причинно-следственных связей.</a:t>
            </a:r>
          </a:p>
          <a:p>
            <a:pPr>
              <a:buNone/>
            </a:pPr>
            <a:r>
              <a:rPr lang="ru-RU" sz="2200" dirty="0" smtClean="0"/>
              <a:t>Регулятивные: </a:t>
            </a:r>
          </a:p>
          <a:p>
            <a:r>
              <a:rPr lang="ru-RU" sz="2200" dirty="0" smtClean="0"/>
              <a:t>волевая </a:t>
            </a:r>
            <a:r>
              <a:rPr lang="ru-RU" sz="2200" dirty="0" err="1" smtClean="0"/>
              <a:t>саморегуляция</a:t>
            </a:r>
            <a:r>
              <a:rPr lang="ru-RU" sz="2200" dirty="0" smtClean="0"/>
              <a:t>. </a:t>
            </a:r>
          </a:p>
          <a:p>
            <a:pPr>
              <a:buNone/>
            </a:pPr>
            <a:r>
              <a:rPr lang="ru-RU" sz="2200" dirty="0" smtClean="0"/>
              <a:t>Коммуникативные:</a:t>
            </a:r>
          </a:p>
          <a:p>
            <a:r>
              <a:rPr lang="ru-RU" sz="2200" dirty="0" smtClean="0"/>
              <a:t>формулирование и аргументация своего мнения;</a:t>
            </a:r>
          </a:p>
          <a:p>
            <a:r>
              <a:rPr lang="ru-RU" sz="2200" dirty="0" smtClean="0"/>
              <a:t>управление поведением партнера.</a:t>
            </a:r>
          </a:p>
          <a:p>
            <a:endParaRPr lang="ru-RU" sz="2200" dirty="0"/>
          </a:p>
        </p:txBody>
      </p:sp>
      <p:sp>
        <p:nvSpPr>
          <p:cNvPr id="5" name="Управляющая кнопка: назад 4">
            <a:hlinkClick r:id="rId2" action="ppaction://hlinksldjump" highlightClick="1"/>
          </p:cNvPr>
          <p:cNvSpPr/>
          <p:nvPr/>
        </p:nvSpPr>
        <p:spPr>
          <a:xfrm>
            <a:off x="8244408" y="6165304"/>
            <a:ext cx="576064" cy="360040"/>
          </a:xfrm>
          <a:prstGeom prst="actionButtonBackPrevious">
            <a:avLst/>
          </a:prstGeom>
          <a:solidFill>
            <a:srgbClr val="0066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Закрепление нового материала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600200"/>
            <a:ext cx="7427168" cy="4525963"/>
          </a:xfrm>
        </p:spPr>
        <p:txBody>
          <a:bodyPr/>
          <a:lstStyle/>
          <a:p>
            <a:r>
              <a:rPr lang="ru-RU" dirty="0" smtClean="0"/>
              <a:t>Работа за компьютером: </a:t>
            </a:r>
          </a:p>
          <a:p>
            <a:pPr lvl="1"/>
            <a:r>
              <a:rPr lang="ru-RU" sz="3200" dirty="0" smtClean="0"/>
              <a:t>работа с клавиатурным тренажером, выполнение работ компьютерного практикума,</a:t>
            </a:r>
          </a:p>
          <a:p>
            <a:pPr lvl="1"/>
            <a:r>
              <a:rPr lang="ru-RU" sz="3200" dirty="0" smtClean="0"/>
              <a:t> работа в виртуальных лабораториях, </a:t>
            </a:r>
          </a:p>
          <a:p>
            <a:pPr lvl="1"/>
            <a:r>
              <a:rPr lang="ru-RU" sz="3200" dirty="0" smtClean="0"/>
              <a:t>логические игры и головоломки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868346"/>
          </a:xfrm>
        </p:spPr>
        <p:txBody>
          <a:bodyPr/>
          <a:lstStyle/>
          <a:p>
            <a:r>
              <a:rPr lang="ru-RU" sz="3600" b="1" dirty="0" smtClean="0"/>
              <a:t>7.  Закрепление нового материала</a:t>
            </a:r>
            <a:endParaRPr lang="ru-RU" sz="3600" b="1" dirty="0"/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1428728" y="857232"/>
            <a:ext cx="7543824" cy="4525963"/>
          </a:xfrm>
        </p:spPr>
        <p:txBody>
          <a:bodyPr/>
          <a:lstStyle/>
          <a:p>
            <a:pPr>
              <a:buNone/>
            </a:pPr>
            <a:r>
              <a:rPr lang="ru-RU" sz="2200" dirty="0" smtClean="0"/>
              <a:t>Личностные:</a:t>
            </a:r>
          </a:p>
          <a:p>
            <a:r>
              <a:rPr lang="ru-RU" sz="2200" dirty="0" smtClean="0"/>
              <a:t>развитие этических чувств и регуляторов морального поведения. </a:t>
            </a:r>
          </a:p>
          <a:p>
            <a:pPr>
              <a:buNone/>
            </a:pPr>
            <a:r>
              <a:rPr lang="ru-RU" sz="2200" dirty="0" smtClean="0"/>
              <a:t>Познавательные:</a:t>
            </a:r>
          </a:p>
          <a:p>
            <a:r>
              <a:rPr lang="ru-RU" sz="2200" dirty="0" smtClean="0"/>
              <a:t>использование знаково-символических средств;</a:t>
            </a:r>
          </a:p>
          <a:p>
            <a:r>
              <a:rPr lang="ru-RU" sz="2200" dirty="0" smtClean="0"/>
              <a:t>рефлексия способов и условий действия;</a:t>
            </a:r>
          </a:p>
          <a:p>
            <a:r>
              <a:rPr lang="ru-RU" sz="2200" dirty="0" smtClean="0"/>
              <a:t>использование общих приемов решения задач.</a:t>
            </a:r>
          </a:p>
          <a:p>
            <a:pPr>
              <a:buNone/>
            </a:pPr>
            <a:r>
              <a:rPr lang="ru-RU" sz="2200" dirty="0" smtClean="0"/>
              <a:t>Регулятивные: </a:t>
            </a:r>
          </a:p>
          <a:p>
            <a:r>
              <a:rPr lang="ru-RU" sz="2200" dirty="0" smtClean="0"/>
              <a:t>волевая </a:t>
            </a:r>
            <a:r>
              <a:rPr lang="ru-RU" sz="2200" dirty="0" err="1" smtClean="0"/>
              <a:t>саморегуляция</a:t>
            </a:r>
            <a:r>
              <a:rPr lang="ru-RU" sz="2200" dirty="0" smtClean="0"/>
              <a:t>;</a:t>
            </a:r>
          </a:p>
          <a:p>
            <a:r>
              <a:rPr lang="ru-RU" sz="2200" dirty="0" smtClean="0"/>
              <a:t>познавательная инициатива;</a:t>
            </a:r>
          </a:p>
          <a:p>
            <a:r>
              <a:rPr lang="ru-RU" sz="2200" dirty="0" smtClean="0"/>
              <a:t>осуществление самоконтроля. </a:t>
            </a:r>
          </a:p>
          <a:p>
            <a:pPr>
              <a:buNone/>
            </a:pPr>
            <a:r>
              <a:rPr lang="ru-RU" sz="2200" dirty="0" smtClean="0"/>
              <a:t>Коммуникативные:</a:t>
            </a:r>
          </a:p>
          <a:p>
            <a:r>
              <a:rPr lang="ru-RU" sz="2200" dirty="0" smtClean="0"/>
              <a:t>координация различных позиций;</a:t>
            </a:r>
          </a:p>
          <a:p>
            <a:r>
              <a:rPr lang="ru-RU" sz="2200" dirty="0" smtClean="0"/>
              <a:t>адекватное использование речи.</a:t>
            </a:r>
          </a:p>
          <a:p>
            <a:endParaRPr lang="ru-RU" sz="2200" dirty="0"/>
          </a:p>
        </p:txBody>
      </p:sp>
      <p:sp>
        <p:nvSpPr>
          <p:cNvPr id="5" name="Управляющая кнопка: назад 4">
            <a:hlinkClick r:id="rId2" action="ppaction://hlinksldjump" highlightClick="1"/>
          </p:cNvPr>
          <p:cNvSpPr/>
          <p:nvPr/>
        </p:nvSpPr>
        <p:spPr>
          <a:xfrm>
            <a:off x="8244408" y="6165304"/>
            <a:ext cx="576064" cy="360040"/>
          </a:xfrm>
          <a:prstGeom prst="actionButtonBackPrevious">
            <a:avLst/>
          </a:prstGeom>
          <a:solidFill>
            <a:srgbClr val="0066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ru-RU" sz="3600" b="1" dirty="0" smtClean="0"/>
              <a:t>9. Подведение итогов, рефлексия</a:t>
            </a:r>
            <a:endParaRPr lang="ru-RU" sz="3600" b="1" dirty="0"/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1428728" y="1071546"/>
            <a:ext cx="7429552" cy="4525963"/>
          </a:xfrm>
        </p:spPr>
        <p:txBody>
          <a:bodyPr/>
          <a:lstStyle/>
          <a:p>
            <a:pPr>
              <a:buNone/>
            </a:pPr>
            <a:r>
              <a:rPr lang="ru-RU" sz="2200" dirty="0" smtClean="0"/>
              <a:t>Личностные:</a:t>
            </a:r>
          </a:p>
          <a:p>
            <a:r>
              <a:rPr lang="ru-RU" sz="2200" dirty="0" smtClean="0"/>
              <a:t>внутренняя позиция школьников;</a:t>
            </a:r>
          </a:p>
          <a:p>
            <a:r>
              <a:rPr lang="ru-RU" sz="2200" dirty="0" smtClean="0"/>
              <a:t>самооценка на основе критерия успешности;</a:t>
            </a:r>
          </a:p>
          <a:p>
            <a:r>
              <a:rPr lang="ru-RU" sz="2200" dirty="0" smtClean="0"/>
              <a:t>адекватное понимание причин успеха/неуспеха в учебной деятельности. </a:t>
            </a:r>
          </a:p>
          <a:p>
            <a:pPr>
              <a:buNone/>
            </a:pPr>
            <a:r>
              <a:rPr lang="ru-RU" sz="2200" dirty="0" smtClean="0"/>
              <a:t>Познавательные:</a:t>
            </a:r>
          </a:p>
          <a:p>
            <a:r>
              <a:rPr lang="ru-RU" sz="2200" dirty="0" smtClean="0"/>
              <a:t>рефлексия способов и условий действия;</a:t>
            </a:r>
          </a:p>
          <a:p>
            <a:r>
              <a:rPr lang="ru-RU" sz="2200" dirty="0" smtClean="0"/>
              <a:t>контроль и оценка процесса и результатов деятельности.</a:t>
            </a:r>
          </a:p>
          <a:p>
            <a:pPr>
              <a:buNone/>
            </a:pPr>
            <a:r>
              <a:rPr lang="ru-RU" sz="2200" dirty="0" smtClean="0"/>
              <a:t>Коммуникативные:</a:t>
            </a:r>
          </a:p>
          <a:p>
            <a:r>
              <a:rPr lang="ru-RU" sz="2200" dirty="0" smtClean="0"/>
              <a:t>формулирование и аргументация своего мнения;</a:t>
            </a:r>
          </a:p>
          <a:p>
            <a:r>
              <a:rPr lang="ru-RU" sz="2200" dirty="0" smtClean="0"/>
              <a:t>планирование учебного сотрудничества.</a:t>
            </a:r>
          </a:p>
          <a:p>
            <a:endParaRPr lang="ru-RU" sz="2200" dirty="0"/>
          </a:p>
        </p:txBody>
      </p:sp>
      <p:sp>
        <p:nvSpPr>
          <p:cNvPr id="4" name="Управляющая кнопка: назад 3">
            <a:hlinkClick r:id="rId2" action="ppaction://hlinksldjump" highlightClick="1"/>
          </p:cNvPr>
          <p:cNvSpPr/>
          <p:nvPr/>
        </p:nvSpPr>
        <p:spPr>
          <a:xfrm>
            <a:off x="8244408" y="6165304"/>
            <a:ext cx="576064" cy="360040"/>
          </a:xfrm>
          <a:prstGeom prst="actionButtonBackPrevious">
            <a:avLst/>
          </a:prstGeom>
          <a:solidFill>
            <a:srgbClr val="0066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ru-RU" sz="2800" b="1" dirty="0" smtClean="0"/>
              <a:t>Регулятивные универсальные учебные действия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696" y="1000108"/>
            <a:ext cx="7715304" cy="5000660"/>
          </a:xfrm>
        </p:spPr>
        <p:txBody>
          <a:bodyPr/>
          <a:lstStyle/>
          <a:p>
            <a:r>
              <a:rPr lang="ru-RU" sz="2200" dirty="0" smtClean="0"/>
              <a:t>принимать и сохранять учебную задачу</a:t>
            </a:r>
          </a:p>
          <a:p>
            <a:r>
              <a:rPr lang="ru-RU" sz="2200" dirty="0" smtClean="0"/>
              <a:t>планировать свои действия в соответствии с поставленной задачей и условиями ее решения, в том числе, во внутреннем плане</a:t>
            </a:r>
          </a:p>
          <a:p>
            <a:r>
              <a:rPr lang="ru-RU" sz="2200" dirty="0" smtClean="0"/>
              <a:t>осуществлять итоговый и пошаговый контроль по результату</a:t>
            </a:r>
          </a:p>
          <a:p>
            <a:r>
              <a:rPr lang="ru-RU" sz="2200" dirty="0" smtClean="0"/>
              <a:t>адекватно воспринимать оценку учителя</a:t>
            </a:r>
          </a:p>
          <a:p>
            <a:r>
              <a:rPr lang="ru-RU" sz="2200" dirty="0" smtClean="0"/>
              <a:t>различать способ и результат действия</a:t>
            </a:r>
          </a:p>
          <a:p>
            <a:r>
              <a:rPr lang="ru-RU" sz="2200" dirty="0" smtClean="0"/>
              <a:t>вносить коррективы в действия в случае расхождения результата решения задачи на основе ее оценки и учета характера сделанных ошибок</a:t>
            </a:r>
          </a:p>
          <a:p>
            <a:r>
              <a:rPr lang="ru-RU" sz="2200" dirty="0" smtClean="0"/>
              <a:t>в сотрудничестве с учителем ставить новые учебные задачи</a:t>
            </a:r>
          </a:p>
          <a:p>
            <a:r>
              <a:rPr lang="ru-RU" sz="2200" dirty="0" smtClean="0"/>
              <a:t>проявлять познавательную инициативу в учебном сотрудничестве</a:t>
            </a:r>
            <a:endParaRPr lang="ru-RU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939784"/>
          </a:xfrm>
        </p:spPr>
        <p:txBody>
          <a:bodyPr/>
          <a:lstStyle/>
          <a:p>
            <a:r>
              <a:rPr lang="ru-RU" sz="2800" b="1" dirty="0" smtClean="0"/>
              <a:t>Универсальные учебные действие </a:t>
            </a:r>
            <a:br>
              <a:rPr lang="ru-RU" sz="2800" b="1" dirty="0" smtClean="0"/>
            </a:br>
            <a:r>
              <a:rPr lang="ru-RU" sz="2800" b="1" dirty="0" smtClean="0"/>
              <a:t>планирования и </a:t>
            </a:r>
            <a:r>
              <a:rPr lang="ru-RU" sz="2800" b="1" dirty="0" err="1" smtClean="0"/>
              <a:t>целеполагания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1600200"/>
            <a:ext cx="7472386" cy="4525963"/>
          </a:xfrm>
        </p:spPr>
        <p:txBody>
          <a:bodyPr/>
          <a:lstStyle/>
          <a:p>
            <a:pPr>
              <a:buNone/>
            </a:pPr>
            <a:r>
              <a:rPr lang="ru-RU" sz="2400" dirty="0" smtClean="0"/>
              <a:t>Система заданий, непосредственно связанных с определением последовательности действий по решению задачи или достижению цели способствует интенсивному развитию УУД планирование. </a:t>
            </a:r>
          </a:p>
          <a:p>
            <a:pPr>
              <a:buNone/>
            </a:pPr>
            <a:r>
              <a:rPr lang="ru-RU" sz="2400" dirty="0" smtClean="0"/>
              <a:t>Это задания типа «Составь алгоритм…». Содержанием этих заданий является:</a:t>
            </a:r>
          </a:p>
          <a:p>
            <a:r>
              <a:rPr lang="ru-RU" sz="2400" dirty="0" smtClean="0"/>
              <a:t>планирование учебной и бытовой деятельности школьника,</a:t>
            </a:r>
          </a:p>
          <a:p>
            <a:r>
              <a:rPr lang="ru-RU" sz="2400" dirty="0" smtClean="0"/>
              <a:t>планирование действий формальных исполнителей по достижению поставленных целей.</a:t>
            </a:r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/>
              <a:t>Универсальные учебные действия контроля и коррекции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1357298"/>
            <a:ext cx="7615262" cy="4525963"/>
          </a:xfrm>
        </p:spPr>
        <p:txBody>
          <a:bodyPr/>
          <a:lstStyle/>
          <a:p>
            <a:r>
              <a:rPr lang="ru-RU" sz="2800" dirty="0" smtClean="0"/>
              <a:t>Система заданий типа «Составь алгоритм и выполни его» создает информационную среду для составления плана действий формальных исполнителей алгоритмов по переходу из начального состояния в конечное.</a:t>
            </a:r>
          </a:p>
          <a:p>
            <a:r>
              <a:rPr lang="ru-RU" sz="2800" dirty="0" smtClean="0"/>
              <a:t>При работе за компьютером каждый сеанс работы на компьютере заканчивается сличением способа действия и его результата с заданным эталоном и итерационного внесения необходимых изменений.</a:t>
            </a:r>
            <a:endParaRPr lang="ru-RU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/>
              <a:t>Познавательные универсальные учебные действия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600200"/>
            <a:ext cx="732951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обеспечивают способность к познанию окружающего мира: готовность осуществлять направленный поиск, обработку и использование информации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sz="2800" b="1" dirty="0" smtClean="0"/>
              <a:t>Познавательные универсальные учебные действия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43028" y="1000108"/>
            <a:ext cx="7800972" cy="4525963"/>
          </a:xfrm>
        </p:spPr>
        <p:txBody>
          <a:bodyPr/>
          <a:lstStyle/>
          <a:p>
            <a:r>
              <a:rPr lang="ru-RU" sz="2200" dirty="0" smtClean="0"/>
              <a:t>осуществлять поиск, сбор, фиксацию собранной информации, </a:t>
            </a:r>
          </a:p>
          <a:p>
            <a:r>
              <a:rPr lang="ru-RU" sz="2200" dirty="0" smtClean="0"/>
              <a:t>организацию информации в виде списков, таблиц, деревьев многому другому</a:t>
            </a:r>
          </a:p>
          <a:p>
            <a:r>
              <a:rPr lang="ru-RU" sz="2200" dirty="0" smtClean="0"/>
              <a:t>использовать знаково-символические средства</a:t>
            </a:r>
          </a:p>
          <a:p>
            <a:r>
              <a:rPr lang="ru-RU" sz="2200" dirty="0" smtClean="0"/>
              <a:t>ориентироваться на разнообразие способов решения задач</a:t>
            </a:r>
          </a:p>
          <a:p>
            <a:r>
              <a:rPr lang="ru-RU" sz="2200" dirty="0" smtClean="0"/>
              <a:t>осуществлять анализ объектов с выделением существенных и несущественных признаков</a:t>
            </a:r>
          </a:p>
          <a:p>
            <a:r>
              <a:rPr lang="ru-RU" sz="2200" dirty="0" smtClean="0"/>
              <a:t>проводить сравнение, классификацию по заданным критериям</a:t>
            </a:r>
          </a:p>
          <a:p>
            <a:r>
              <a:rPr lang="ru-RU" sz="2200" dirty="0" smtClean="0"/>
              <a:t>строить рассуждения в форме связи простых суждений об объекте</a:t>
            </a:r>
          </a:p>
          <a:p>
            <a:r>
              <a:rPr lang="ru-RU" sz="2200" dirty="0" smtClean="0"/>
              <a:t>устанавливать аналогии</a:t>
            </a:r>
          </a:p>
          <a:p>
            <a:r>
              <a:rPr lang="ru-RU" sz="2200" dirty="0" smtClean="0"/>
              <a:t>владеть общим приемом решения задач</a:t>
            </a:r>
          </a:p>
          <a:p>
            <a:endParaRPr lang="ru-RU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ru-RU" sz="3200" b="1" dirty="0" smtClean="0"/>
              <a:t>Универсальные логические действия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43042" y="1571612"/>
            <a:ext cx="7258072" cy="4525963"/>
          </a:xfrm>
        </p:spPr>
        <p:txBody>
          <a:bodyPr/>
          <a:lstStyle/>
          <a:p>
            <a:r>
              <a:rPr lang="ru-RU" dirty="0" smtClean="0"/>
              <a:t>Анализ объектов с целью выделения признаков. </a:t>
            </a:r>
          </a:p>
          <a:p>
            <a:r>
              <a:rPr lang="ru-RU" dirty="0" smtClean="0"/>
              <a:t>Выбор оснований и критериев для сравнения, </a:t>
            </a:r>
            <a:r>
              <a:rPr lang="ru-RU" dirty="0" err="1" smtClean="0"/>
              <a:t>сериации</a:t>
            </a:r>
            <a:r>
              <a:rPr lang="ru-RU" dirty="0" smtClean="0"/>
              <a:t>, классификации объектов. </a:t>
            </a:r>
          </a:p>
          <a:p>
            <a:r>
              <a:rPr lang="ru-RU" dirty="0" smtClean="0"/>
              <a:t>Построение логической цепи рассуждений. 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 smtClean="0"/>
              <a:t>Коммуникативные универсальные учебные действия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600200"/>
            <a:ext cx="7615262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обеспечивают способность осуществлять продуктивное общение в совместной деятельности, проявляя толерантность в общении, соблюдая правила вербального и невербального поведения с учётом конкретной ситуации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ФГОС в информатике 21.03.13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ФГОС в информатике 21.03.13</Template>
  <TotalTime>0</TotalTime>
  <Words>1419</Words>
  <Application>Microsoft Office PowerPoint</Application>
  <PresentationFormat>Экран (4:3)</PresentationFormat>
  <Paragraphs>221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ФГОС в информатике 21.03.13</vt:lpstr>
      <vt:lpstr>ФГОС в математике</vt:lpstr>
      <vt:lpstr>Регулятивные универсальные учебные действия</vt:lpstr>
      <vt:lpstr>Регулятивные универсальные учебные действия</vt:lpstr>
      <vt:lpstr>Универсальные учебные действие  планирования и целеполагания</vt:lpstr>
      <vt:lpstr>Универсальные учебные действия контроля и коррекции</vt:lpstr>
      <vt:lpstr>Познавательные универсальные учебные действия</vt:lpstr>
      <vt:lpstr>Познавательные универсальные учебные действия</vt:lpstr>
      <vt:lpstr>Универсальные логические действия</vt:lpstr>
      <vt:lpstr>Коммуникативные универсальные учебные действия</vt:lpstr>
      <vt:lpstr>Коммуникативные универсальные учебные действия</vt:lpstr>
      <vt:lpstr>Личностные универсальные учебные действия</vt:lpstr>
      <vt:lpstr>Структурные элементы урока </vt:lpstr>
      <vt:lpstr>Структурные элементы урока </vt:lpstr>
      <vt:lpstr>Структурные элементы урока </vt:lpstr>
      <vt:lpstr>1. Организационный этап</vt:lpstr>
      <vt:lpstr>Проверка домашнего задания</vt:lpstr>
      <vt:lpstr>2. Проверка домашнего задания</vt:lpstr>
      <vt:lpstr>Проверка ЗУН</vt:lpstr>
      <vt:lpstr>3. Проверка ЗУН</vt:lpstr>
      <vt:lpstr> Подготовка к усвоению нового материала</vt:lpstr>
      <vt:lpstr>4. Подготовка к усвоению нового материала</vt:lpstr>
      <vt:lpstr>Усвоение новых знаний</vt:lpstr>
      <vt:lpstr>5. Усвоение новых знаний</vt:lpstr>
      <vt:lpstr>6. Проверка  понимания  нового материала</vt:lpstr>
      <vt:lpstr>Закрепление нового материала</vt:lpstr>
      <vt:lpstr>7.  Закрепление нового материала</vt:lpstr>
      <vt:lpstr>9. Подведение итогов, рефлексия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ФГОС в математике</dc:title>
  <dc:creator>Дементьева</dc:creator>
  <cp:lastModifiedBy>Дементьева</cp:lastModifiedBy>
  <cp:revision>1</cp:revision>
  <dcterms:created xsi:type="dcterms:W3CDTF">2013-04-03T05:21:26Z</dcterms:created>
  <dcterms:modified xsi:type="dcterms:W3CDTF">2013-04-03T05:21:58Z</dcterms:modified>
</cp:coreProperties>
</file>