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306" r:id="rId4"/>
    <p:sldId id="307" r:id="rId5"/>
    <p:sldId id="308" r:id="rId6"/>
    <p:sldId id="309" r:id="rId7"/>
    <p:sldId id="310" r:id="rId8"/>
    <p:sldId id="311" r:id="rId9"/>
    <p:sldId id="343" r:id="rId10"/>
    <p:sldId id="344" r:id="rId11"/>
    <p:sldId id="345" r:id="rId12"/>
    <p:sldId id="346" r:id="rId13"/>
    <p:sldId id="347" r:id="rId14"/>
    <p:sldId id="348" r:id="rId15"/>
    <p:sldId id="349" r:id="rId16"/>
    <p:sldId id="350" r:id="rId17"/>
    <p:sldId id="273" r:id="rId18"/>
    <p:sldId id="274" r:id="rId19"/>
    <p:sldId id="275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327" r:id="rId28"/>
    <p:sldId id="328" r:id="rId29"/>
    <p:sldId id="283" r:id="rId30"/>
    <p:sldId id="284" r:id="rId31"/>
    <p:sldId id="351" r:id="rId32"/>
    <p:sldId id="330" r:id="rId33"/>
    <p:sldId id="331" r:id="rId34"/>
    <p:sldId id="352" r:id="rId35"/>
    <p:sldId id="353" r:id="rId36"/>
    <p:sldId id="341" r:id="rId37"/>
    <p:sldId id="342" r:id="rId38"/>
    <p:sldId id="334" r:id="rId39"/>
    <p:sldId id="335" r:id="rId40"/>
    <p:sldId id="336" r:id="rId41"/>
    <p:sldId id="338" r:id="rId42"/>
    <p:sldId id="339" r:id="rId43"/>
    <p:sldId id="340" r:id="rId44"/>
    <p:sldId id="355" r:id="rId45"/>
    <p:sldId id="356" r:id="rId46"/>
    <p:sldId id="357" r:id="rId47"/>
    <p:sldId id="358" r:id="rId48"/>
    <p:sldId id="359" r:id="rId49"/>
    <p:sldId id="361" r:id="rId50"/>
    <p:sldId id="362" r:id="rId51"/>
    <p:sldId id="363" r:id="rId52"/>
    <p:sldId id="364" r:id="rId53"/>
    <p:sldId id="369" r:id="rId54"/>
    <p:sldId id="370" r:id="rId55"/>
    <p:sldId id="371" r:id="rId56"/>
    <p:sldId id="372" r:id="rId57"/>
  </p:sldIdLst>
  <p:sldSz cx="16068675" cy="11698288"/>
  <p:notesSz cx="6858000" cy="9144000"/>
  <p:defaultTextStyle>
    <a:defPPr>
      <a:defRPr lang="ru-RU"/>
    </a:defPPr>
    <a:lvl1pPr marL="0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54087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08175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56226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1634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270436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124523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5978611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832698" algn="l" defTabSz="1708175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84">
          <p15:clr>
            <a:srgbClr val="A4A3A4"/>
          </p15:clr>
        </p15:guide>
        <p15:guide id="2" pos="5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B3"/>
    <a:srgbClr val="E2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4660"/>
  </p:normalViewPr>
  <p:slideViewPr>
    <p:cSldViewPr snapToGrid="0">
      <p:cViewPr varScale="1">
        <p:scale>
          <a:sx n="69" d="100"/>
          <a:sy n="69" d="100"/>
        </p:scale>
        <p:origin x="1344" y="78"/>
      </p:cViewPr>
      <p:guideLst>
        <p:guide orient="horz" pos="3684"/>
        <p:guide pos="5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2488" y="2320752"/>
            <a:ext cx="13658374" cy="3529186"/>
          </a:xfrm>
        </p:spPr>
        <p:txBody>
          <a:bodyPr>
            <a:normAutofit/>
          </a:bodyPr>
          <a:lstStyle>
            <a:lvl1pPr>
              <a:defRPr sz="8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54417" y="6929264"/>
            <a:ext cx="7128792" cy="187220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08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562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16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270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124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97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832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73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54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67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423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584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020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35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69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51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81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49790" y="2176736"/>
            <a:ext cx="3513339" cy="8273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3435" y="2176736"/>
            <a:ext cx="10279770" cy="8273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91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2968824"/>
            <a:ext cx="11933911" cy="6871821"/>
          </a:xfrm>
        </p:spPr>
        <p:txBody>
          <a:bodyPr anchor="t"/>
          <a:lstStyle>
            <a:lvl1pPr algn="ctr">
              <a:defRPr sz="74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7" y="160512"/>
            <a:ext cx="11809312" cy="1440160"/>
          </a:xfrm>
        </p:spPr>
        <p:txBody>
          <a:bodyPr anchor="b"/>
          <a:lstStyle>
            <a:lvl1pPr marL="0" indent="0" algn="ctr">
              <a:buNone/>
              <a:defRPr sz="37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4087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0817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5622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4pPr>
            <a:lvl5pPr marL="341634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5pPr>
            <a:lvl6pPr marL="427043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6pPr>
            <a:lvl7pPr marL="5124523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7pPr>
            <a:lvl8pPr marL="597861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8pPr>
            <a:lvl9pPr marL="6832698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03435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168244" y="2729604"/>
            <a:ext cx="7096998" cy="7720329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7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618577"/>
            <a:ext cx="7099790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03434" y="3709874"/>
            <a:ext cx="7099790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8162672" y="2618577"/>
            <a:ext cx="7102578" cy="1091300"/>
          </a:xfrm>
        </p:spPr>
        <p:txBody>
          <a:bodyPr anchor="b"/>
          <a:lstStyle>
            <a:lvl1pPr marL="0" indent="0">
              <a:buNone/>
              <a:defRPr sz="4500" b="1"/>
            </a:lvl1pPr>
            <a:lvl2pPr marL="854087" indent="0">
              <a:buNone/>
              <a:defRPr sz="3700" b="1"/>
            </a:lvl2pPr>
            <a:lvl3pPr marL="1708175" indent="0">
              <a:buNone/>
              <a:defRPr sz="3400" b="1"/>
            </a:lvl3pPr>
            <a:lvl4pPr marL="2562261" indent="0">
              <a:buNone/>
              <a:defRPr sz="2900" b="1"/>
            </a:lvl4pPr>
            <a:lvl5pPr marL="3416348" indent="0">
              <a:buNone/>
              <a:defRPr sz="2900" b="1"/>
            </a:lvl5pPr>
            <a:lvl6pPr marL="4270436" indent="0">
              <a:buNone/>
              <a:defRPr sz="2900" b="1"/>
            </a:lvl6pPr>
            <a:lvl7pPr marL="5124523" indent="0">
              <a:buNone/>
              <a:defRPr sz="2900" b="1"/>
            </a:lvl7pPr>
            <a:lvl8pPr marL="5978611" indent="0">
              <a:buNone/>
              <a:defRPr sz="2900" b="1"/>
            </a:lvl8pPr>
            <a:lvl9pPr marL="6832698" indent="0">
              <a:buNone/>
              <a:defRPr sz="2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8162672" y="3709874"/>
            <a:ext cx="7102578" cy="6740056"/>
          </a:xfrm>
        </p:spPr>
        <p:txBody>
          <a:bodyPr/>
          <a:lstStyle>
            <a:lvl1pPr>
              <a:defRPr sz="4500"/>
            </a:lvl1pPr>
            <a:lvl2pPr>
              <a:defRPr sz="37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3777" y="304528"/>
            <a:ext cx="12271464" cy="1512169"/>
          </a:xfrm>
        </p:spPr>
        <p:txBody>
          <a:bodyPr>
            <a:normAutofit/>
          </a:bodyPr>
          <a:lstStyle>
            <a:lvl1pPr>
              <a:defRPr sz="52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537" y="2104728"/>
            <a:ext cx="5286483" cy="1584813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2406" y="2104728"/>
            <a:ext cx="8982836" cy="8345208"/>
          </a:xfrm>
        </p:spPr>
        <p:txBody>
          <a:bodyPr/>
          <a:lstStyle>
            <a:lvl1pPr>
              <a:defRPr sz="6000"/>
            </a:lvl1pPr>
            <a:lvl2pPr>
              <a:defRPr sz="5200"/>
            </a:lvl2pPr>
            <a:lvl3pPr>
              <a:defRPr sz="4500"/>
            </a:lvl3pPr>
            <a:lvl4pPr>
              <a:defRPr sz="3700"/>
            </a:lvl4pPr>
            <a:lvl5pPr>
              <a:defRPr sz="3700"/>
            </a:lvl5pPr>
            <a:lvl6pPr>
              <a:defRPr sz="3700"/>
            </a:lvl6pPr>
            <a:lvl7pPr>
              <a:defRPr sz="3700"/>
            </a:lvl7pPr>
            <a:lvl8pPr>
              <a:defRPr sz="3700"/>
            </a:lvl8pPr>
            <a:lvl9pPr>
              <a:defRPr sz="3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442" y="3761547"/>
            <a:ext cx="5286483" cy="6688389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9573" y="8188804"/>
            <a:ext cx="9641205" cy="966734"/>
          </a:xfrm>
        </p:spPr>
        <p:txBody>
          <a:bodyPr anchor="b"/>
          <a:lstStyle>
            <a:lvl1pPr algn="l">
              <a:defRPr sz="3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149574" y="2608784"/>
            <a:ext cx="9637292" cy="5455453"/>
          </a:xfrm>
        </p:spPr>
        <p:txBody>
          <a:bodyPr/>
          <a:lstStyle>
            <a:lvl1pPr marL="0" indent="0">
              <a:buNone/>
              <a:defRPr sz="6000"/>
            </a:lvl1pPr>
            <a:lvl2pPr marL="854087" indent="0">
              <a:buNone/>
              <a:defRPr sz="5200"/>
            </a:lvl2pPr>
            <a:lvl3pPr marL="1708175" indent="0">
              <a:buNone/>
              <a:defRPr sz="4500"/>
            </a:lvl3pPr>
            <a:lvl4pPr marL="2562261" indent="0">
              <a:buNone/>
              <a:defRPr sz="3700"/>
            </a:lvl4pPr>
            <a:lvl5pPr marL="3416348" indent="0">
              <a:buNone/>
              <a:defRPr sz="3700"/>
            </a:lvl5pPr>
            <a:lvl6pPr marL="4270436" indent="0">
              <a:buNone/>
              <a:defRPr sz="3700"/>
            </a:lvl6pPr>
            <a:lvl7pPr marL="5124523" indent="0">
              <a:buNone/>
              <a:defRPr sz="3700"/>
            </a:lvl7pPr>
            <a:lvl8pPr marL="5978611" indent="0">
              <a:buNone/>
              <a:defRPr sz="3700"/>
            </a:lvl8pPr>
            <a:lvl9pPr marL="6832698" indent="0">
              <a:buNone/>
              <a:defRPr sz="37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49573" y="9155540"/>
            <a:ext cx="9641205" cy="1372925"/>
          </a:xfrm>
        </p:spPr>
        <p:txBody>
          <a:bodyPr/>
          <a:lstStyle>
            <a:lvl1pPr marL="0" indent="0">
              <a:buNone/>
              <a:defRPr sz="2600"/>
            </a:lvl1pPr>
            <a:lvl2pPr marL="854087" indent="0">
              <a:buNone/>
              <a:defRPr sz="2300"/>
            </a:lvl2pPr>
            <a:lvl3pPr marL="1708175" indent="0">
              <a:buNone/>
              <a:defRPr sz="1900"/>
            </a:lvl3pPr>
            <a:lvl4pPr marL="2562261" indent="0">
              <a:buNone/>
              <a:defRPr sz="1600"/>
            </a:lvl4pPr>
            <a:lvl5pPr marL="3416348" indent="0">
              <a:buNone/>
              <a:defRPr sz="1600"/>
            </a:lvl5pPr>
            <a:lvl6pPr marL="4270436" indent="0">
              <a:buNone/>
              <a:defRPr sz="1600"/>
            </a:lvl6pPr>
            <a:lvl7pPr marL="5124523" indent="0">
              <a:buNone/>
              <a:defRPr sz="1600"/>
            </a:lvl7pPr>
            <a:lvl8pPr marL="5978611" indent="0">
              <a:buNone/>
              <a:defRPr sz="1600"/>
            </a:lvl8pPr>
            <a:lvl9pPr marL="6832698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468477"/>
            <a:ext cx="12271465" cy="1348220"/>
          </a:xfrm>
          <a:prstGeom prst="rect">
            <a:avLst/>
          </a:prstGeom>
        </p:spPr>
        <p:txBody>
          <a:bodyPr vert="horz" lIns="170817" tIns="85409" rIns="170817" bIns="85409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3434" y="2729604"/>
            <a:ext cx="14461808" cy="7720329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343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21E2A-1881-4ECA-BF4E-8D6B5AF7FDB6}" type="datetimeFigureOut">
              <a:rPr lang="ru-RU" smtClean="0"/>
              <a:pPr/>
              <a:t>24.04.2017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5490131" y="10842586"/>
            <a:ext cx="5088414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15884" y="10842586"/>
            <a:ext cx="3749357" cy="622826"/>
          </a:xfrm>
          <a:prstGeom prst="rect">
            <a:avLst/>
          </a:prstGeom>
        </p:spPr>
        <p:txBody>
          <a:bodyPr vert="horz" lIns="170817" tIns="85409" rIns="170817" bIns="8540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C1B7-6DFB-4950-9B13-8D668DE9D9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517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1708175" rtl="0" eaLnBrk="1" latinLnBrk="0" hangingPunct="1">
        <a:spcBef>
          <a:spcPct val="0"/>
        </a:spcBef>
        <a:buNone/>
        <a:defRPr sz="8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0565" indent="-640565" algn="l" defTabSz="1708175" rtl="0" eaLnBrk="1" latinLnBrk="0" hangingPunct="1">
        <a:spcBef>
          <a:spcPct val="20000"/>
        </a:spcBef>
        <a:buFont typeface="Arial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1pPr>
      <a:lvl2pPr marL="1387892" indent="-533804" algn="l" defTabSz="1708175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13521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2989306" indent="-427044" algn="l" defTabSz="170817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4pPr>
      <a:lvl5pPr marL="3843392" indent="-427044" algn="l" defTabSz="1708175" rtl="0" eaLnBrk="1" latinLnBrk="0" hangingPunct="1">
        <a:spcBef>
          <a:spcPct val="20000"/>
        </a:spcBef>
        <a:buFont typeface="Arial" pitchFamily="34" charset="0"/>
        <a:buChar char="»"/>
        <a:defRPr sz="3700" kern="1200">
          <a:solidFill>
            <a:schemeClr val="tx1"/>
          </a:solidFill>
          <a:latin typeface="+mn-lt"/>
          <a:ea typeface="+mn-ea"/>
          <a:cs typeface="+mn-cs"/>
        </a:defRPr>
      </a:lvl5pPr>
      <a:lvl6pPr marL="4697479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6pPr>
      <a:lvl7pPr marL="5551567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7pPr>
      <a:lvl8pPr marL="6405653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8pPr>
      <a:lvl9pPr marL="7259742" indent="-427044" algn="l" defTabSz="1708175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87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08175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56226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1634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270436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124523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5978611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832698" algn="l" defTabSz="1708175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slide" Target="slide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slide" Target="slide8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slide" Target="slide8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6" Type="http://schemas.openxmlformats.org/officeDocument/2006/relationships/slide" Target="slide8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22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24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slide" Target="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0.xml"/><Relationship Id="rId7" Type="http://schemas.openxmlformats.org/officeDocument/2006/relationships/slide" Target="slide33.xml"/><Relationship Id="rId2" Type="http://schemas.openxmlformats.org/officeDocument/2006/relationships/slide" Target="slide31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32.xml"/><Relationship Id="rId5" Type="http://schemas.openxmlformats.org/officeDocument/2006/relationships/slide" Target="slide35.xml"/><Relationship Id="rId4" Type="http://schemas.openxmlformats.org/officeDocument/2006/relationships/slide" Target="slide3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slide" Target="slide30.xml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slide" Target="slide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2.tiff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3.tiff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4.tiff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5.tiff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9.tiff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image" Target="../media/image7.png"/><Relationship Id="rId2" Type="http://schemas.openxmlformats.org/officeDocument/2006/relationships/slide" Target="slide9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14.xml"/><Relationship Id="rId5" Type="http://schemas.openxmlformats.org/officeDocument/2006/relationships/slide" Target="slide13.xml"/><Relationship Id="rId4" Type="http://schemas.openxmlformats.org/officeDocument/2006/relationships/slide" Target="slide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697160" y="3566701"/>
            <a:ext cx="11933911" cy="6871821"/>
          </a:xfrm>
        </p:spPr>
        <p:txBody>
          <a:bodyPr>
            <a:normAutofit/>
          </a:bodyPr>
          <a:lstStyle/>
          <a:p>
            <a:r>
              <a:rPr lang="ru-RU" sz="6000" dirty="0"/>
              <a:t>Экзаменационные материалы в ППЭ, используемые при проведении </a:t>
            </a:r>
            <a:r>
              <a:rPr lang="ru-RU" sz="6000" dirty="0" smtClean="0"/>
              <a:t>ГИА</a:t>
            </a:r>
            <a:endParaRPr lang="ru-RU" sz="60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Подготовка </a:t>
            </a:r>
            <a:r>
              <a:rPr lang="ru-RU" sz="4000" dirty="0" smtClean="0"/>
              <a:t>уполномоченных представителей ГЭК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65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3204" y="551664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/>
              <a:t>Форма ППЭ-05-02 «Протокол проведения </a:t>
            </a:r>
            <a:r>
              <a:rPr lang="ru-RU" dirty="0" smtClean="0"/>
              <a:t>ГИА-9 </a:t>
            </a:r>
            <a:r>
              <a:rPr lang="ru-RU" dirty="0"/>
              <a:t>в аудитории ППЭ»</a:t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480324" y="3822193"/>
            <a:ext cx="3350118" cy="247975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При наличии данных </a:t>
            </a:r>
            <a:r>
              <a:rPr lang="ru-RU" sz="2800" dirty="0" smtClean="0"/>
              <a:t>фактов, </a:t>
            </a:r>
            <a:r>
              <a:rPr lang="ru-RU" sz="2800" dirty="0"/>
              <a:t>кто ставит отметку в форме?</a:t>
            </a:r>
          </a:p>
        </p:txBody>
      </p:sp>
      <p:sp>
        <p:nvSpPr>
          <p:cNvPr id="11" name="Управляющая кнопка: назад 10">
            <a:hlinkClick r:id="" action="ppaction://hlinkshowjump?jump=nextslide" highlightClick="1"/>
          </p:cNvPr>
          <p:cNvSpPr/>
          <p:nvPr/>
        </p:nvSpPr>
        <p:spPr>
          <a:xfrm rot="10800000">
            <a:off x="13395159" y="10186738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232647" y="10186738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00333" y="2799472"/>
            <a:ext cx="10677378" cy="6893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7817" y="5164621"/>
            <a:ext cx="1176826" cy="251469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6473" y="5323163"/>
            <a:ext cx="5189838" cy="607948"/>
          </a:xfrm>
          <a:prstGeom prst="rect">
            <a:avLst/>
          </a:prstGeom>
        </p:spPr>
      </p:pic>
      <p:cxnSp>
        <p:nvCxnSpPr>
          <p:cNvPr id="26" name="Прямая со стрелкой 25"/>
          <p:cNvCxnSpPr/>
          <p:nvPr/>
        </p:nvCxnSpPr>
        <p:spPr>
          <a:xfrm rot="10800000" flipV="1">
            <a:off x="5422281" y="6755041"/>
            <a:ext cx="8448261" cy="1649896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Рисунок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951" y="8006928"/>
            <a:ext cx="4939097" cy="194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36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739" y="2331218"/>
            <a:ext cx="2418578" cy="482681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Время начала ОГЭ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46919" y="8509028"/>
            <a:ext cx="1612507" cy="29777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2322" y="8395150"/>
            <a:ext cx="2058984" cy="18315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854062" y="8608418"/>
            <a:ext cx="1568099" cy="27994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898055" y="5880741"/>
            <a:ext cx="3663388" cy="18916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E2001A"/>
                </a:solidFill>
              </a:rPr>
              <a:t>Время вскрытия ИК участниками экзамена</a:t>
            </a:r>
            <a:endParaRPr lang="ru-RU" sz="2800" b="1" dirty="0">
              <a:solidFill>
                <a:srgbClr val="E2001A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0469" y="5913586"/>
            <a:ext cx="3927117" cy="14828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E2001A"/>
                </a:solidFill>
              </a:rPr>
              <a:t>10:00</a:t>
            </a:r>
            <a:endParaRPr lang="ru-RU" b="1" dirty="0">
              <a:solidFill>
                <a:srgbClr val="E2001A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813774" y="5295901"/>
            <a:ext cx="4253948" cy="26951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E2001A"/>
                </a:solidFill>
              </a:rPr>
              <a:t>Объявляемое участником и фиксируемое на доске после начала экзамена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853317" y="2630232"/>
            <a:ext cx="11411924" cy="852616"/>
          </a:xfrm>
          <a:prstGeom prst="rect">
            <a:avLst/>
          </a:prstGeom>
          <a:noFill/>
          <a:ln>
            <a:solidFill>
              <a:srgbClr val="E2001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В графе «Начало экзамена» фиксируется время:</a:t>
            </a:r>
          </a:p>
        </p:txBody>
      </p:sp>
      <p:sp>
        <p:nvSpPr>
          <p:cNvPr id="12" name="Управляющая кнопка: назад 11">
            <a:hlinkClick r:id="rId6" action="ppaction://hlinksldjump" highlightClick="1"/>
          </p:cNvPr>
          <p:cNvSpPr/>
          <p:nvPr/>
        </p:nvSpPr>
        <p:spPr>
          <a:xfrm>
            <a:off x="13395159" y="10282990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084851" y="10236580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48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8491" y="379340"/>
            <a:ext cx="13050184" cy="1512169"/>
          </a:xfrm>
        </p:spPr>
        <p:txBody>
          <a:bodyPr>
            <a:noAutofit/>
          </a:bodyPr>
          <a:lstStyle/>
          <a:p>
            <a:r>
              <a:rPr lang="ru-RU" sz="3200" dirty="0" smtClean="0"/>
              <a:t>Форма </a:t>
            </a:r>
            <a:r>
              <a:rPr lang="ru-RU" sz="3200" dirty="0"/>
              <a:t>ППЭ-12-02 «Ведомость коррекции персональных данных участников ГИА в аудитории»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411" y="2739316"/>
            <a:ext cx="12259050" cy="754150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25168" y="2739316"/>
            <a:ext cx="2916194" cy="34104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/>
              <a:t>Какие данные вносятся в графу «Измененные данные»?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9605" y="4945607"/>
            <a:ext cx="816579" cy="10021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9051" y="5324292"/>
            <a:ext cx="6948596" cy="433869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699" y="9662982"/>
            <a:ext cx="7220912" cy="45719"/>
          </a:xfrm>
          <a:prstGeom prst="rect">
            <a:avLst/>
          </a:prstGeom>
        </p:spPr>
      </p:pic>
      <p:sp>
        <p:nvSpPr>
          <p:cNvPr id="11" name="Управляющая кнопка: назад 10">
            <a:hlinkClick r:id="rId6" action="ppaction://hlinksldjump" highlightClick="1"/>
          </p:cNvPr>
          <p:cNvSpPr/>
          <p:nvPr/>
        </p:nvSpPr>
        <p:spPr>
          <a:xfrm>
            <a:off x="13395159" y="10282990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223518" y="4952787"/>
            <a:ext cx="1698586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solidFill>
                  <a:srgbClr val="000000"/>
                </a:solidFill>
              </a:rPr>
              <a:t>Сидоров </a:t>
            </a:r>
          </a:p>
          <a:p>
            <a:r>
              <a:rPr lang="ru-RU" sz="1700" b="1" dirty="0" smtClean="0">
                <a:solidFill>
                  <a:srgbClr val="000000"/>
                </a:solidFill>
              </a:rPr>
              <a:t>Петр </a:t>
            </a:r>
          </a:p>
          <a:p>
            <a:r>
              <a:rPr lang="ru-RU" sz="1700" b="1" dirty="0" smtClean="0">
                <a:solidFill>
                  <a:srgbClr val="000000"/>
                </a:solidFill>
              </a:rPr>
              <a:t>Иванович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017530" y="5205200"/>
            <a:ext cx="88784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solidFill>
                  <a:srgbClr val="000000"/>
                </a:solidFill>
              </a:rPr>
              <a:t>1111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990677" y="5205198"/>
            <a:ext cx="111485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solidFill>
                  <a:srgbClr val="000000"/>
                </a:solidFill>
              </a:rPr>
              <a:t>222222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262789" y="5190914"/>
            <a:ext cx="112435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solidFill>
                  <a:srgbClr val="000000"/>
                </a:solidFill>
              </a:rPr>
              <a:t>222333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453133" y="10571748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83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0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00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00"/>
                            </p:stCondLst>
                            <p:childTnLst>
                              <p:par>
                                <p:cTn id="2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0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00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700"/>
                            </p:stCondLst>
                            <p:childTnLst>
                              <p:par>
                                <p:cTn id="2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0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00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300"/>
                            </p:stCondLst>
                            <p:childTnLst>
                              <p:par>
                                <p:cTn id="3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0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00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1300"/>
                            </p:stCondLst>
                            <p:childTnLst>
                              <p:par>
                                <p:cTn id="3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0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00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100"/>
                            </p:stCondLst>
                            <p:childTnLst>
                              <p:par>
                                <p:cTn id="4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0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000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480279"/>
            <a:ext cx="13074898" cy="1512169"/>
          </a:xfrm>
        </p:spPr>
        <p:txBody>
          <a:bodyPr>
            <a:noAutofit/>
          </a:bodyPr>
          <a:lstStyle/>
          <a:p>
            <a:r>
              <a:rPr lang="ru-RU" sz="3600" dirty="0" smtClean="0"/>
              <a:t>Форма </a:t>
            </a:r>
            <a:r>
              <a:rPr lang="ru-RU" sz="3600" dirty="0"/>
              <a:t>ППЭ-12-03 «Ведомость использования дополнительных бланков ответов № 2»</a:t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53007" y="2457451"/>
            <a:ext cx="7011432" cy="8829674"/>
          </a:xfrm>
          <a:prstGeom prst="rect">
            <a:avLst/>
          </a:prstGeom>
        </p:spPr>
      </p:pic>
      <p:sp>
        <p:nvSpPr>
          <p:cNvPr id="5" name="Управляющая кнопка: назад 4">
            <a:hlinkClick r:id="rId3" action="ppaction://hlinksldjump" highlightClick="1"/>
          </p:cNvPr>
          <p:cNvSpPr/>
          <p:nvPr/>
        </p:nvSpPr>
        <p:spPr>
          <a:xfrm>
            <a:off x="1331496" y="10363201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63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9997" y="498471"/>
            <a:ext cx="12271464" cy="1512169"/>
          </a:xfrm>
        </p:spPr>
        <p:txBody>
          <a:bodyPr>
            <a:noAutofit/>
          </a:bodyPr>
          <a:lstStyle/>
          <a:p>
            <a:r>
              <a:rPr lang="ru-RU" sz="4400" dirty="0" smtClean="0"/>
              <a:t>Форма </a:t>
            </a:r>
            <a:r>
              <a:rPr lang="ru-RU" sz="4400" dirty="0"/>
              <a:t>ППЭ-16 «Расшифровка кодов образовательных организаций»</a:t>
            </a:r>
            <a:br>
              <a:rPr lang="ru-RU" sz="4400" dirty="0"/>
            </a:br>
            <a:endParaRPr lang="ru-RU" sz="4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223" y="2443126"/>
            <a:ext cx="10459843" cy="75905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948087" y="2443126"/>
            <a:ext cx="4843848" cy="24995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Как с помощью данной формы организаторы в аудитории информируют участников о кодах образовательных организаций?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948087" y="5375189"/>
            <a:ext cx="3830594" cy="13345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Раздают на парты участникам экзамена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948087" y="7142205"/>
            <a:ext cx="3830594" cy="23230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Информируют о коде ОО индивидуально каждого участника (используется 1 экз. на аудиторию)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0987" y="5691980"/>
            <a:ext cx="700948" cy="7009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7151" y="7935712"/>
            <a:ext cx="808620" cy="736053"/>
          </a:xfrm>
          <a:prstGeom prst="rect">
            <a:avLst/>
          </a:prstGeom>
        </p:spPr>
      </p:pic>
      <p:sp>
        <p:nvSpPr>
          <p:cNvPr id="10" name="Управляющая кнопка: назад 9">
            <a:hlinkClick r:id="rId5" action="ppaction://hlinksldjump" highlightClick="1"/>
          </p:cNvPr>
          <p:cNvSpPr/>
          <p:nvPr/>
        </p:nvSpPr>
        <p:spPr>
          <a:xfrm>
            <a:off x="13395159" y="10282990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931171" y="10305733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15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ППЭ-14-02 «Ведомость выдачи и возврата экзаменационных материалов по аудиториям ППЭ»</a:t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552" y="2308245"/>
            <a:ext cx="12493570" cy="799729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949881" y="2308245"/>
            <a:ext cx="2916194" cy="44138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Количество ЭМ для каждой аудитории руководитель ППЭ распределяет исходя и количества распределенных в каждую аудиторию участников</a:t>
            </a:r>
            <a:endParaRPr lang="ru-RU" sz="2400" dirty="0"/>
          </a:p>
          <a:p>
            <a:pPr algn="ctr"/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7902" y="4413666"/>
            <a:ext cx="717725" cy="8808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5997" y="4481914"/>
            <a:ext cx="693011" cy="8505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4522" y="3616538"/>
            <a:ext cx="9555359" cy="1368098"/>
          </a:xfrm>
          <a:prstGeom prst="rect">
            <a:avLst/>
          </a:prstGeom>
        </p:spPr>
      </p:pic>
      <p:sp>
        <p:nvSpPr>
          <p:cNvPr id="10" name="Управляющая кнопка: назад 9">
            <a:hlinkClick r:id="rId6" action="ppaction://hlinksldjump" highlightClick="1"/>
          </p:cNvPr>
          <p:cNvSpPr/>
          <p:nvPr/>
        </p:nvSpPr>
        <p:spPr>
          <a:xfrm>
            <a:off x="13395159" y="10282990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768638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Организация входа в ППЭ</a:t>
            </a:r>
            <a:br>
              <a:rPr lang="ru-RU" dirty="0"/>
            </a:b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1382" y="7478458"/>
            <a:ext cx="2164789" cy="19495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4385" y="2215254"/>
            <a:ext cx="12760166" cy="1435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Из расчета какого минимального количества на одного участника аудитории ППЭ обеспечиваются черновиками?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03434" y="5867400"/>
            <a:ext cx="3463766" cy="889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Два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64354" y="5867400"/>
            <a:ext cx="3539966" cy="889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Три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725275" y="5867400"/>
            <a:ext cx="3539966" cy="889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Четыре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1647" y="7478458"/>
            <a:ext cx="2227222" cy="41129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867212" y="7583131"/>
            <a:ext cx="2262297" cy="41151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83535" y="2280769"/>
            <a:ext cx="2285140" cy="447563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415026" y="4212479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12906276" y="10666847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3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Организация входа в ППЭ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000" y="2729604"/>
            <a:ext cx="2739776" cy="535661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993776" y="2577204"/>
            <a:ext cx="12271465" cy="18931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/>
              <a:t>Сколько экземпляров формы ППЭ-05-01 «Список участников в ППЭ» получают организаторы в аудитории у руководителя ППЭ?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70000" y="6705600"/>
            <a:ext cx="3251200" cy="1066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Один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78308" y="6705600"/>
            <a:ext cx="3251200" cy="1066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Два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34508" y="6705600"/>
            <a:ext cx="3251200" cy="1066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Три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9202" y="8624196"/>
            <a:ext cx="2261812" cy="41151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694" y="8598796"/>
            <a:ext cx="2261812" cy="41151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5720" y="8879755"/>
            <a:ext cx="2164268" cy="195088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520946" y="5004265"/>
            <a:ext cx="3842004" cy="1282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0">
            <a:solidFill>
              <a:schemeClr val="accent1">
                <a:lumMod val="75000"/>
              </a:schemeClr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4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13049151" y="10830644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74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8" y="558528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/>
              <a:t>Организация входа в ППЭ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4912" y="2692400"/>
            <a:ext cx="2758688" cy="54279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16400" y="2406650"/>
            <a:ext cx="11048842" cy="12319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/>
              <a:t>Какую форму ППЭ должен вывесить у входа в аудиторию организатор в аудитории?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182" y="8592164"/>
            <a:ext cx="2267909" cy="41151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2382" y="8592165"/>
            <a:ext cx="2267909" cy="41151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0382" y="9005887"/>
            <a:ext cx="2164268" cy="195088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31836" y="5789454"/>
            <a:ext cx="3784600" cy="23309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ППЭ-13-01 </a:t>
            </a:r>
            <a:r>
              <a:rPr lang="ru-RU" sz="2800" b="1" dirty="0">
                <a:solidFill>
                  <a:srgbClr val="FF0000"/>
                </a:solidFill>
              </a:rPr>
              <a:t>«Протокол проведения </a:t>
            </a:r>
            <a:r>
              <a:rPr lang="ru-RU" sz="2800" b="1" dirty="0" smtClean="0">
                <a:solidFill>
                  <a:srgbClr val="FF0000"/>
                </a:solidFill>
              </a:rPr>
              <a:t>ГИА-9 </a:t>
            </a:r>
            <a:r>
              <a:rPr lang="ru-RU" sz="2800" b="1" dirty="0">
                <a:solidFill>
                  <a:srgbClr val="FF0000"/>
                </a:solidFill>
              </a:rPr>
              <a:t>в ППЭ»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56161" y="5789454"/>
            <a:ext cx="4252710" cy="23309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>
                <a:solidFill>
                  <a:srgbClr val="FF0000"/>
                </a:solidFill>
              </a:rPr>
              <a:t>ППЭ-05-01 «Список участников ГИА в аудитории ППЭ»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693400" y="5789455"/>
            <a:ext cx="3987800" cy="23309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ППЭ-16 «Расшифровка кодов образовательных организаций ППЭ»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340096" y="4070815"/>
            <a:ext cx="3842004" cy="1282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0">
            <a:solidFill>
              <a:schemeClr val="accent1">
                <a:lumMod val="75000"/>
              </a:schemeClr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  <a:endParaRPr lang="ru-RU" sz="24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13092014" y="10956776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8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Возможные ситуации при проведении ГИА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3433" y="2974365"/>
            <a:ext cx="14461808" cy="165189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4400" b="0" dirty="0">
                <a:solidFill>
                  <a:schemeClr val="tx1"/>
                </a:solidFill>
              </a:rPr>
              <a:t>Назовите </a:t>
            </a:r>
            <a:r>
              <a:rPr lang="ru-RU" sz="4400" b="0" dirty="0" smtClean="0">
                <a:solidFill>
                  <a:schemeClr val="tx1"/>
                </a:solidFill>
              </a:rPr>
              <a:t>форму, которая используется в случае отсутствия у участника документа, удостоверяющего личность:</a:t>
            </a:r>
            <a:endParaRPr lang="ru-RU" sz="4400" b="0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803433" y="5134480"/>
            <a:ext cx="14461808" cy="1335665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marL="640565" marR="0" lvl="0" indent="-640565" algn="l" defTabSz="17081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2" action="ppaction://hlinksldjump"/>
              </a:rPr>
              <a:t>Форма ППЭ-20 «Акт об идентификации личности участника ГИА»;</a:t>
            </a:r>
            <a:endParaRPr kumimoji="0" lang="ru-RU" sz="3200" b="0" i="0" u="sng" strike="noStrike" kern="1200" cap="none" spc="0" normalizeH="0" baseline="0" noProof="0" dirty="0" smtClean="0">
              <a:ln>
                <a:noFill/>
              </a:ln>
              <a:solidFill>
                <a:srgbClr val="0072B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525773" y="7226516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33467" y="7105743"/>
            <a:ext cx="5374947" cy="1069251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Чтобы ознакомиться с </a:t>
            </a:r>
            <a:r>
              <a:rPr lang="ru-RU" sz="2400" b="1" dirty="0" smtClean="0"/>
              <a:t>формой, </a:t>
            </a:r>
            <a:r>
              <a:rPr lang="ru-RU" sz="2400" b="1" dirty="0"/>
              <a:t>нажмите на </a:t>
            </a:r>
            <a:r>
              <a:rPr lang="ru-RU" sz="2400" b="1" dirty="0" smtClean="0"/>
              <a:t>наименование </a:t>
            </a:r>
            <a:r>
              <a:rPr lang="ru-RU" sz="2400" b="1" dirty="0"/>
              <a:t>форм</a:t>
            </a:r>
          </a:p>
        </p:txBody>
      </p:sp>
      <p:sp>
        <p:nvSpPr>
          <p:cNvPr id="12" name="Управляющая кнопка: назад 11">
            <a:hlinkClick r:id="" action="ppaction://hlinkshowjump?jump=nextslide" highlightClick="1"/>
          </p:cNvPr>
          <p:cNvSpPr/>
          <p:nvPr/>
        </p:nvSpPr>
        <p:spPr>
          <a:xfrm rot="10800000">
            <a:off x="12906276" y="10666847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21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Регистрация работников ППЭ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03433" y="2729604"/>
            <a:ext cx="14461807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Не позднее 07.50 руководитель ППЭ </a:t>
            </a:r>
            <a:r>
              <a:rPr lang="ru-RU" dirty="0"/>
              <a:t>назначает ответственного из числа организаторов вне аудитории за регистрацию лиц, привлекаемых к проведению </a:t>
            </a:r>
            <a:r>
              <a:rPr lang="ru-RU" dirty="0" smtClean="0"/>
              <a:t>ОГЭ </a:t>
            </a:r>
            <a:r>
              <a:rPr lang="ru-RU" dirty="0"/>
              <a:t>в ППЭ: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03432" y="4735117"/>
            <a:ext cx="1446180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Где и по какой форме производится регистрация работников?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03431" y="5830309"/>
            <a:ext cx="144618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u="sng" dirty="0">
                <a:solidFill>
                  <a:srgbClr val="0070C0"/>
                </a:solidFill>
                <a:hlinkClick r:id="rId2" action="ppaction://hlinksldjump"/>
              </a:rPr>
              <a:t>Форма ППЭ-07 «Список работников ППЭ»</a:t>
            </a:r>
            <a:endParaRPr lang="ru-RU" sz="4400" b="1" u="sng" dirty="0">
              <a:solidFill>
                <a:srgbClr val="0070C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2584" y="6436498"/>
            <a:ext cx="2889829" cy="128578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46269" y="10252347"/>
            <a:ext cx="5374947" cy="1069251"/>
          </a:xfrm>
          <a:prstGeom prst="rect">
            <a:avLst/>
          </a:prstGeom>
          <a:noFill/>
          <a:ln>
            <a:solidFill>
              <a:srgbClr val="4A7EB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Чтобы ознакомиться с </a:t>
            </a:r>
            <a:r>
              <a:rPr lang="ru-RU" sz="2400" b="1" dirty="0" smtClean="0"/>
              <a:t>формами, </a:t>
            </a:r>
            <a:r>
              <a:rPr lang="ru-RU" sz="2400" b="1" dirty="0"/>
              <a:t>нажмите на </a:t>
            </a:r>
            <a:r>
              <a:rPr lang="ru-RU" sz="2400" b="1" dirty="0" smtClean="0"/>
              <a:t>наименование </a:t>
            </a:r>
            <a:r>
              <a:rPr lang="ru-RU" sz="2400" b="1" dirty="0"/>
              <a:t>форм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03430" y="8469901"/>
            <a:ext cx="1446180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случае замены работника ППЭ оформляется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03429" y="9339226"/>
            <a:ext cx="1446180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форма ППЭ-19 «Контроль изменения состава работников в день экзамена»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06167" y="7185637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2" name="Управляющая кнопка: назад 11">
            <a:hlinkClick r:id="" action="ppaction://hlinkshowjump?jump=nextslide" highlightClick="1"/>
          </p:cNvPr>
          <p:cNvSpPr/>
          <p:nvPr/>
        </p:nvSpPr>
        <p:spPr>
          <a:xfrm rot="10800000">
            <a:off x="12906276" y="10666847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5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8" y="482328"/>
            <a:ext cx="12271464" cy="1512169"/>
          </a:xfrm>
        </p:spPr>
        <p:txBody>
          <a:bodyPr>
            <a:noAutofit/>
          </a:bodyPr>
          <a:lstStyle/>
          <a:p>
            <a:r>
              <a:rPr lang="ru-RU" sz="3600" dirty="0"/>
              <a:t>Форма ППЭ-20 </a:t>
            </a:r>
            <a:br>
              <a:rPr lang="ru-RU" sz="3600" dirty="0"/>
            </a:br>
            <a:r>
              <a:rPr lang="ru-RU" sz="3600" dirty="0"/>
              <a:t>«Акт об идентификации личности участника ГИА»</a:t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145" y="2480811"/>
            <a:ext cx="7611467" cy="892378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04200" y="2252211"/>
            <a:ext cx="7645400" cy="249758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Акт заполняется в случае отсутствия у выпускника текущего года документа, удостоверяющего </a:t>
            </a:r>
            <a:r>
              <a:rPr lang="ru-RU" sz="2800" dirty="0" smtClean="0"/>
              <a:t>личность, </a:t>
            </a:r>
            <a:r>
              <a:rPr lang="ru-RU" sz="2800" dirty="0"/>
              <a:t>сопровождающим от </a:t>
            </a:r>
            <a:r>
              <a:rPr lang="ru-RU" sz="2800" dirty="0" smtClean="0"/>
              <a:t>ОО </a:t>
            </a:r>
            <a:r>
              <a:rPr lang="ru-RU" sz="2800" dirty="0"/>
              <a:t>в присутствии </a:t>
            </a:r>
            <a:r>
              <a:rPr lang="ru-RU" sz="2800" dirty="0" smtClean="0"/>
              <a:t>уполномоченного представителя ГЭК </a:t>
            </a:r>
            <a:r>
              <a:rPr lang="ru-RU" sz="2800" dirty="0"/>
              <a:t>при входе в ППЭ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04200" y="4997450"/>
            <a:ext cx="7645400" cy="256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Какой </a:t>
            </a:r>
            <a:r>
              <a:rPr lang="ru-RU" sz="2800" dirty="0" smtClean="0">
                <a:solidFill>
                  <a:srgbClr val="FF0000"/>
                </a:solidFill>
              </a:rPr>
              <a:t>акт оформляется </a:t>
            </a:r>
            <a:r>
              <a:rPr lang="ru-RU" sz="2800" dirty="0">
                <a:solidFill>
                  <a:srgbClr val="FF0000"/>
                </a:solidFill>
              </a:rPr>
              <a:t>в случае отсутствия документа, удостоверяющего личность, у выпускника прошлых лет, обучающегося СПО, </a:t>
            </a:r>
            <a:r>
              <a:rPr lang="ru-RU" sz="2800" dirty="0" smtClean="0">
                <a:solidFill>
                  <a:srgbClr val="FF0000"/>
                </a:solidFill>
              </a:rPr>
              <a:t>обучающегося  </a:t>
            </a:r>
            <a:r>
              <a:rPr lang="ru-RU" sz="2800" dirty="0">
                <a:solidFill>
                  <a:srgbClr val="FF0000"/>
                </a:solidFill>
              </a:rPr>
              <a:t>иностранных ОО?</a:t>
            </a:r>
          </a:p>
        </p:txBody>
      </p:sp>
      <p:sp>
        <p:nvSpPr>
          <p:cNvPr id="8" name="Управляющая кнопка: назад 7">
            <a:hlinkClick r:id="rId3" action="ppaction://hlinksldjump" highlightClick="1"/>
          </p:cNvPr>
          <p:cNvSpPr/>
          <p:nvPr/>
        </p:nvSpPr>
        <p:spPr>
          <a:xfrm>
            <a:off x="14628396" y="10858501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947933" y="6115001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74688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3337" y="243568"/>
            <a:ext cx="12271464" cy="1512169"/>
          </a:xfrm>
        </p:spPr>
        <p:txBody>
          <a:bodyPr>
            <a:noAutofit/>
          </a:bodyPr>
          <a:lstStyle/>
          <a:p>
            <a:r>
              <a:rPr lang="ru-RU" sz="4400" dirty="0"/>
              <a:t>Возможные ситуации при проведении ГИА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3434" y="2282119"/>
            <a:ext cx="14461808" cy="165189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0" dirty="0">
                <a:solidFill>
                  <a:schemeClr val="tx1"/>
                </a:solidFill>
              </a:rPr>
              <a:t>Назовите </a:t>
            </a:r>
            <a:r>
              <a:rPr lang="ru-RU" sz="4000" b="0" dirty="0" smtClean="0">
                <a:solidFill>
                  <a:schemeClr val="tx1"/>
                </a:solidFill>
              </a:rPr>
              <a:t>форму, которая используется в случае нарушения установленного порядка проведения ГИА:</a:t>
            </a:r>
            <a:endParaRPr lang="ru-RU" sz="4000" b="0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803433" y="4802286"/>
            <a:ext cx="14461808" cy="1990985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marL="640565" marR="0" lvl="0" indent="-640565" algn="l" defTabSz="17081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2" action="ppaction://hlinksldjump"/>
              </a:rPr>
              <a:t>Форма ППЭ-21 «Акт об удалении  участника ГИА»</a:t>
            </a:r>
            <a:endParaRPr kumimoji="0" lang="ru-RU" sz="3200" b="0" i="0" u="sng" strike="noStrike" kern="1200" cap="none" spc="0" normalizeH="0" baseline="0" noProof="0" dirty="0" smtClean="0">
              <a:ln>
                <a:noFill/>
              </a:ln>
              <a:solidFill>
                <a:srgbClr val="0072B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95293" y="7258552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40147" y="7228072"/>
            <a:ext cx="5374947" cy="1069251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Чтобы ознакомиться с </a:t>
            </a:r>
            <a:r>
              <a:rPr lang="ru-RU" sz="2400" b="1" dirty="0" smtClean="0"/>
              <a:t>формами, </a:t>
            </a:r>
            <a:r>
              <a:rPr lang="ru-RU" sz="2400" b="1" dirty="0"/>
              <a:t>нажмите на </a:t>
            </a:r>
            <a:r>
              <a:rPr lang="ru-RU" sz="2400" b="1" dirty="0" smtClean="0"/>
              <a:t>наименование </a:t>
            </a:r>
            <a:r>
              <a:rPr lang="ru-RU" sz="2400" b="1" dirty="0"/>
              <a:t>форм</a:t>
            </a:r>
          </a:p>
        </p:txBody>
      </p:sp>
      <p:sp>
        <p:nvSpPr>
          <p:cNvPr id="9" name="Управляющая кнопка: назад 8">
            <a:hlinkClick r:id="" action="ppaction://hlinkshowjump?jump=nextslide" highlightClick="1"/>
          </p:cNvPr>
          <p:cNvSpPr/>
          <p:nvPr/>
        </p:nvSpPr>
        <p:spPr>
          <a:xfrm rot="10800000">
            <a:off x="12906276" y="10666847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8" y="507728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/>
              <a:t>Форма ППЭ-21 «Акт об удалении участника ГИА»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12152" y="2387600"/>
            <a:ext cx="6236482" cy="8991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3400" y="2387600"/>
            <a:ext cx="3403600" cy="2006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Кем и где составляется АКТ?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4350" y="4765040"/>
            <a:ext cx="3403600" cy="5029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Кто проставляет соответствующие метки в бланке регистрации участника и в протоколе проведения </a:t>
            </a:r>
            <a:r>
              <a:rPr lang="ru-RU" sz="2800" dirty="0" smtClean="0"/>
              <a:t>ОГЭ </a:t>
            </a:r>
            <a:r>
              <a:rPr lang="ru-RU" sz="2800" dirty="0"/>
              <a:t>в аудитории ППЭ (ППЭ-05-02)?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044386" y="2387600"/>
            <a:ext cx="4744889" cy="5130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Акт составляется </a:t>
            </a:r>
            <a:r>
              <a:rPr lang="ru-RU" sz="2800" dirty="0" smtClean="0"/>
              <a:t>уполномоченным представителем ГЭК </a:t>
            </a:r>
            <a:r>
              <a:rPr lang="ru-RU" sz="2800" dirty="0"/>
              <a:t>совместно с ответственным организатором в аудитории и руководителем ППЭ </a:t>
            </a:r>
          </a:p>
          <a:p>
            <a:pPr algn="ctr"/>
            <a:r>
              <a:rPr lang="ru-RU" sz="2800" dirty="0"/>
              <a:t>в штабе ППЭ на любом этапе проведения </a:t>
            </a:r>
            <a:r>
              <a:rPr lang="ru-RU" sz="2800" dirty="0" smtClean="0"/>
              <a:t>экзамена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025335" y="7778750"/>
            <a:ext cx="4744889" cy="2667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Организатор в аудитории.</a:t>
            </a:r>
          </a:p>
          <a:p>
            <a:pPr algn="ctr"/>
            <a:r>
              <a:rPr lang="ru-RU" sz="2800" dirty="0" smtClean="0"/>
              <a:t>Уполномоченный представитель </a:t>
            </a:r>
            <a:r>
              <a:rPr lang="ru-RU" sz="2800" dirty="0"/>
              <a:t>ГЭК осуществляет контроль наличия соответствующих отметок.</a:t>
            </a:r>
          </a:p>
        </p:txBody>
      </p:sp>
      <p:sp>
        <p:nvSpPr>
          <p:cNvPr id="9" name="Управляющая кнопка: назад 8">
            <a:hlinkClick r:id="rId3" action="ppaction://hlinksldjump" highlightClick="1"/>
          </p:cNvPr>
          <p:cNvSpPr/>
          <p:nvPr/>
        </p:nvSpPr>
        <p:spPr>
          <a:xfrm>
            <a:off x="13161546" y="10744201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99850" y="10036048"/>
            <a:ext cx="2316550" cy="1285669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нажмите курсором на вопрос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8003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0937" y="121648"/>
            <a:ext cx="12271464" cy="1512169"/>
          </a:xfrm>
        </p:spPr>
        <p:txBody>
          <a:bodyPr>
            <a:noAutofit/>
          </a:bodyPr>
          <a:lstStyle/>
          <a:p>
            <a:r>
              <a:rPr lang="ru-RU" sz="4400" dirty="0"/>
              <a:t>Возможные ситуации при проведении ГИА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3434" y="2282119"/>
            <a:ext cx="14461808" cy="165189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0" dirty="0">
                <a:solidFill>
                  <a:schemeClr val="tx1"/>
                </a:solidFill>
              </a:rPr>
              <a:t>Назовите </a:t>
            </a:r>
            <a:r>
              <a:rPr lang="ru-RU" sz="4400" b="0" dirty="0" smtClean="0">
                <a:solidFill>
                  <a:schemeClr val="tx1"/>
                </a:solidFill>
              </a:rPr>
              <a:t>форму, которая используется в случае досрочного завершения участником экзамена:</a:t>
            </a:r>
            <a:endParaRPr lang="ru-RU" sz="4400" b="0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803434" y="5065135"/>
            <a:ext cx="14461808" cy="1747145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marL="640565" marR="0" lvl="0" indent="-640565" algn="l" defTabSz="17081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2" action="ppaction://hlinksldjump"/>
              </a:rPr>
              <a:t>Форма ППЭ-22 «Акт о досрочном завершении экзамена по объективным причинам»</a:t>
            </a:r>
            <a:endParaRPr kumimoji="0" lang="ru-RU" sz="3200" b="0" i="0" u="sng" strike="noStrike" kern="1200" cap="none" spc="0" normalizeH="0" baseline="0" noProof="0" dirty="0" smtClean="0">
              <a:ln>
                <a:noFill/>
              </a:ln>
              <a:solidFill>
                <a:srgbClr val="0072B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891533" y="7813213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12587" y="7571666"/>
            <a:ext cx="5374947" cy="1069251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Чтобы ознакомиться с </a:t>
            </a:r>
            <a:r>
              <a:rPr lang="ru-RU" sz="2400" b="1" dirty="0" smtClean="0"/>
              <a:t>формами, </a:t>
            </a:r>
            <a:r>
              <a:rPr lang="ru-RU" sz="2400" b="1" dirty="0"/>
              <a:t>нажмите на </a:t>
            </a:r>
            <a:r>
              <a:rPr lang="ru-RU" sz="2400" b="1" dirty="0" smtClean="0"/>
              <a:t>наименование </a:t>
            </a:r>
            <a:r>
              <a:rPr lang="ru-RU" sz="2400" b="1" dirty="0"/>
              <a:t>форм</a:t>
            </a:r>
          </a:p>
        </p:txBody>
      </p:sp>
      <p:sp>
        <p:nvSpPr>
          <p:cNvPr id="9" name="Управляющая кнопка: назад 8">
            <a:hlinkClick r:id="" action="ppaction://hlinkshowjump?jump=nextslide" highlightClick="1"/>
          </p:cNvPr>
          <p:cNvSpPr/>
          <p:nvPr/>
        </p:nvSpPr>
        <p:spPr>
          <a:xfrm rot="10800000">
            <a:off x="12906276" y="10666847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2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8" y="380728"/>
            <a:ext cx="12271464" cy="1512169"/>
          </a:xfrm>
        </p:spPr>
        <p:txBody>
          <a:bodyPr>
            <a:noAutofit/>
          </a:bodyPr>
          <a:lstStyle/>
          <a:p>
            <a:r>
              <a:rPr lang="ru-RU" sz="3600" dirty="0"/>
              <a:t>Форма ППЭ-22 </a:t>
            </a:r>
            <a:br>
              <a:rPr lang="ru-RU" sz="3600" dirty="0"/>
            </a:br>
            <a:r>
              <a:rPr lang="ru-RU" sz="3600" dirty="0"/>
              <a:t>«Акт о досрочном завершении экзамена по объективным причинам»</a:t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1744" y="2330104"/>
            <a:ext cx="6226829" cy="89776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527" y="2344872"/>
            <a:ext cx="3603048" cy="203014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820400" y="2344872"/>
            <a:ext cx="5029200" cy="45385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Акт составляется медицинским работником, </a:t>
            </a:r>
            <a:r>
              <a:rPr lang="ru-RU" sz="2800" dirty="0" smtClean="0"/>
              <a:t>уполномоченным представителем </a:t>
            </a:r>
            <a:r>
              <a:rPr lang="ru-RU" sz="2800" dirty="0"/>
              <a:t>ГЭК совместно с ответственным организатором в аудитории и руководителем ППЭ </a:t>
            </a:r>
          </a:p>
          <a:p>
            <a:pPr algn="ctr"/>
            <a:r>
              <a:rPr lang="ru-RU" sz="2800" dirty="0"/>
              <a:t>в медицинском кабинете на любом этапе проведения экзамена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82300" y="7087105"/>
            <a:ext cx="5029200" cy="333705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Организатор в аудитории. </a:t>
            </a:r>
            <a:r>
              <a:rPr lang="ru-RU" sz="2800" dirty="0" smtClean="0"/>
              <a:t>Уполномоченный представитель </a:t>
            </a:r>
            <a:r>
              <a:rPr lang="ru-RU" sz="2800" dirty="0"/>
              <a:t>ГЭК осуществляет контроль наличия соответствующих отметок в бланках регистрации таких участников </a:t>
            </a:r>
            <a:r>
              <a:rPr lang="ru-RU" sz="2800" dirty="0" smtClean="0"/>
              <a:t>ОГЭ</a:t>
            </a:r>
            <a:endParaRPr lang="ru-RU" sz="2800" dirty="0"/>
          </a:p>
        </p:txBody>
      </p:sp>
      <p:sp>
        <p:nvSpPr>
          <p:cNvPr id="9" name="Управляющая кнопка: назад 8">
            <a:hlinkClick r:id="rId4" action="ppaction://hlinksldjump" highlightClick="1"/>
          </p:cNvPr>
          <p:cNvSpPr/>
          <p:nvPr/>
        </p:nvSpPr>
        <p:spPr>
          <a:xfrm>
            <a:off x="13161546" y="10744201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899850" y="10036048"/>
            <a:ext cx="2316550" cy="1285669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нажмите курсором на вопрос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30141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2857" y="197848"/>
            <a:ext cx="12271464" cy="1512169"/>
          </a:xfrm>
        </p:spPr>
        <p:txBody>
          <a:bodyPr>
            <a:noAutofit/>
          </a:bodyPr>
          <a:lstStyle/>
          <a:p>
            <a:r>
              <a:rPr lang="ru-RU" sz="4800" dirty="0"/>
              <a:t>Возможные ситуации при проведении ГИА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3433" y="2667941"/>
            <a:ext cx="14461808" cy="165189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0" dirty="0">
                <a:solidFill>
                  <a:schemeClr val="tx1"/>
                </a:solidFill>
              </a:rPr>
              <a:t>Назовите </a:t>
            </a:r>
            <a:r>
              <a:rPr lang="ru-RU" sz="3600" b="0" dirty="0" smtClean="0">
                <a:solidFill>
                  <a:schemeClr val="tx1"/>
                </a:solidFill>
              </a:rPr>
              <a:t>формы, которые используются в случае подачи участником апелляции в пункте проведения экзамена:</a:t>
            </a:r>
            <a:endParaRPr lang="ru-RU" sz="3600" b="0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803433" y="5099536"/>
            <a:ext cx="14461808" cy="2615825"/>
          </a:xfrm>
          <a:prstGeom prst="rect">
            <a:avLst/>
          </a:prstGeom>
        </p:spPr>
        <p:txBody>
          <a:bodyPr vert="horz" lIns="170817" tIns="85409" rIns="170817" bIns="85409" rtlCol="0">
            <a:normAutofit/>
          </a:bodyPr>
          <a:lstStyle/>
          <a:p>
            <a:pPr marL="640565" marR="0" lvl="0" indent="-640565" algn="l" defTabSz="17081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2" action="ppaction://hlinksldjump"/>
              </a:rPr>
              <a:t>Форма ППЭ-02 «Апелляция о нарушении установленного порядка проведения ГИА»</a:t>
            </a:r>
            <a:endParaRPr kumimoji="0" lang="ru-RU" sz="3200" b="0" i="0" u="sng" strike="noStrike" kern="1200" cap="none" spc="0" normalizeH="0" baseline="0" noProof="0" dirty="0" smtClean="0">
              <a:ln>
                <a:noFill/>
              </a:ln>
              <a:solidFill>
                <a:srgbClr val="0072B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640565" marR="0" lvl="0" indent="-640565" algn="l" defTabSz="17081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72B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3" action="ppaction://hlinksldjump"/>
              </a:rPr>
              <a:t>Форма ППЭ-03 «Протокол рассмотрения апелляции о нарушении установленного порядка ГИА»</a:t>
            </a:r>
            <a:endParaRPr kumimoji="0" lang="ru-RU" sz="3200" b="0" i="0" u="sng" strike="noStrike" kern="1200" cap="none" spc="0" normalizeH="0" baseline="0" noProof="0" dirty="0">
              <a:ln>
                <a:noFill/>
              </a:ln>
              <a:solidFill>
                <a:srgbClr val="0072B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723893" y="8495061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73547" y="8660614"/>
            <a:ext cx="5374947" cy="1069251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Чтобы ознакомиться с </a:t>
            </a:r>
            <a:r>
              <a:rPr lang="ru-RU" sz="2400" b="1" dirty="0" smtClean="0"/>
              <a:t>формами, </a:t>
            </a:r>
            <a:r>
              <a:rPr lang="ru-RU" sz="2400" b="1" dirty="0"/>
              <a:t>нажмите на </a:t>
            </a:r>
            <a:r>
              <a:rPr lang="ru-RU" sz="2400" b="1" dirty="0" smtClean="0"/>
              <a:t>наименование </a:t>
            </a:r>
            <a:r>
              <a:rPr lang="ru-RU" sz="2400" b="1" dirty="0"/>
              <a:t>форм</a:t>
            </a:r>
          </a:p>
        </p:txBody>
      </p:sp>
      <p:sp>
        <p:nvSpPr>
          <p:cNvPr id="9" name="Управляющая кнопка: назад 8">
            <a:hlinkClick r:id="" action="ppaction://hlinkshowjump?jump=nextslide" highlightClick="1"/>
          </p:cNvPr>
          <p:cNvSpPr/>
          <p:nvPr/>
        </p:nvSpPr>
        <p:spPr>
          <a:xfrm rot="10800000">
            <a:off x="12906276" y="10666847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68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6" y="304529"/>
            <a:ext cx="12779623" cy="1409972"/>
          </a:xfrm>
        </p:spPr>
        <p:txBody>
          <a:bodyPr>
            <a:noAutofit/>
          </a:bodyPr>
          <a:lstStyle/>
          <a:p>
            <a:r>
              <a:rPr lang="ru-RU" sz="4000" dirty="0" smtClean="0"/>
              <a:t>ППЭ-02 «Апелляция о нарушении установленного порядка проведения ГИА»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2850" y="2240167"/>
            <a:ext cx="5892800" cy="927655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01100" y="2792617"/>
            <a:ext cx="6267450" cy="646568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Апелляция принимается от участника экзамена </a:t>
            </a:r>
            <a:r>
              <a:rPr lang="ru-RU" sz="2800" dirty="0" smtClean="0"/>
              <a:t>уполномоченным представителем </a:t>
            </a:r>
            <a:r>
              <a:rPr lang="ru-RU" sz="2800" dirty="0"/>
              <a:t>ГЭК в 2-х экземплярах в штабе </a:t>
            </a:r>
            <a:r>
              <a:rPr lang="ru-RU" sz="2800" dirty="0" smtClean="0"/>
              <a:t>ППЭ.</a:t>
            </a:r>
            <a:endParaRPr lang="ru-RU" sz="2800" dirty="0"/>
          </a:p>
          <a:p>
            <a:pPr algn="ctr"/>
            <a:endParaRPr lang="ru-RU" sz="2800" dirty="0"/>
          </a:p>
          <a:p>
            <a:pPr algn="ctr"/>
            <a:r>
              <a:rPr lang="ru-RU" sz="2800" dirty="0"/>
              <a:t> Соответствующую информацию о поданной участником </a:t>
            </a:r>
            <a:r>
              <a:rPr lang="ru-RU" sz="2800" dirty="0" smtClean="0"/>
              <a:t>ОГЭ </a:t>
            </a:r>
            <a:r>
              <a:rPr lang="ru-RU" sz="2800" dirty="0"/>
              <a:t>апелляции о нарушении порядка проведения ГИА также необходимо внести протокол проведения </a:t>
            </a:r>
            <a:r>
              <a:rPr lang="ru-RU" sz="2800" dirty="0" smtClean="0"/>
              <a:t>ОГЭ </a:t>
            </a:r>
            <a:r>
              <a:rPr lang="ru-RU" sz="2800" dirty="0"/>
              <a:t>в аудитории (формы ППЭ-05-02, ППЭ-05-02-У, ППЭ-05-03-У).</a:t>
            </a:r>
          </a:p>
        </p:txBody>
      </p:sp>
      <p:sp>
        <p:nvSpPr>
          <p:cNvPr id="7" name="Управляющая кнопка: назад 6">
            <a:hlinkClick r:id="rId3" action="ppaction://hlinksldjump" highlightClick="1"/>
          </p:cNvPr>
          <p:cNvSpPr/>
          <p:nvPr/>
        </p:nvSpPr>
        <p:spPr>
          <a:xfrm>
            <a:off x="12209046" y="10610851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39884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0"/>
            <a:ext cx="13074898" cy="1847850"/>
          </a:xfrm>
        </p:spPr>
        <p:txBody>
          <a:bodyPr>
            <a:noAutofit/>
          </a:bodyPr>
          <a:lstStyle/>
          <a:p>
            <a:r>
              <a:rPr lang="ru-RU" sz="4000" dirty="0" smtClean="0"/>
              <a:t>ППЭ-03 «Протокол рассмотрения апелляции о нарушении установленного порядка проведения ГИА»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0649" y="2252211"/>
            <a:ext cx="7333023" cy="920318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925050" y="2214111"/>
            <a:ext cx="4419600" cy="455498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Уполномоченный представитель </a:t>
            </a:r>
            <a:r>
              <a:rPr lang="ru-RU" sz="2800" dirty="0"/>
              <a:t>ГЭК проводит проверку по факту изложенного участником ГИА в апелляции о нарушении установленного порядка проведения </a:t>
            </a:r>
            <a:r>
              <a:rPr lang="ru-RU" sz="2800" dirty="0" smtClean="0"/>
              <a:t>ОГЭ </a:t>
            </a:r>
            <a:r>
              <a:rPr lang="ru-RU" sz="2800" dirty="0"/>
              <a:t>материала и </a:t>
            </a:r>
            <a:r>
              <a:rPr lang="ru-RU" sz="2800" dirty="0" smtClean="0"/>
              <a:t>заполняет </a:t>
            </a:r>
            <a:r>
              <a:rPr lang="ru-RU" sz="2800" dirty="0"/>
              <a:t>форму ППЭ-03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963150" y="7109364"/>
            <a:ext cx="4419600" cy="421268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В рассмотрении фактов, изложенных в </a:t>
            </a:r>
            <a:r>
              <a:rPr lang="ru-RU" sz="2800" dirty="0" smtClean="0"/>
              <a:t>апелляции, </a:t>
            </a:r>
            <a:r>
              <a:rPr lang="ru-RU" sz="2800" dirty="0"/>
              <a:t>не принимают участие организаторы, </a:t>
            </a:r>
            <a:r>
              <a:rPr lang="ru-RU" sz="2800" dirty="0" smtClean="0"/>
              <a:t>задействованные </a:t>
            </a:r>
            <a:r>
              <a:rPr lang="ru-RU" sz="2800" dirty="0"/>
              <a:t>в аудитории, в которой сдавал экзамен участник </a:t>
            </a:r>
            <a:r>
              <a:rPr lang="ru-RU" sz="2800" dirty="0" smtClean="0"/>
              <a:t>ОГЭ</a:t>
            </a:r>
            <a:endParaRPr lang="ru-RU" sz="2800" dirty="0"/>
          </a:p>
        </p:txBody>
      </p:sp>
      <p:sp>
        <p:nvSpPr>
          <p:cNvPr id="9" name="Управляющая кнопка: назад 8">
            <a:hlinkClick r:id="rId3" action="ppaction://hlinksldjump" highlightClick="1"/>
          </p:cNvPr>
          <p:cNvSpPr/>
          <p:nvPr/>
        </p:nvSpPr>
        <p:spPr>
          <a:xfrm>
            <a:off x="14590296" y="8172451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55421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Комплектование ЭМ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03434" y="3080825"/>
            <a:ext cx="14461808" cy="31675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После завершения экзамена руководитель ППЭ в присутствии </a:t>
            </a:r>
            <a:r>
              <a:rPr lang="ru-RU" dirty="0" smtClean="0"/>
              <a:t>уполномоченного представителя ГЭК </a:t>
            </a:r>
            <a:r>
              <a:rPr lang="ru-RU" dirty="0"/>
              <a:t>в штабе ППЭ получает экзаменационные материалы, в т.ч. формы и ведомости от организаторов в аудиториях, соответствующие формы ППЭ от организаторов вне аудиторий и </a:t>
            </a:r>
          </a:p>
          <a:p>
            <a:pPr algn="ctr"/>
            <a:r>
              <a:rPr lang="ru-RU" dirty="0"/>
              <a:t>общественных наблюдателей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03434" y="7848600"/>
            <a:ext cx="14461807" cy="2260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Сбор и упаковку экзаменационных материалов после завершения экзамена осуществляют руководитель ППЭ совместно с </a:t>
            </a:r>
            <a:r>
              <a:rPr lang="ru-RU" dirty="0" smtClean="0"/>
              <a:t>уполномоченным представителем </a:t>
            </a:r>
            <a:r>
              <a:rPr lang="ru-RU" dirty="0"/>
              <a:t>ГЭК</a:t>
            </a:r>
          </a:p>
        </p:txBody>
      </p:sp>
      <p:sp>
        <p:nvSpPr>
          <p:cNvPr id="6" name="Управляющая кнопка: назад 5">
            <a:hlinkClick r:id="" action="ppaction://hlinkshowjump?jump=nextslide" highlightClick="1"/>
          </p:cNvPr>
          <p:cNvSpPr/>
          <p:nvPr/>
        </p:nvSpPr>
        <p:spPr>
          <a:xfrm rot="10800000">
            <a:off x="13194241" y="10725972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9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Заполнение форм в штабе ППЭ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4650" y="2164060"/>
            <a:ext cx="14884400" cy="101570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Какие материалы руководители ППЭ принимают у организаторов в аудитории?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6550" y="3333750"/>
            <a:ext cx="14884400" cy="104140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Возвратный </a:t>
            </a:r>
            <a:r>
              <a:rPr lang="ru-RU" sz="2400" dirty="0">
                <a:solidFill>
                  <a:schemeClr val="tx1"/>
                </a:solidFill>
              </a:rPr>
              <a:t>доставочный пакет с бланками участников (в том числе с доп. бланками ответов № 2);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4650" y="4603750"/>
            <a:ext cx="14884400" cy="8636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Неиспользованные: доставочные пакеты с ИК, ИК, дополнительные бланки ответов №2, черновики;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74650" y="5708650"/>
            <a:ext cx="14884400" cy="8636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ИК, </a:t>
            </a:r>
            <a:r>
              <a:rPr lang="ru-RU" sz="2400" dirty="0"/>
              <a:t>испорченные или имеющие полиграфические дефекты;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5600" y="6896100"/>
            <a:ext cx="14884400" cy="8572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КИМ участников </a:t>
            </a:r>
            <a:r>
              <a:rPr lang="ru-RU" sz="2400" dirty="0" smtClean="0"/>
              <a:t>ОГЭ, </a:t>
            </a:r>
            <a:r>
              <a:rPr lang="ru-RU" sz="2400" dirty="0"/>
              <a:t>вложенные в </a:t>
            </a:r>
            <a:r>
              <a:rPr lang="ru-RU" sz="2400" dirty="0" smtClean="0"/>
              <a:t>файлы;</a:t>
            </a:r>
            <a:endParaRPr lang="ru-RU" sz="2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31800" y="8058150"/>
            <a:ext cx="14884400" cy="8382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/>
              <a:t>Запечатанный конверт с использованными черновиками участников;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93700" y="9163050"/>
            <a:ext cx="14884400" cy="8001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/>
              <a:t>Формы, протоколы, служебные записки, заполненные в аудитории.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1794" y="9922292"/>
            <a:ext cx="3883489" cy="1804572"/>
          </a:xfrm>
          <a:prstGeom prst="rect">
            <a:avLst/>
          </a:prstGeom>
        </p:spPr>
      </p:pic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13194241" y="10725972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1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Форма ППЭ-07 «Список работников </a:t>
            </a:r>
            <a:r>
              <a:rPr lang="ru-RU" sz="4400" dirty="0" smtClean="0"/>
              <a:t>ППЭ»</a:t>
            </a:r>
            <a:endParaRPr lang="ru-RU" sz="4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5354" y="2391858"/>
            <a:ext cx="6678354" cy="67768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9581" y="2391858"/>
            <a:ext cx="8410367" cy="6776856"/>
          </a:xfrm>
          <a:prstGeom prst="rect">
            <a:avLst/>
          </a:prstGeom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12368463" y="10860505"/>
            <a:ext cx="1074821" cy="529390"/>
          </a:xfrm>
          <a:prstGeom prst="actionButtonForwardNext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3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 txBox="1">
            <a:spLocks/>
          </p:cNvSpPr>
          <p:nvPr/>
        </p:nvSpPr>
        <p:spPr>
          <a:xfrm>
            <a:off x="821610" y="2938745"/>
            <a:ext cx="14461808" cy="1265391"/>
          </a:xfrm>
          <a:prstGeom prst="rect">
            <a:avLst/>
          </a:prstGeom>
          <a:ln w="6350">
            <a:solidFill>
              <a:schemeClr val="accent1">
                <a:shade val="50000"/>
              </a:schemeClr>
            </a:solidFill>
          </a:ln>
        </p:spPr>
        <p:txBody>
          <a:bodyPr vert="horz" lIns="160687" tIns="80343" rIns="160687" bIns="80343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163" dirty="0" smtClean="0"/>
              <a:t>Какие протоколы, акты, ведомости оформляют руководитель </a:t>
            </a:r>
            <a:r>
              <a:rPr lang="ru-RU" sz="3163" dirty="0"/>
              <a:t>ППЭ совместно с </a:t>
            </a:r>
            <a:r>
              <a:rPr lang="ru-RU" sz="3163" dirty="0" smtClean="0"/>
              <a:t>уполномоченным представителем </a:t>
            </a:r>
            <a:r>
              <a:rPr lang="ru-RU" sz="3163" dirty="0"/>
              <a:t>ГЭК </a:t>
            </a:r>
            <a:r>
              <a:rPr lang="ru-RU" sz="3163" dirty="0" smtClean="0"/>
              <a:t>в штабе ППЭ по окончании проведения ОГЭ </a:t>
            </a:r>
            <a:r>
              <a:rPr lang="ru-RU" sz="3163" dirty="0"/>
              <a:t>в ППЭ:</a:t>
            </a:r>
          </a:p>
          <a:p>
            <a:pPr marL="0" indent="0" algn="ctr">
              <a:buNone/>
            </a:pPr>
            <a:endParaRPr lang="ru-RU" sz="3163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1610" y="4677548"/>
            <a:ext cx="14461808" cy="1137465"/>
          </a:xfrm>
          <a:ln w="6350">
            <a:solidFill>
              <a:schemeClr val="accent1">
                <a:shade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2987" dirty="0">
                <a:hlinkClick r:id="rId2" action="ppaction://hlinksldjump"/>
              </a:rPr>
              <a:t>ППЭ-14-02 «Ведомость выдачи и возврата экзаменационных материалов по аудиториям ППЭ»</a:t>
            </a:r>
            <a:r>
              <a:rPr lang="ru-RU" sz="2987" dirty="0"/>
              <a:t>;</a:t>
            </a:r>
            <a:endParaRPr lang="ru-RU" sz="2987" dirty="0">
              <a:hlinkClick r:id="rId3" action="ppaction://hlinksldjump"/>
            </a:endParaRPr>
          </a:p>
          <a:p>
            <a:pPr marL="0" indent="0">
              <a:buNone/>
            </a:pPr>
            <a:endParaRPr lang="ru-RU" sz="2987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286964" y="10127901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350964" y="161653"/>
            <a:ext cx="12271464" cy="1512169"/>
          </a:xfrm>
        </p:spPr>
        <p:txBody>
          <a:bodyPr/>
          <a:lstStyle/>
          <a:p>
            <a:r>
              <a:rPr lang="ru-RU" dirty="0"/>
              <a:t>Заполнение форм в штабе ППЭ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821610" y="8581630"/>
            <a:ext cx="14461808" cy="1156128"/>
          </a:xfrm>
          <a:prstGeom prst="rect">
            <a:avLst/>
          </a:prstGeom>
          <a:ln w="6350">
            <a:solidFill>
              <a:schemeClr val="accent1">
                <a:shade val="50000"/>
              </a:schemeClr>
            </a:solidFill>
          </a:ln>
        </p:spPr>
        <p:txBody>
          <a:bodyPr vert="horz" lIns="170817" tIns="85409" rIns="170817" bIns="85409" rtlCol="0"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900" b="1" i="0" kern="1200" baseline="0">
                <a:solidFill>
                  <a:srgbClr val="0072BC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987" dirty="0" smtClean="0">
                <a:hlinkClick r:id="rId4" action="ppaction://hlinksldjump"/>
              </a:rPr>
              <a:t>ППЭ 14-01 «Акт приёмки-передачи экзаменационных материалов в ППЭ»</a:t>
            </a:r>
            <a:r>
              <a:rPr lang="ru-RU" sz="2987" dirty="0" smtClean="0"/>
              <a:t>.</a:t>
            </a:r>
            <a:r>
              <a:rPr lang="ru-RU" sz="2987" dirty="0" smtClean="0">
                <a:hlinkClick r:id="rId5" action="ppaction://hlinksldjump"/>
              </a:rPr>
              <a:t> </a:t>
            </a:r>
            <a:endParaRPr lang="ru-RU" sz="2987" dirty="0" smtClean="0"/>
          </a:p>
          <a:p>
            <a:pPr marL="0" indent="0">
              <a:buFont typeface="Arial" pitchFamily="34" charset="0"/>
              <a:buNone/>
            </a:pPr>
            <a:endParaRPr lang="ru-RU" sz="2987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821610" y="7205671"/>
            <a:ext cx="14461808" cy="1070000"/>
          </a:xfrm>
          <a:prstGeom prst="rect">
            <a:avLst/>
          </a:prstGeom>
          <a:ln w="6350">
            <a:solidFill>
              <a:schemeClr val="accent1">
                <a:shade val="50000"/>
              </a:schemeClr>
            </a:solidFill>
          </a:ln>
        </p:spPr>
        <p:txBody>
          <a:bodyPr vert="horz" lIns="170817" tIns="85409" rIns="170817" bIns="85409" rtlCol="0">
            <a:normAutofit lnSpcReduction="10000"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900" b="1" i="0" kern="1200" baseline="0">
                <a:solidFill>
                  <a:srgbClr val="0072BC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987" dirty="0" smtClean="0">
                <a:hlinkClick r:id="rId6" action="ppaction://hlinksldjump"/>
              </a:rPr>
              <a:t>ППЭ 13-02 МАШ «Сводная ведомость учёта участников и использования экзаменационных материалов в ППЭ»;</a:t>
            </a:r>
            <a:endParaRPr lang="ru-RU" sz="2987" dirty="0" smtClean="0">
              <a:hlinkClick r:id="rId5" action="ppaction://hlinksldjump"/>
            </a:endParaRPr>
          </a:p>
          <a:p>
            <a:pPr marL="0" indent="0">
              <a:buFont typeface="Arial" pitchFamily="34" charset="0"/>
              <a:buNone/>
            </a:pPr>
            <a:endParaRPr lang="ru-RU" sz="2987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21610" y="6006405"/>
            <a:ext cx="14461808" cy="894465"/>
          </a:xfrm>
          <a:prstGeom prst="rect">
            <a:avLst/>
          </a:prstGeom>
          <a:ln w="6350">
            <a:solidFill>
              <a:schemeClr val="accent1">
                <a:shade val="50000"/>
              </a:schemeClr>
            </a:solidFill>
          </a:ln>
        </p:spPr>
        <p:txBody>
          <a:bodyPr vert="horz" lIns="170817" tIns="85409" rIns="170817" bIns="85409" rtlCol="0">
            <a:normAutofit/>
          </a:bodyPr>
          <a:lstStyle>
            <a:lvl1pPr marL="640565" indent="-640565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900" b="1" i="0" kern="1200" baseline="0">
                <a:solidFill>
                  <a:srgbClr val="0072BC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1387892" indent="-53380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213521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989306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4339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697479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551567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5653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259742" indent="-427044" algn="l" defTabSz="17081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987" dirty="0" smtClean="0">
                <a:hlinkClick r:id="rId7" action="ppaction://hlinksldjump"/>
              </a:rPr>
              <a:t>ППЭ 13-01 «Протокол проведения ГИА-9 в ППЭ»; </a:t>
            </a:r>
            <a:endParaRPr lang="ru-RU" sz="2987" dirty="0" smtClean="0"/>
          </a:p>
          <a:p>
            <a:pPr marL="0" indent="0">
              <a:buFont typeface="Arial" pitchFamily="34" charset="0"/>
              <a:buNone/>
            </a:pPr>
            <a:endParaRPr lang="ru-RU" sz="2987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677567" y="10191347"/>
            <a:ext cx="5374947" cy="1069251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Чтобы ознакомиться с </a:t>
            </a:r>
            <a:r>
              <a:rPr lang="ru-RU" sz="2400" b="1" dirty="0" smtClean="0"/>
              <a:t>формами, </a:t>
            </a:r>
            <a:r>
              <a:rPr lang="ru-RU" sz="2400" b="1" dirty="0"/>
              <a:t>нажмите на </a:t>
            </a:r>
            <a:r>
              <a:rPr lang="ru-RU" sz="2400" b="1" dirty="0" smtClean="0"/>
              <a:t>наименование </a:t>
            </a:r>
            <a:r>
              <a:rPr lang="ru-RU" sz="2400" b="1" dirty="0"/>
              <a:t>форм</a:t>
            </a:r>
          </a:p>
        </p:txBody>
      </p:sp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13194241" y="10725972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23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9" grpId="0" build="p" animBg="1"/>
      <p:bldP spid="10" grpId="0" build="p" animBg="1"/>
      <p:bldP spid="11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8" y="482328"/>
            <a:ext cx="12271464" cy="1512169"/>
          </a:xfrm>
        </p:spPr>
        <p:txBody>
          <a:bodyPr>
            <a:noAutofit/>
          </a:bodyPr>
          <a:lstStyle/>
          <a:p>
            <a:r>
              <a:rPr lang="ru-RU" sz="3200" dirty="0"/>
              <a:t>ППЭ-14-02 «Ведомость выдачи и возврата экзаменационных материалов по аудиториям ППЭ»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638" y="2501148"/>
            <a:ext cx="11488687" cy="73540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003325" y="3445123"/>
            <a:ext cx="388143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По форме «Ведомость выдачи и возврата экзаменационных материалов по аудиториям ППЭ» </a:t>
            </a:r>
            <a:r>
              <a:rPr lang="ru-RU" sz="2800" dirty="0" smtClean="0"/>
              <a:t>руководители ППЭ принимают неиспользованные </a:t>
            </a:r>
            <a:r>
              <a:rPr lang="ru-RU" sz="2800" dirty="0"/>
              <a:t>экзаменационные материалы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784" y="3445123"/>
            <a:ext cx="5156423" cy="11968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00476" y="4354293"/>
            <a:ext cx="802849" cy="985315"/>
          </a:xfrm>
          <a:prstGeom prst="rect">
            <a:avLst/>
          </a:prstGeom>
        </p:spPr>
      </p:pic>
      <p:sp>
        <p:nvSpPr>
          <p:cNvPr id="8" name="Управляющая кнопка: назад 7">
            <a:hlinkClick r:id="rId5" action="ppaction://hlinksldjump" highlightClick="1"/>
          </p:cNvPr>
          <p:cNvSpPr/>
          <p:nvPr/>
        </p:nvSpPr>
        <p:spPr>
          <a:xfrm>
            <a:off x="13104396" y="10153651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197918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8" y="431528"/>
            <a:ext cx="12271464" cy="1512169"/>
          </a:xfrm>
        </p:spPr>
        <p:txBody>
          <a:bodyPr>
            <a:noAutofit/>
          </a:bodyPr>
          <a:lstStyle/>
          <a:p>
            <a:r>
              <a:rPr lang="ru-RU" sz="3200" dirty="0"/>
              <a:t>ППЭ 13-02 МАШ </a:t>
            </a:r>
            <a:br>
              <a:rPr lang="ru-RU" sz="3200" dirty="0"/>
            </a:br>
            <a:r>
              <a:rPr lang="ru-RU" sz="3200" dirty="0"/>
              <a:t>«Сводная ведомость учёта участников и использования экзаменационных материалов в ППЭ»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287" y="2249176"/>
            <a:ext cx="11554398" cy="80124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039600" y="2249176"/>
            <a:ext cx="3581400" cy="41262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По форме «Сводная ведомость учета участников и использования экзаменационных материалов в ППЭ» </a:t>
            </a:r>
            <a:r>
              <a:rPr lang="ru-RU" sz="2000" b="1" dirty="0" smtClean="0"/>
              <a:t>руководители ППЭ принимают возвратные </a:t>
            </a:r>
            <a:r>
              <a:rPr lang="ru-RU" sz="2000" b="1" dirty="0"/>
              <a:t>доставочные пакеты, использованные КИМ и конверты с черновиками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039600" y="6680879"/>
            <a:ext cx="3581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Данные в форме ППЭ-13-02 заполняются на основании данных протоколов проведения </a:t>
            </a:r>
            <a:r>
              <a:rPr lang="ru-RU" sz="2000" b="1" dirty="0" smtClean="0">
                <a:solidFill>
                  <a:srgbClr val="FF0000"/>
                </a:solidFill>
              </a:rPr>
              <a:t>ОГЭ </a:t>
            </a:r>
            <a:r>
              <a:rPr lang="ru-RU" sz="2000" b="1" dirty="0">
                <a:solidFill>
                  <a:srgbClr val="FF0000"/>
                </a:solidFill>
              </a:rPr>
              <a:t>в аудитории ППЭ (ППЭ-05-02) и сопроводительного листа на возвратных доставочных </a:t>
            </a:r>
            <a:r>
              <a:rPr lang="ru-RU" sz="2000" b="1" dirty="0" smtClean="0">
                <a:solidFill>
                  <a:srgbClr val="FF0000"/>
                </a:solidFill>
              </a:rPr>
              <a:t>пакетах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4351" y="5083606"/>
            <a:ext cx="726649" cy="891797"/>
          </a:xfrm>
          <a:prstGeom prst="rect">
            <a:avLst/>
          </a:prstGeom>
        </p:spPr>
      </p:pic>
      <p:sp>
        <p:nvSpPr>
          <p:cNvPr id="8" name="Управляющая кнопка: назад 7">
            <a:hlinkClick r:id="rId4" action="ppaction://hlinksldjump" highlightClick="1"/>
          </p:cNvPr>
          <p:cNvSpPr/>
          <p:nvPr/>
        </p:nvSpPr>
        <p:spPr>
          <a:xfrm>
            <a:off x="13104396" y="10306051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67307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29451" y="7728730"/>
            <a:ext cx="3965863" cy="29043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284" b="1" dirty="0"/>
              <a:t>Данные о количестве использованных и неиспользованных ЭМ должны совпадать с соответствующими графами в формах </a:t>
            </a:r>
          </a:p>
          <a:p>
            <a:pPr algn="ctr"/>
            <a:r>
              <a:rPr lang="ru-RU" sz="2284" b="1" dirty="0"/>
              <a:t>ППЭ-14-01, ППЭ-14-02, </a:t>
            </a:r>
          </a:p>
          <a:p>
            <a:pPr algn="ctr"/>
            <a:r>
              <a:rPr lang="ru-RU" sz="2284" b="1" dirty="0"/>
              <a:t>ППЭ-13-02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517785" y="7649124"/>
            <a:ext cx="4550890" cy="1849865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284" b="1" dirty="0"/>
              <a:t>Данные об участниках экзамена должны совпадать с данными, указанными в соответствующих графах формы ППЭ-13-02</a:t>
            </a:r>
          </a:p>
        </p:txBody>
      </p:sp>
      <p:sp>
        <p:nvSpPr>
          <p:cNvPr id="17" name="Левая фигурная скобка 16"/>
          <p:cNvSpPr/>
          <p:nvPr/>
        </p:nvSpPr>
        <p:spPr>
          <a:xfrm>
            <a:off x="7017694" y="7756868"/>
            <a:ext cx="509678" cy="2614282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dirty="0"/>
              <a:t>Форма ППЭ 13-01 </a:t>
            </a:r>
            <a:br>
              <a:rPr lang="ru-RU" sz="4400" dirty="0"/>
            </a:br>
            <a:r>
              <a:rPr lang="ru-RU" sz="4400" dirty="0"/>
              <a:t>«Протокол проведения </a:t>
            </a:r>
            <a:r>
              <a:rPr lang="ru-RU" sz="4400" dirty="0" smtClean="0"/>
              <a:t>ГИА-9 </a:t>
            </a:r>
            <a:r>
              <a:rPr lang="ru-RU" sz="4400" dirty="0"/>
              <a:t>в ППЭ» </a:t>
            </a:r>
            <a:endParaRPr lang="ru-RU" sz="4000" dirty="0"/>
          </a:p>
        </p:txBody>
      </p:sp>
      <p:sp>
        <p:nvSpPr>
          <p:cNvPr id="10" name="Управляющая кнопка: назад 9">
            <a:hlinkClick r:id="rId2" action="ppaction://hlinksldjump" highlightClick="1"/>
          </p:cNvPr>
          <p:cNvSpPr/>
          <p:nvPr/>
        </p:nvSpPr>
        <p:spPr>
          <a:xfrm>
            <a:off x="12932946" y="10680228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557" y="2546252"/>
            <a:ext cx="6724358" cy="8173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0111" y="2194560"/>
            <a:ext cx="7132320" cy="523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Овал 18"/>
          <p:cNvSpPr/>
          <p:nvPr/>
        </p:nvSpPr>
        <p:spPr>
          <a:xfrm>
            <a:off x="13906154" y="2562379"/>
            <a:ext cx="865816" cy="1576869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975"/>
          </a:p>
        </p:txBody>
      </p:sp>
      <p:cxnSp>
        <p:nvCxnSpPr>
          <p:cNvPr id="20" name="Прямая со стрелкой 19"/>
          <p:cNvCxnSpPr/>
          <p:nvPr/>
        </p:nvCxnSpPr>
        <p:spPr>
          <a:xfrm flipV="1">
            <a:off x="13104577" y="3985889"/>
            <a:ext cx="939065" cy="354367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647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93805" y="204512"/>
            <a:ext cx="12271464" cy="1512169"/>
          </a:xfrm>
        </p:spPr>
        <p:txBody>
          <a:bodyPr>
            <a:noAutofit/>
          </a:bodyPr>
          <a:lstStyle/>
          <a:p>
            <a:r>
              <a:rPr lang="ru-RU" sz="4000" dirty="0"/>
              <a:t>Форма ППЭ-14-01 «Акт приёмки-передачи экзаменационных материалов в ППЭ»</a:t>
            </a:r>
          </a:p>
        </p:txBody>
      </p:sp>
      <p:sp>
        <p:nvSpPr>
          <p:cNvPr id="5" name="Управляющая кнопка: назад 4">
            <a:hlinkClick r:id="rId2" action="ppaction://hlinksldjump" highlightClick="1"/>
          </p:cNvPr>
          <p:cNvSpPr/>
          <p:nvPr/>
        </p:nvSpPr>
        <p:spPr>
          <a:xfrm>
            <a:off x="12961521" y="10663518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3896" y="2615639"/>
            <a:ext cx="7216726" cy="728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87398" y="2644725"/>
            <a:ext cx="7005710" cy="7624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6560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Заполнение форм в штабе ППЭ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00000" y="2469616"/>
            <a:ext cx="2266276" cy="44591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03434" y="2272404"/>
            <a:ext cx="11109166" cy="125184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Какую форму заполняет </a:t>
            </a:r>
            <a:r>
              <a:rPr lang="ru-RU" dirty="0" smtClean="0"/>
              <a:t>уполномоченный представитель </a:t>
            </a:r>
            <a:r>
              <a:rPr lang="ru-RU" dirty="0"/>
              <a:t>ГЭК после завершения экзамена?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9342" y="8662637"/>
            <a:ext cx="2267909" cy="41212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2431" y="8710825"/>
            <a:ext cx="2267909" cy="41212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769" y="8798560"/>
            <a:ext cx="2164268" cy="195088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03434" y="5664200"/>
            <a:ext cx="4530566" cy="2260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/>
              <a:t>Форму ППЭ-10 «Отчет члена ГЭК о проведении ГИА в ППЭ</a:t>
            </a:r>
            <a:r>
              <a:rPr lang="ru-RU" sz="2800" b="1" dirty="0" smtClean="0"/>
              <a:t>»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21400" y="5664200"/>
            <a:ext cx="4038600" cy="2260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/>
              <a:t>Форму ППЭ-05-02 «Протокол проведения </a:t>
            </a:r>
            <a:r>
              <a:rPr lang="ru-RU" sz="2800" b="1" dirty="0" smtClean="0"/>
              <a:t>ГИА-9 </a:t>
            </a:r>
            <a:r>
              <a:rPr lang="ru-RU" sz="2800" b="1" dirty="0"/>
              <a:t>в аудитории»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947400" y="5661891"/>
            <a:ext cx="4529729" cy="2260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/>
              <a:t>Форму ППЭ-01 «Акт готовности ППЭ»</a:t>
            </a:r>
          </a:p>
        </p:txBody>
      </p:sp>
      <p:sp>
        <p:nvSpPr>
          <p:cNvPr id="12" name="Управляющая кнопка: назад 11">
            <a:hlinkClick r:id="" action="ppaction://hlinkshowjump?jump=nextslide" highlightClick="1"/>
          </p:cNvPr>
          <p:cNvSpPr/>
          <p:nvPr/>
        </p:nvSpPr>
        <p:spPr>
          <a:xfrm rot="10800000">
            <a:off x="13212264" y="10981172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5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Завершение экзамена в </a:t>
            </a:r>
            <a:r>
              <a:rPr lang="ru-RU" dirty="0"/>
              <a:t>ППЭ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00000" y="2469616"/>
            <a:ext cx="2266276" cy="44591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03434" y="2272404"/>
            <a:ext cx="11109166" cy="125184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Когда </a:t>
            </a:r>
            <a:r>
              <a:rPr lang="ru-RU" dirty="0" smtClean="0"/>
              <a:t>уполномоченные представители </a:t>
            </a:r>
            <a:r>
              <a:rPr lang="ru-RU" dirty="0"/>
              <a:t>ГЭК обязаны передать отчет о проведении экзамена в ППЭ?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7917" y="8339350"/>
            <a:ext cx="2267909" cy="41212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918" y="8339350"/>
            <a:ext cx="2267909" cy="41212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2253" y="8449087"/>
            <a:ext cx="2164268" cy="195088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03434" y="5664200"/>
            <a:ext cx="4530566" cy="2260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/>
              <a:t>В течение двух дней после экзамена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121400" y="5664200"/>
            <a:ext cx="4038600" cy="2260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/>
              <a:t>В день проведения экзамена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947400" y="5661891"/>
            <a:ext cx="4529729" cy="2260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В течение трех дней после </a:t>
            </a:r>
            <a:r>
              <a:rPr lang="ru-RU" sz="2800" b="1" dirty="0" smtClean="0"/>
              <a:t>экзамена</a:t>
            </a:r>
            <a:endParaRPr lang="ru-RU" sz="2800" b="1" dirty="0"/>
          </a:p>
        </p:txBody>
      </p:sp>
      <p:sp>
        <p:nvSpPr>
          <p:cNvPr id="12" name="Управляющая кнопка: назад 11">
            <a:hlinkClick r:id="" action="ppaction://hlinkshowjump?jump=nextslide" highlightClick="1"/>
          </p:cNvPr>
          <p:cNvSpPr/>
          <p:nvPr/>
        </p:nvSpPr>
        <p:spPr>
          <a:xfrm rot="10800000">
            <a:off x="12906276" y="10666847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26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>
                <a:solidFill>
                  <a:srgbClr val="E2001A"/>
                </a:solidFill>
              </a:rPr>
              <a:t>Особенности использования форм и ведомостей ППЭ при проведении </a:t>
            </a:r>
            <a:r>
              <a:rPr lang="ru-RU" sz="4800" dirty="0" smtClean="0">
                <a:solidFill>
                  <a:srgbClr val="E2001A"/>
                </a:solidFill>
              </a:rPr>
              <a:t>ОГЭ </a:t>
            </a:r>
            <a:r>
              <a:rPr lang="ru-RU" sz="4800" dirty="0">
                <a:solidFill>
                  <a:srgbClr val="E2001A"/>
                </a:solidFill>
              </a:rPr>
              <a:t/>
            </a:r>
            <a:br>
              <a:rPr lang="ru-RU" sz="4800" dirty="0">
                <a:solidFill>
                  <a:srgbClr val="E2001A"/>
                </a:solidFill>
              </a:rPr>
            </a:br>
            <a:r>
              <a:rPr lang="ru-RU" sz="4800" dirty="0">
                <a:solidFill>
                  <a:srgbClr val="E2001A"/>
                </a:solidFill>
              </a:rPr>
              <a:t>по иностранным языкам </a:t>
            </a:r>
            <a:br>
              <a:rPr lang="ru-RU" sz="4800" dirty="0">
                <a:solidFill>
                  <a:srgbClr val="E2001A"/>
                </a:solidFill>
              </a:rPr>
            </a:br>
            <a:r>
              <a:rPr lang="ru-RU" sz="4800" dirty="0">
                <a:solidFill>
                  <a:srgbClr val="E2001A"/>
                </a:solidFill>
              </a:rPr>
              <a:t>(раздел «Говорение»)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93776" y="160512"/>
            <a:ext cx="12810103" cy="1440160"/>
          </a:xfrm>
        </p:spPr>
        <p:txBody>
          <a:bodyPr/>
          <a:lstStyle/>
          <a:p>
            <a:r>
              <a:rPr lang="ru-RU" dirty="0" smtClean="0"/>
              <a:t>Подготовка организаторов в аудитории </a:t>
            </a:r>
            <a:r>
              <a:rPr lang="ru-RU" dirty="0" err="1" smtClean="0"/>
              <a:t>ппэ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8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Особенности использования форм организаторами вне аудитории и в аудитории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8962" y="2374004"/>
            <a:ext cx="12034837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Формы, </a:t>
            </a:r>
            <a:r>
              <a:rPr lang="ru-RU" sz="3200" dirty="0"/>
              <a:t>используемые организаторами вне аудитории и в аудитории:</a:t>
            </a:r>
          </a:p>
          <a:p>
            <a:endParaRPr lang="ru-RU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Форма ППЭ-07-У;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Форма ППЭ-06-01-У;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Форма ППЭ-06-02;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Форма ППЭ-05-01;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Форма ППЭ-05-02-У;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Форма ППЭ-05-04-У;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Форма ППЭ-05-03-У;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Форма ППЭ-12-02;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Форма ППЭ-12-03;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Форма ППЭ-13-03У;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Форма ППЭ-13-01-У;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Форма ППЭ-14-02-У;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Форма ППЭ-16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002" y="4152671"/>
            <a:ext cx="828249" cy="10290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473" y="3556000"/>
            <a:ext cx="829128" cy="1030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173" y="6031176"/>
            <a:ext cx="829128" cy="10303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123" y="5592219"/>
            <a:ext cx="829128" cy="10303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2173" y="6641583"/>
            <a:ext cx="829128" cy="10303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4873" y="7984971"/>
            <a:ext cx="829128" cy="103031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1924" y="8614150"/>
            <a:ext cx="829128" cy="10303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574" y="9097279"/>
            <a:ext cx="829128" cy="103031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7743943" y="7075259"/>
            <a:ext cx="7848600" cy="149873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Форма не используется на </a:t>
            </a:r>
            <a:r>
              <a:rPr lang="ru-RU" sz="2400" b="1" dirty="0" smtClean="0"/>
              <a:t>ОГЭ </a:t>
            </a:r>
            <a:r>
              <a:rPr lang="ru-RU" sz="2400" b="1" dirty="0"/>
              <a:t>по иностранным языкам </a:t>
            </a:r>
          </a:p>
          <a:p>
            <a:pPr algn="ctr"/>
            <a:r>
              <a:rPr lang="ru-RU" sz="2400" b="1" dirty="0"/>
              <a:t>(раздел «Говорение»)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747000" y="3770328"/>
            <a:ext cx="7848600" cy="156512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Какие формы </a:t>
            </a:r>
            <a:r>
              <a:rPr lang="ru-RU" sz="2400" b="1" dirty="0"/>
              <a:t>изменились в соответствии со спецификой предмета или </a:t>
            </a:r>
            <a:r>
              <a:rPr lang="ru-RU" sz="2400" b="1" dirty="0" smtClean="0"/>
              <a:t>добавились?</a:t>
            </a:r>
            <a:endParaRPr lang="ru-RU" sz="2400" b="1" dirty="0"/>
          </a:p>
        </p:txBody>
      </p:sp>
      <p:sp>
        <p:nvSpPr>
          <p:cNvPr id="19" name="Управляющая кнопка: назад 18">
            <a:hlinkClick r:id="" action="ppaction://hlinkshowjump?jump=nextslide" highlightClick="1"/>
          </p:cNvPr>
          <p:cNvSpPr/>
          <p:nvPr/>
        </p:nvSpPr>
        <p:spPr>
          <a:xfrm rot="10800000">
            <a:off x="12906276" y="10666847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2060" y="4140309"/>
            <a:ext cx="838199" cy="1041398"/>
          </a:xfrm>
          <a:prstGeom prst="rect">
            <a:avLst/>
          </a:prstGeom>
        </p:spPr>
      </p:pic>
      <p:cxnSp>
        <p:nvCxnSpPr>
          <p:cNvPr id="21" name="Прямая соединительная линия 20"/>
          <p:cNvCxnSpPr/>
          <p:nvPr/>
        </p:nvCxnSpPr>
        <p:spPr>
          <a:xfrm flipV="1">
            <a:off x="6960053" y="7318403"/>
            <a:ext cx="640332" cy="18573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960053" y="7349082"/>
            <a:ext cx="637150" cy="18573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114425" y="7824626"/>
            <a:ext cx="3810399" cy="47695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1027051" y="7824626"/>
            <a:ext cx="3824286" cy="47695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8679205" y="9987327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85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583928"/>
            <a:ext cx="12271464" cy="1512169"/>
          </a:xfrm>
        </p:spPr>
        <p:txBody>
          <a:bodyPr>
            <a:noAutofit/>
          </a:bodyPr>
          <a:lstStyle/>
          <a:p>
            <a:r>
              <a:rPr lang="ru-RU" sz="3600" dirty="0"/>
              <a:t>Форма ППЭ-05-02-У «Протокол проведения ЕГЭ в аудитории подготовки»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20541" y="2685572"/>
            <a:ext cx="4445000" cy="28683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Когда и кем проставляется метка «Бланк регистрации получен»?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301491" y="5924072"/>
            <a:ext cx="4445000" cy="350567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Организатором в аудитории подготовки при выходе участника экзамена из аудитории для перехода в сопровождении организатора вне аудитории в аудиторию проведения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99344" y="9306300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Управляющая кнопка: назад 8">
            <a:hlinkClick r:id="" action="ppaction://hlinkshowjump?jump=nextslide" highlightClick="1"/>
          </p:cNvPr>
          <p:cNvSpPr/>
          <p:nvPr/>
        </p:nvSpPr>
        <p:spPr>
          <a:xfrm rot="10800000">
            <a:off x="12906276" y="10666847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6777" y="2447779"/>
            <a:ext cx="9931790" cy="6794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8792" y="4889634"/>
            <a:ext cx="469900" cy="271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49168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477523"/>
            <a:ext cx="12271464" cy="1512169"/>
          </a:xfrm>
        </p:spPr>
        <p:txBody>
          <a:bodyPr>
            <a:noAutofit/>
          </a:bodyPr>
          <a:lstStyle/>
          <a:p>
            <a:r>
              <a:rPr lang="ru-RU" sz="4400" dirty="0"/>
              <a:t>Форма ППЭ-19 «Контроль изменения состава работников в день экзамена»</a:t>
            </a:r>
            <a:br>
              <a:rPr lang="ru-RU" sz="4400" dirty="0"/>
            </a:br>
            <a:endParaRPr lang="ru-RU" sz="4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1744" y="2347435"/>
            <a:ext cx="11728709" cy="8799660"/>
          </a:xfrm>
          <a:prstGeom prst="rect">
            <a:avLst/>
          </a:prstGeom>
        </p:spPr>
      </p:pic>
      <p:sp>
        <p:nvSpPr>
          <p:cNvPr id="5" name="Управляющая кнопка: назад 4">
            <a:hlinkClick r:id="rId3" action="ppaction://hlinksldjump" highlightClick="1"/>
          </p:cNvPr>
          <p:cNvSpPr/>
          <p:nvPr/>
        </p:nvSpPr>
        <p:spPr>
          <a:xfrm>
            <a:off x="13074316" y="9721516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11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558528"/>
            <a:ext cx="12271464" cy="1512169"/>
          </a:xfrm>
        </p:spPr>
        <p:txBody>
          <a:bodyPr>
            <a:noAutofit/>
          </a:bodyPr>
          <a:lstStyle/>
          <a:p>
            <a:r>
              <a:rPr lang="ru-RU" sz="3600" dirty="0"/>
              <a:t>Форма ППЭ-05-03-У «Протокол проведения </a:t>
            </a:r>
            <a:r>
              <a:rPr lang="ru-RU" sz="3600" dirty="0" smtClean="0"/>
              <a:t>ГИА-9 </a:t>
            </a:r>
            <a:r>
              <a:rPr lang="ru-RU" sz="3600" dirty="0"/>
              <a:t>в аудитории проведения»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781721" y="2186609"/>
            <a:ext cx="2983819" cy="25245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 каком количестве выдаются ЭМ  в каждую аудиторию проведения?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802427" y="5526512"/>
            <a:ext cx="2983819" cy="247561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ЭМ в аудитории подготовки выдаются из расчета 1 комплект (5 ИК и </a:t>
            </a:r>
            <a:r>
              <a:rPr lang="en-US" sz="2000" dirty="0" smtClean="0"/>
              <a:t>CD</a:t>
            </a:r>
            <a:r>
              <a:rPr lang="ru-RU" sz="2000" dirty="0" smtClean="0"/>
              <a:t>-диск) на неполные 5 участников 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183116" y="10499945"/>
            <a:ext cx="3619311" cy="827704"/>
          </a:xfrm>
          <a:prstGeom prst="rect">
            <a:avLst/>
          </a:prstGeom>
          <a:solidFill>
            <a:schemeClr val="bg1"/>
          </a:solidFill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Управляющая кнопка: назад 9">
            <a:hlinkClick r:id="" action="ppaction://hlinkshowjump?jump=nextslide" highlightClick="1"/>
          </p:cNvPr>
          <p:cNvSpPr/>
          <p:nvPr/>
        </p:nvSpPr>
        <p:spPr>
          <a:xfrm rot="10800000">
            <a:off x="13347852" y="10625039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0753" y="2419642"/>
            <a:ext cx="10825603" cy="7272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5238" y="4779274"/>
            <a:ext cx="539697" cy="23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345853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7" y="244895"/>
            <a:ext cx="13074898" cy="1365246"/>
          </a:xfrm>
        </p:spPr>
        <p:txBody>
          <a:bodyPr>
            <a:noAutofit/>
          </a:bodyPr>
          <a:lstStyle/>
          <a:p>
            <a:r>
              <a:rPr lang="ru-RU" sz="4000" dirty="0" smtClean="0"/>
              <a:t>Форма ППЭ-13-03У «Сводная ведомость учета участников и использования ЭМ в ППЭ»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0670" y="2217949"/>
            <a:ext cx="8715379" cy="94000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346" y="5029200"/>
            <a:ext cx="2990708" cy="9124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59151" y="5659180"/>
            <a:ext cx="853649" cy="104766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16836" y="2445026"/>
            <a:ext cx="4532242" cy="37768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Кто после завершения экзамена передает руководителю ППЭ возвратный доставочный пакет с бланками регистрации участников экзамена?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6715" y="6917987"/>
            <a:ext cx="4432852" cy="174893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Организатор в аудитории проведения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350256" y="9696401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Управляющая кнопка: назад 12">
            <a:hlinkClick r:id="" action="ppaction://hlinkshowjump?jump=nextslide" highlightClick="1"/>
          </p:cNvPr>
          <p:cNvSpPr/>
          <p:nvPr/>
        </p:nvSpPr>
        <p:spPr>
          <a:xfrm rot="10800000">
            <a:off x="14293116" y="8792327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858364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Передача руководителю ППЭ неиспользованных ЭМ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849" y="2565355"/>
            <a:ext cx="11134971" cy="795355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3574134" y="5928477"/>
            <a:ext cx="300082" cy="615553"/>
          </a:xfrm>
          <a:prstGeom prst="rect">
            <a:avLst/>
          </a:prstGeom>
          <a:ln w="22225">
            <a:noFill/>
          </a:ln>
        </p:spPr>
        <p:txBody>
          <a:bodyPr wrap="square">
            <a:spAutoFit/>
          </a:bodyPr>
          <a:lstStyle/>
          <a:p>
            <a:r>
              <a:rPr lang="ru-RU" altLang="ru-RU" dirty="0" err="1" smtClean="0">
                <a:solidFill>
                  <a:srgbClr val="FF0000"/>
                </a:solidFill>
                <a:latin typeface="Calibri" pitchFamily="34" charset="0"/>
              </a:rPr>
              <a:t>√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9974957" y="5958199"/>
            <a:ext cx="300082" cy="615553"/>
          </a:xfrm>
          <a:prstGeom prst="rect">
            <a:avLst/>
          </a:prstGeom>
          <a:ln w="22225">
            <a:noFill/>
          </a:ln>
        </p:spPr>
        <p:txBody>
          <a:bodyPr wrap="square">
            <a:spAutoFit/>
          </a:bodyPr>
          <a:lstStyle/>
          <a:p>
            <a:r>
              <a:rPr lang="ru-RU" altLang="ru-RU" dirty="0" err="1" smtClean="0">
                <a:solidFill>
                  <a:srgbClr val="FF0000"/>
                </a:solidFill>
                <a:latin typeface="Calibri" pitchFamily="34" charset="0"/>
              </a:rPr>
              <a:t>√</a:t>
            </a:r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863243" y="4580848"/>
            <a:ext cx="1317279" cy="677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7395642" y="4581525"/>
            <a:ext cx="1376883" cy="8848"/>
          </a:xfrm>
          <a:prstGeom prst="lin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1612633" y="2578376"/>
            <a:ext cx="4141717" cy="37271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Кто после завершения экзамена передает руководителю ППЭ неиспользованные ИК и доставочные пакеты с ЭМ?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1556312" y="6765587"/>
            <a:ext cx="4217088" cy="1673563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Организатор в аудитории подготовки</a:t>
            </a:r>
            <a:endParaRPr lang="ru-RU" sz="3200" dirty="0"/>
          </a:p>
        </p:txBody>
      </p:sp>
      <p:cxnSp>
        <p:nvCxnSpPr>
          <p:cNvPr id="24" name="Прямая со стрелкой 23"/>
          <p:cNvCxnSpPr>
            <a:stCxn id="22" idx="1"/>
          </p:cNvCxnSpPr>
          <p:nvPr/>
        </p:nvCxnSpPr>
        <p:spPr>
          <a:xfrm rot="10800000">
            <a:off x="10420350" y="6419851"/>
            <a:ext cx="1135962" cy="1182519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1556312" y="9498281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522005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697160" y="3566701"/>
            <a:ext cx="11933911" cy="687182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Образцы заполнения форм протоколов, актов и ведомостей, используемых в </a:t>
            </a:r>
            <a:r>
              <a:rPr lang="ru-RU" sz="6000" dirty="0" err="1" smtClean="0"/>
              <a:t>ппэ</a:t>
            </a:r>
            <a:endParaRPr lang="ru-RU" sz="6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61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4"/>
          <p:cNvSpPr txBox="1">
            <a:spLocks/>
          </p:cNvSpPr>
          <p:nvPr/>
        </p:nvSpPr>
        <p:spPr>
          <a:xfrm>
            <a:off x="10609728" y="353319"/>
            <a:ext cx="5532564" cy="848411"/>
          </a:xfrm>
          <a:prstGeom prst="rect">
            <a:avLst/>
          </a:prstGeom>
        </p:spPr>
        <p:txBody>
          <a:bodyPr vert="horz" lIns="170817" tIns="85409" rIns="170817" bIns="85409" rtlCol="0">
            <a:noAutofit/>
          </a:bodyPr>
          <a:lstStyle>
            <a:lvl1pPr indent="0" algn="ctr">
              <a:spcBef>
                <a:spcPct val="20000"/>
              </a:spcBef>
              <a:buFont typeface="Arial" pitchFamily="34" charset="0"/>
              <a:buNone/>
              <a:defRPr sz="39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 marL="1387892" indent="-533804">
              <a:spcBef>
                <a:spcPct val="20000"/>
              </a:spcBef>
              <a:buFont typeface="Arial" pitchFamily="34" charset="0"/>
              <a:buChar char="–"/>
              <a:defRPr sz="4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2135217" indent="-427044">
              <a:spcBef>
                <a:spcPct val="20000"/>
              </a:spcBef>
              <a:buFont typeface="Arial" pitchFamily="34" charset="0"/>
              <a:buChar char="•"/>
              <a:defRPr sz="4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2989306" indent="-427044">
              <a:spcBef>
                <a:spcPct val="20000"/>
              </a:spcBef>
              <a:buFont typeface="Arial" pitchFamily="34" charset="0"/>
              <a:buChar char="–"/>
              <a:defRPr sz="3700"/>
            </a:lvl4pPr>
            <a:lvl5pPr marL="3843392" indent="-427044">
              <a:spcBef>
                <a:spcPct val="20000"/>
              </a:spcBef>
              <a:buFont typeface="Arial" pitchFamily="34" charset="0"/>
              <a:buChar char="»"/>
              <a:defRPr sz="3700"/>
            </a:lvl5pPr>
            <a:lvl6pPr marL="4697479" indent="-427044">
              <a:spcBef>
                <a:spcPct val="20000"/>
              </a:spcBef>
              <a:buFont typeface="Arial" pitchFamily="34" charset="0"/>
              <a:buChar char="•"/>
              <a:defRPr sz="3700"/>
            </a:lvl6pPr>
            <a:lvl7pPr marL="5551567" indent="-427044">
              <a:spcBef>
                <a:spcPct val="20000"/>
              </a:spcBef>
              <a:buFont typeface="Arial" pitchFamily="34" charset="0"/>
              <a:buChar char="•"/>
              <a:defRPr sz="3700"/>
            </a:lvl7pPr>
            <a:lvl8pPr marL="6405653" indent="-427044">
              <a:spcBef>
                <a:spcPct val="20000"/>
              </a:spcBef>
              <a:buFont typeface="Arial" pitchFamily="34" charset="0"/>
              <a:buChar char="•"/>
              <a:defRPr sz="3700"/>
            </a:lvl8pPr>
            <a:lvl9pPr marL="7259742" indent="-427044">
              <a:spcBef>
                <a:spcPct val="20000"/>
              </a:spcBef>
              <a:buFont typeface="Arial" pitchFamily="34" charset="0"/>
              <a:buChar char="•"/>
              <a:defRPr sz="3700"/>
            </a:lvl9pPr>
          </a:lstStyle>
          <a:p>
            <a:r>
              <a:rPr lang="ru-RU" dirty="0"/>
              <a:t>Форма </a:t>
            </a:r>
            <a:r>
              <a:rPr lang="ru-RU" dirty="0" smtClean="0"/>
              <a:t>ППЭ-01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981056" y="0"/>
            <a:ext cx="8194943" cy="11591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773" y="2809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92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4"/>
          <p:cNvSpPr txBox="1">
            <a:spLocks/>
          </p:cNvSpPr>
          <p:nvPr/>
        </p:nvSpPr>
        <p:spPr>
          <a:xfrm>
            <a:off x="10726056" y="205343"/>
            <a:ext cx="4789715" cy="816414"/>
          </a:xfrm>
          <a:prstGeom prst="rect">
            <a:avLst/>
          </a:prstGeom>
        </p:spPr>
        <p:txBody>
          <a:bodyPr vert="horz" lIns="177704" tIns="88852" rIns="177704" bIns="88852" rtlCol="0">
            <a:noAutofit/>
          </a:bodyPr>
          <a:lstStyle>
            <a:defPPr>
              <a:defRPr lang="ru-RU"/>
            </a:defPPr>
            <a:lvl1pPr indent="0" algn="ctr">
              <a:spcBef>
                <a:spcPts val="0"/>
              </a:spcBef>
              <a:buFont typeface="Arial" panose="020B0604020202020204" pitchFamily="34" charset="0"/>
              <a:buNone/>
              <a:defRPr sz="3900" b="1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 marL="742950" indent="-28575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 defTabSz="9144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/>
              <a:t>Форма ППЭ-02 </a:t>
            </a:r>
          </a:p>
        </p:txBody>
      </p:sp>
      <p:pic>
        <p:nvPicPr>
          <p:cNvPr id="3074" name="Picture 2" descr="G:\13042016\vedo_003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535" y="0"/>
            <a:ext cx="7862207" cy="11156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5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4"/>
          <p:cNvSpPr txBox="1">
            <a:spLocks/>
          </p:cNvSpPr>
          <p:nvPr/>
        </p:nvSpPr>
        <p:spPr>
          <a:xfrm>
            <a:off x="11088914" y="477639"/>
            <a:ext cx="4286567" cy="767035"/>
          </a:xfrm>
          <a:prstGeom prst="rect">
            <a:avLst/>
          </a:prstGeom>
        </p:spPr>
        <p:txBody>
          <a:bodyPr vert="horz" lIns="177704" tIns="88852" rIns="177704" bIns="88852" rtlCol="0">
            <a:noAutofit/>
          </a:bodyPr>
          <a:lstStyle>
            <a:defPPr>
              <a:defRPr lang="ru-RU"/>
            </a:defPPr>
            <a:lvl1pPr indent="0" algn="ctr">
              <a:spcBef>
                <a:spcPts val="0"/>
              </a:spcBef>
              <a:buFont typeface="Arial" panose="020B0604020202020204" pitchFamily="34" charset="0"/>
              <a:buNone/>
              <a:defRPr sz="3900" b="1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 marL="742950" indent="-28575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 defTabSz="9144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3600" dirty="0"/>
              <a:t>Форма ППЭ-03 </a:t>
            </a:r>
          </a:p>
        </p:txBody>
      </p:sp>
      <p:pic>
        <p:nvPicPr>
          <p:cNvPr id="4098" name="Picture 2" descr="G:\13042016\vedo_004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162" y="-1"/>
            <a:ext cx="7778523" cy="1106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02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335658" y="255501"/>
            <a:ext cx="4359951" cy="1379768"/>
          </a:xfrm>
          <a:prstGeom prst="rect">
            <a:avLst/>
          </a:prstGeom>
        </p:spPr>
        <p:txBody>
          <a:bodyPr wrap="square" lIns="177704" tIns="88852" rIns="177704" bIns="88852">
            <a:spAutoFit/>
          </a:bodyPr>
          <a:lstStyle/>
          <a:p>
            <a:pPr algn="ctr"/>
            <a:r>
              <a:rPr lang="ru-RU" sz="3900" b="1" dirty="0">
                <a:solidFill>
                  <a:srgbClr val="0072BC"/>
                </a:solidFill>
                <a:latin typeface="Arial" panose="020B0604020202020204" pitchFamily="34" charset="0"/>
              </a:rPr>
              <a:t>форма </a:t>
            </a:r>
            <a:endParaRPr lang="ru-RU" sz="3900" b="1" dirty="0" smtClean="0">
              <a:solidFill>
                <a:srgbClr val="0072BC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3900" b="1" dirty="0" smtClean="0">
                <a:solidFill>
                  <a:srgbClr val="0072BC"/>
                </a:solidFill>
                <a:latin typeface="Arial" panose="020B0604020202020204" pitchFamily="34" charset="0"/>
              </a:rPr>
              <a:t>ППЭ-05-01 </a:t>
            </a:r>
            <a:endParaRPr lang="ru-RU" sz="3900" b="1" dirty="0">
              <a:solidFill>
                <a:srgbClr val="0072BC"/>
              </a:solidFill>
              <a:latin typeface="Arial" panose="020B0604020202020204" pitchFamily="34" charset="0"/>
            </a:endParaRPr>
          </a:p>
        </p:txBody>
      </p:sp>
      <p:pic>
        <p:nvPicPr>
          <p:cNvPr id="3074" name="Picture 2" descr="G:\13042016\vedo_003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736" y="101601"/>
            <a:ext cx="8041922" cy="11398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23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4"/>
          <p:cNvSpPr>
            <a:spLocks noGrp="1"/>
          </p:cNvSpPr>
          <p:nvPr>
            <p:ph idx="1"/>
          </p:nvPr>
        </p:nvSpPr>
        <p:spPr>
          <a:xfrm>
            <a:off x="10735308" y="541669"/>
            <a:ext cx="4998177" cy="663017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900" dirty="0"/>
              <a:t>Форма ППЭ-07 </a:t>
            </a:r>
          </a:p>
        </p:txBody>
      </p:sp>
      <p:pic>
        <p:nvPicPr>
          <p:cNvPr id="2050" name="Picture 2" descr="G:\13042016\vedo_002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732" y="168741"/>
            <a:ext cx="7908643" cy="1122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65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514594" y="580785"/>
            <a:ext cx="4808484" cy="725629"/>
          </a:xfrm>
          <a:prstGeom prst="rect">
            <a:avLst/>
          </a:prstGeom>
        </p:spPr>
        <p:txBody>
          <a:bodyPr vert="horz" lIns="177704" tIns="88852" rIns="177704" bIns="88852" rtlCol="0">
            <a:no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ru-RU" sz="3900" b="1" dirty="0" smtClean="0">
                <a:solidFill>
                  <a:srgbClr val="0072BC"/>
                </a:solidFill>
                <a:latin typeface="Arial" panose="020B0604020202020204" pitchFamily="34" charset="0"/>
              </a:rPr>
              <a:t>Форма ППЭ-10 </a:t>
            </a:r>
            <a:endParaRPr lang="ru-RU" sz="3900" b="1" dirty="0">
              <a:solidFill>
                <a:srgbClr val="0072BC"/>
              </a:solidFill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805" y="0"/>
            <a:ext cx="8004052" cy="11318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66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Организация входа в ППЭ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96759" y="2729604"/>
            <a:ext cx="1416848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Не ранее 8.15 по местному времени </a:t>
            </a:r>
            <a:r>
              <a:rPr lang="ru-RU" dirty="0"/>
              <a:t>руководитель ППЭ начинает проведение инструктажа по процедуре проведения экзамена для работников </a:t>
            </a:r>
            <a:r>
              <a:rPr lang="ru-RU" dirty="0" smtClean="0"/>
              <a:t>ППЭ. Какие формы руководитель ППЭ </a:t>
            </a:r>
            <a:r>
              <a:rPr lang="ru-RU" dirty="0"/>
              <a:t>выдает ответственному организатору вне аудитории формы: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96759" y="5501386"/>
            <a:ext cx="1416848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u="sng" dirty="0">
                <a:solidFill>
                  <a:srgbClr val="0070C0"/>
                </a:solidFill>
                <a:hlinkClick r:id="rId2" action="ppaction://hlinksldjump"/>
              </a:rPr>
              <a:t>ППЭ-06-01 «Список участников ГИА образовательной организации»</a:t>
            </a:r>
            <a:endParaRPr lang="ru-RU" u="sng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96759" y="6366359"/>
            <a:ext cx="1416848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u="sng" dirty="0">
                <a:solidFill>
                  <a:srgbClr val="0070C0"/>
                </a:solidFill>
                <a:hlinkClick r:id="rId3" action="ppaction://hlinksldjump"/>
              </a:rPr>
              <a:t>ППЭ-06-02 «Список участников </a:t>
            </a:r>
            <a:r>
              <a:rPr lang="ru-RU" u="sng" dirty="0" smtClean="0">
                <a:solidFill>
                  <a:srgbClr val="0070C0"/>
                </a:solidFill>
                <a:hlinkClick r:id="rId3" action="ppaction://hlinksldjump"/>
              </a:rPr>
              <a:t>ГИА-9 </a:t>
            </a:r>
            <a:r>
              <a:rPr lang="ru-RU" u="sng" dirty="0">
                <a:solidFill>
                  <a:srgbClr val="0070C0"/>
                </a:solidFill>
                <a:hlinkClick r:id="rId3" action="ppaction://hlinksldjump"/>
              </a:rPr>
              <a:t>в ППЭ по алфавиту»</a:t>
            </a:r>
            <a:endParaRPr lang="ru-RU" u="sng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08231" y="7464511"/>
            <a:ext cx="5374947" cy="1069251"/>
          </a:xfrm>
          <a:prstGeom prst="rect">
            <a:avLst/>
          </a:prstGeom>
          <a:noFill/>
          <a:ln>
            <a:solidFill>
              <a:srgbClr val="4A7EBB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Чтобы ознакомиться с </a:t>
            </a:r>
            <a:r>
              <a:rPr lang="ru-RU" sz="2400" b="1" dirty="0" smtClean="0"/>
              <a:t>формами, </a:t>
            </a:r>
            <a:r>
              <a:rPr lang="ru-RU" sz="2400" b="1" dirty="0"/>
              <a:t>нажмите на </a:t>
            </a:r>
            <a:r>
              <a:rPr lang="ru-RU" sz="2400" b="1" dirty="0" smtClean="0"/>
              <a:t>наименование </a:t>
            </a:r>
            <a:r>
              <a:rPr lang="ru-RU" sz="2400" b="1" dirty="0"/>
              <a:t>форм</a:t>
            </a:r>
          </a:p>
        </p:txBody>
      </p:sp>
      <p:sp>
        <p:nvSpPr>
          <p:cNvPr id="14" name="Управляющая кнопка: назад 13">
            <a:hlinkClick r:id="" action="ppaction://hlinkshowjump?jump=nextslide" highlightClick="1"/>
          </p:cNvPr>
          <p:cNvSpPr/>
          <p:nvPr/>
        </p:nvSpPr>
        <p:spPr>
          <a:xfrm rot="10800000">
            <a:off x="12906276" y="10666847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233449" y="7999136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4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315200" y="419274"/>
            <a:ext cx="4920343" cy="779604"/>
          </a:xfrm>
          <a:prstGeom prst="rect">
            <a:avLst/>
          </a:prstGeom>
        </p:spPr>
        <p:txBody>
          <a:bodyPr wrap="square" lIns="177704" tIns="88852" rIns="177704" bIns="88852">
            <a:spAutoFit/>
          </a:bodyPr>
          <a:lstStyle/>
          <a:p>
            <a:pPr algn="ctr"/>
            <a:r>
              <a:rPr lang="ru-RU" sz="3900" b="1" dirty="0">
                <a:solidFill>
                  <a:srgbClr val="0072BC"/>
                </a:solidFill>
                <a:latin typeface="Arial" panose="020B0604020202020204" pitchFamily="34" charset="0"/>
              </a:rPr>
              <a:t>форма </a:t>
            </a:r>
            <a:r>
              <a:rPr lang="ru-RU" sz="3900" b="1" dirty="0" smtClean="0">
                <a:solidFill>
                  <a:srgbClr val="0072BC"/>
                </a:solidFill>
                <a:latin typeface="Arial" panose="020B0604020202020204" pitchFamily="34" charset="0"/>
              </a:rPr>
              <a:t>ППЭ-12-02</a:t>
            </a:r>
            <a:endParaRPr lang="ru-RU" sz="3900" b="1" dirty="0">
              <a:solidFill>
                <a:srgbClr val="0072BC"/>
              </a:solidFill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0" y="2107660"/>
            <a:ext cx="12946743" cy="9151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51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595427" y="624639"/>
            <a:ext cx="5473248" cy="779604"/>
          </a:xfrm>
          <a:prstGeom prst="rect">
            <a:avLst/>
          </a:prstGeom>
        </p:spPr>
        <p:txBody>
          <a:bodyPr wrap="square" lIns="177704" tIns="88852" rIns="177704" bIns="88852">
            <a:spAutoFit/>
          </a:bodyPr>
          <a:lstStyle/>
          <a:p>
            <a:pPr algn="ctr"/>
            <a:r>
              <a:rPr lang="ru-RU" sz="3900" b="1" dirty="0">
                <a:solidFill>
                  <a:srgbClr val="0072BC"/>
                </a:solidFill>
                <a:latin typeface="Arial" panose="020B0604020202020204" pitchFamily="34" charset="0"/>
              </a:rPr>
              <a:t>форма </a:t>
            </a:r>
            <a:r>
              <a:rPr lang="ru-RU" sz="3900" b="1" dirty="0" smtClean="0">
                <a:solidFill>
                  <a:srgbClr val="0072BC"/>
                </a:solidFill>
                <a:latin typeface="Arial" panose="020B0604020202020204" pitchFamily="34" charset="0"/>
              </a:rPr>
              <a:t>ППЭ-12-03</a:t>
            </a:r>
            <a:endParaRPr lang="ru-RU" sz="3900" b="1" dirty="0">
              <a:solidFill>
                <a:srgbClr val="0072BC"/>
              </a:solidFill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1" y="304800"/>
            <a:ext cx="7605487" cy="10759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47796" y="732521"/>
            <a:ext cx="5061562" cy="719587"/>
          </a:xfrm>
          <a:prstGeom prst="rect">
            <a:avLst/>
          </a:prstGeom>
        </p:spPr>
        <p:txBody>
          <a:bodyPr wrap="square" lIns="177704" tIns="88852" rIns="177704" bIns="88852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20000"/>
              </a:spcBef>
            </a:pPr>
            <a:r>
              <a:rPr lang="ru-RU" sz="3900" b="1" dirty="0">
                <a:solidFill>
                  <a:srgbClr val="0072BC"/>
                </a:solidFill>
                <a:latin typeface="Arial" panose="020B0604020202020204" pitchFamily="34" charset="0"/>
              </a:rPr>
              <a:t>Форма ППЭ-19 </a:t>
            </a:r>
          </a:p>
        </p:txBody>
      </p:sp>
      <p:pic>
        <p:nvPicPr>
          <p:cNvPr id="1026" name="Picture 2" descr="G:\13042016\vedo_001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119" y="2460999"/>
            <a:ext cx="11298797" cy="793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1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4"/>
          <p:cNvSpPr txBox="1">
            <a:spLocks/>
          </p:cNvSpPr>
          <p:nvPr/>
        </p:nvSpPr>
        <p:spPr>
          <a:xfrm>
            <a:off x="11029813" y="531274"/>
            <a:ext cx="4410990" cy="847585"/>
          </a:xfrm>
          <a:prstGeom prst="rect">
            <a:avLst/>
          </a:prstGeom>
        </p:spPr>
        <p:txBody>
          <a:bodyPr vert="horz" lIns="177704" tIns="88852" rIns="177704" bIns="8885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708175">
              <a:spcBef>
                <a:spcPts val="0"/>
              </a:spcBef>
              <a:buNone/>
            </a:pPr>
            <a:r>
              <a:rPr lang="ru-RU" sz="3900" b="1" dirty="0">
                <a:solidFill>
                  <a:srgbClr val="0072BC"/>
                </a:solidFill>
                <a:latin typeface="Arial" panose="020B0604020202020204" pitchFamily="34" charset="0"/>
              </a:rPr>
              <a:t>Форма ППЭ-20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961589" y="21077"/>
            <a:ext cx="7459668" cy="10546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12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4"/>
          <p:cNvSpPr txBox="1">
            <a:spLocks/>
          </p:cNvSpPr>
          <p:nvPr/>
        </p:nvSpPr>
        <p:spPr>
          <a:xfrm>
            <a:off x="10865529" y="315460"/>
            <a:ext cx="4451968" cy="1063397"/>
          </a:xfrm>
          <a:prstGeom prst="rect">
            <a:avLst/>
          </a:prstGeom>
        </p:spPr>
        <p:txBody>
          <a:bodyPr vert="horz" lIns="177704" tIns="88852" rIns="177704" bIns="88852" rtlCol="0">
            <a:noAutofit/>
          </a:bodyPr>
          <a:lstStyle>
            <a:defPPr>
              <a:defRPr lang="ru-RU"/>
            </a:defPPr>
            <a:lvl1pPr indent="0" algn="ctr">
              <a:spcBef>
                <a:spcPts val="0"/>
              </a:spcBef>
              <a:buFont typeface="Arial" panose="020B0604020202020204" pitchFamily="34" charset="0"/>
              <a:buNone/>
              <a:defRPr sz="3900" b="1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 marL="742950" indent="-28575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 defTabSz="9144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/>
              <a:t>Форма ППЭ-21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310" y="537029"/>
            <a:ext cx="7514599" cy="1062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39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4"/>
          <p:cNvSpPr txBox="1">
            <a:spLocks/>
          </p:cNvSpPr>
          <p:nvPr/>
        </p:nvSpPr>
        <p:spPr>
          <a:xfrm>
            <a:off x="10638970" y="440827"/>
            <a:ext cx="4833027" cy="1068659"/>
          </a:xfrm>
          <a:prstGeom prst="rect">
            <a:avLst/>
          </a:prstGeom>
        </p:spPr>
        <p:txBody>
          <a:bodyPr vert="horz" lIns="177704" tIns="88852" rIns="177704" bIns="88852" rtlCol="0">
            <a:noAutofit/>
          </a:bodyPr>
          <a:lstStyle>
            <a:defPPr>
              <a:defRPr lang="ru-RU"/>
            </a:defPPr>
            <a:lvl1pPr indent="0" algn="ctr">
              <a:spcBef>
                <a:spcPts val="0"/>
              </a:spcBef>
              <a:buFont typeface="Arial" panose="020B0604020202020204" pitchFamily="34" charset="0"/>
              <a:buNone/>
              <a:defRPr sz="3900" b="1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 marL="742950" indent="-28575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 defTabSz="9144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 defTabSz="9144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 defTabSz="9144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/>
              <a:t>Форма ППЭ-22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144" y="333828"/>
            <a:ext cx="7692570" cy="10874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4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8" y="576377"/>
            <a:ext cx="12271464" cy="1512169"/>
          </a:xfrm>
        </p:spPr>
        <p:txBody>
          <a:bodyPr>
            <a:noAutofit/>
          </a:bodyPr>
          <a:lstStyle/>
          <a:p>
            <a:r>
              <a:rPr lang="ru-RU" sz="4000" dirty="0"/>
              <a:t>форма ППЭ-06-01 </a:t>
            </a:r>
            <a:br>
              <a:rPr lang="ru-RU" sz="4000" dirty="0"/>
            </a:br>
            <a:r>
              <a:rPr lang="ru-RU" sz="4000" dirty="0"/>
              <a:t>«Список участников </a:t>
            </a:r>
            <a:r>
              <a:rPr lang="ru-RU" sz="4000" dirty="0" smtClean="0"/>
              <a:t>ГИА-9 </a:t>
            </a:r>
            <a:r>
              <a:rPr lang="ru-RU" sz="4000" dirty="0"/>
              <a:t>в ППЭ»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5" name="Управляющая кнопка: назад 4">
            <a:hlinkClick r:id="rId2" action="ppaction://hlinksldjump" highlightClick="1"/>
          </p:cNvPr>
          <p:cNvSpPr/>
          <p:nvPr/>
        </p:nvSpPr>
        <p:spPr>
          <a:xfrm>
            <a:off x="13074316" y="9721516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602523" y="2180493"/>
            <a:ext cx="9017391" cy="9003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2291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3778" y="452809"/>
            <a:ext cx="12271464" cy="1512169"/>
          </a:xfrm>
        </p:spPr>
        <p:txBody>
          <a:bodyPr>
            <a:noAutofit/>
          </a:bodyPr>
          <a:lstStyle/>
          <a:p>
            <a:r>
              <a:rPr lang="ru-RU" sz="4000" dirty="0"/>
              <a:t>форма ППЭ-06-02 </a:t>
            </a:r>
            <a:br>
              <a:rPr lang="ru-RU" sz="4000" dirty="0"/>
            </a:br>
            <a:r>
              <a:rPr lang="ru-RU" sz="4000" dirty="0"/>
              <a:t>«Список участников </a:t>
            </a:r>
            <a:r>
              <a:rPr lang="ru-RU" sz="4000" dirty="0" smtClean="0"/>
              <a:t>ГИА-9 </a:t>
            </a:r>
            <a:r>
              <a:rPr lang="ru-RU" sz="4000" dirty="0"/>
              <a:t>в ППЭ по алфавиту»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5" name="Управляющая кнопка: назад 4">
            <a:hlinkClick r:id="rId2" action="ppaction://hlinksldjump" highlightClick="1"/>
          </p:cNvPr>
          <p:cNvSpPr/>
          <p:nvPr/>
        </p:nvSpPr>
        <p:spPr>
          <a:xfrm>
            <a:off x="14052885" y="9448801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953022" y="2757268"/>
            <a:ext cx="8102990" cy="873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4008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3333" y="230387"/>
            <a:ext cx="12271464" cy="1512169"/>
          </a:xfrm>
        </p:spPr>
        <p:txBody>
          <a:bodyPr>
            <a:normAutofit fontScale="90000"/>
          </a:bodyPr>
          <a:lstStyle/>
          <a:p>
            <a:r>
              <a:rPr lang="ru-RU" dirty="0"/>
              <a:t>Выдача ЭМ организаторам в аудитории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2346" y="3747694"/>
            <a:ext cx="14789068" cy="5269620"/>
          </a:xfr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9900" b="0" dirty="0" smtClean="0">
                <a:solidFill>
                  <a:schemeClr val="tx1"/>
                </a:solidFill>
              </a:rPr>
              <a:t>?</a:t>
            </a:r>
            <a:endParaRPr lang="ru-RU" sz="19900" b="0" dirty="0" smtClean="0">
              <a:solidFill>
                <a:schemeClr val="tx1"/>
              </a:solidFill>
              <a:hlinkClick r:id="rId2" action="ppaction://hlinksldjump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480" y="10517357"/>
            <a:ext cx="105032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Не позднее чем за 15 минут </a:t>
            </a:r>
            <a:r>
              <a:rPr lang="ru-RU" sz="2400" dirty="0"/>
              <a:t>до начала экзамена </a:t>
            </a:r>
            <a:r>
              <a:rPr lang="ru-RU" sz="2400" dirty="0" smtClean="0"/>
              <a:t>организатор получает в штабе ППЭ ЭМ (по форме ППЭ-14-02)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" y="2086683"/>
            <a:ext cx="123586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Назовите формы, выдаваемые руководителем ППЭ организаторам в аудитории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064947" y="9448106"/>
            <a:ext cx="5374947" cy="1069251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Чтобы ознакомиться с </a:t>
            </a:r>
            <a:r>
              <a:rPr lang="ru-RU" sz="2400" b="1" dirty="0" smtClean="0"/>
              <a:t>формами, </a:t>
            </a:r>
            <a:r>
              <a:rPr lang="ru-RU" sz="2400" b="1" dirty="0"/>
              <a:t>нажмите на </a:t>
            </a:r>
            <a:r>
              <a:rPr lang="ru-RU" sz="2400" b="1" dirty="0" smtClean="0"/>
              <a:t>наименование </a:t>
            </a:r>
            <a:r>
              <a:rPr lang="ru-RU" sz="2400" b="1" dirty="0"/>
              <a:t>форм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69157" y="4090094"/>
            <a:ext cx="12126912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hlinkClick r:id="rId2" action="ppaction://hlinksldjump"/>
              </a:rPr>
              <a:t>форму ППЭ-05-01 «Список участников ГИА в аудитории ППЭ»;</a:t>
            </a:r>
            <a:r>
              <a:rPr lang="ru-RU" sz="2800" dirty="0"/>
              <a:t> 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hlinkClick r:id="rId3" action="ppaction://hlinksldjump"/>
              </a:rPr>
              <a:t>форму ППЭ-05-02 «Протокол проведения </a:t>
            </a:r>
            <a:r>
              <a:rPr lang="ru-RU" sz="2800" dirty="0" smtClean="0">
                <a:hlinkClick r:id="rId3" action="ppaction://hlinksldjump"/>
              </a:rPr>
              <a:t>ГИА-9 </a:t>
            </a:r>
            <a:r>
              <a:rPr lang="ru-RU" sz="2800" dirty="0">
                <a:hlinkClick r:id="rId3" action="ppaction://hlinksldjump"/>
              </a:rPr>
              <a:t>в аудитории»;</a:t>
            </a:r>
            <a:endParaRPr lang="ru-RU" sz="2800" dirty="0"/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</a:rPr>
              <a:t>форма ППЭ-12-01 «Протокол проведения </a:t>
            </a:r>
            <a:r>
              <a:rPr lang="ru-RU" sz="2800" dirty="0" smtClean="0">
                <a:solidFill>
                  <a:srgbClr val="FF0000"/>
                </a:solidFill>
              </a:rPr>
              <a:t>ГИА-9 </a:t>
            </a:r>
            <a:r>
              <a:rPr lang="ru-RU" sz="2800" dirty="0">
                <a:solidFill>
                  <a:srgbClr val="FF0000"/>
                </a:solidFill>
              </a:rPr>
              <a:t>в аудитории» НЕ ИСПОЛЬЗУЕТСЯ с 2016 ГОДА!</a:t>
            </a: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hlinkClick r:id="rId4" action="ppaction://hlinksldjump"/>
              </a:rPr>
              <a:t>форму ППЭ-12-02 «Ведомость коррекции персональных данных участников ГИА в аудитории»;</a:t>
            </a:r>
            <a:endParaRPr lang="ru-RU" sz="2800" dirty="0"/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hlinkClick r:id="rId5" action="ppaction://hlinksldjump"/>
              </a:rPr>
              <a:t>форму ППЭ-12-03 «Ведомость использования дополнительных бланков ответов № 2»;</a:t>
            </a:r>
            <a:endParaRPr lang="ru-RU" sz="2800" dirty="0"/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800" dirty="0">
                <a:hlinkClick r:id="rId6" action="ppaction://hlinksldjump"/>
              </a:rPr>
              <a:t>форму ППЭ-16 «Расшифровка кодов образовательных организаций»;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115486" y="2420835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Управляющая кнопка: назад 10">
            <a:hlinkClick r:id="" action="ppaction://hlinkshowjump?jump=nextslide" highlightClick="1"/>
          </p:cNvPr>
          <p:cNvSpPr/>
          <p:nvPr/>
        </p:nvSpPr>
        <p:spPr>
          <a:xfrm rot="10800000">
            <a:off x="12830076" y="10932855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76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2058" y="428095"/>
            <a:ext cx="12271464" cy="1512169"/>
          </a:xfrm>
        </p:spPr>
        <p:txBody>
          <a:bodyPr>
            <a:noAutofit/>
          </a:bodyPr>
          <a:lstStyle/>
          <a:p>
            <a:r>
              <a:rPr lang="ru-RU" sz="4000" dirty="0"/>
              <a:t>форма ППЭ-05-01 </a:t>
            </a:r>
            <a:br>
              <a:rPr lang="ru-RU" sz="4000" dirty="0"/>
            </a:br>
            <a:r>
              <a:rPr lang="ru-RU" sz="4000" dirty="0"/>
              <a:t>«Список участников ГИА в аудитории ППЭ»</a:t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241" y="2542989"/>
            <a:ext cx="11662672" cy="751541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084909" y="2542988"/>
            <a:ext cx="3781168" cy="306697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/>
              <a:t>Какие поля в форме заполняются организатором в аудитории?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084909" y="6301946"/>
            <a:ext cx="3781168" cy="2743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Форма полностью заполняется  </a:t>
            </a:r>
            <a:r>
              <a:rPr lang="ru-RU" sz="2800" dirty="0" smtClean="0">
                <a:solidFill>
                  <a:srgbClr val="FF0000"/>
                </a:solidFill>
              </a:rPr>
              <a:t>автоматизировано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" name="Управляющая кнопка: назад 6">
            <a:hlinkClick r:id="rId3" action="ppaction://hlinksldjump" highlightClick="1"/>
          </p:cNvPr>
          <p:cNvSpPr/>
          <p:nvPr/>
        </p:nvSpPr>
        <p:spPr>
          <a:xfrm>
            <a:off x="13459327" y="10202780"/>
            <a:ext cx="946484" cy="577516"/>
          </a:xfrm>
          <a:prstGeom prst="actionButtonBackPrevious">
            <a:avLst/>
          </a:prstGeom>
          <a:solidFill>
            <a:schemeClr val="bg1">
              <a:lumMod val="65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973567" y="10366444"/>
            <a:ext cx="3619311" cy="827704"/>
          </a:xfrm>
          <a:prstGeom prst="rect">
            <a:avLst/>
          </a:prstGeom>
          <a:noFill/>
          <a:ln w="19050"/>
          <a:effectLst>
            <a:outerShdw blurRad="40000" dist="23000" dir="5400000" rotWithShape="0">
              <a:srgbClr val="000000">
                <a:alpha val="0"/>
              </a:srgbClr>
            </a:outerShdw>
          </a:effectLst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AB3"/>
                </a:solidFill>
                <a:cs typeface="Times New Roman" panose="02020603050405020304" pitchFamily="18" charset="0"/>
              </a:rPr>
              <a:t>Для проверки ответа используйте клавишу «пробел»</a:t>
            </a:r>
            <a:endParaRPr lang="ru-RU" sz="2000" b="1" dirty="0">
              <a:solidFill>
                <a:srgbClr val="006AB3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73" y="128513"/>
            <a:ext cx="2711707" cy="144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57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ФЦПРО-ЕГЭ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ЕГЭ</Template>
  <TotalTime>1511</TotalTime>
  <Words>1767</Words>
  <Application>Microsoft Office PowerPoint</Application>
  <PresentationFormat>Произвольный</PresentationFormat>
  <Paragraphs>221</Paragraphs>
  <Slides>55</Slides>
  <Notes>0</Notes>
  <HiddenSlides>20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55</vt:i4>
      </vt:variant>
    </vt:vector>
  </HeadingPairs>
  <TitlesOfParts>
    <vt:vector size="60" baseType="lpstr">
      <vt:lpstr>Arial</vt:lpstr>
      <vt:lpstr>Calibri</vt:lpstr>
      <vt:lpstr>Times New Roman</vt:lpstr>
      <vt:lpstr>ЕГЭ</vt:lpstr>
      <vt:lpstr>ФЦПРО-ЕГЭ</vt:lpstr>
      <vt:lpstr>Экзаменационные материалы в ППЭ, используемые при проведении ГИА</vt:lpstr>
      <vt:lpstr>Регистрация работников ППЭ</vt:lpstr>
      <vt:lpstr>Форма ППЭ-07 «Список работников ППЭ»</vt:lpstr>
      <vt:lpstr>Форма ППЭ-19 «Контроль изменения состава работников в день экзамена» </vt:lpstr>
      <vt:lpstr>Организация входа в ППЭ</vt:lpstr>
      <vt:lpstr>форма ППЭ-06-01  «Список участников ГИА-9 в ППЭ» </vt:lpstr>
      <vt:lpstr>форма ППЭ-06-02  «Список участников ГИА-9 в ППЭ по алфавиту» </vt:lpstr>
      <vt:lpstr>Выдача ЭМ организаторам в аудитории</vt:lpstr>
      <vt:lpstr>форма ППЭ-05-01  «Список участников ГИА в аудитории ППЭ» </vt:lpstr>
      <vt:lpstr>Форма ППЭ-05-02 «Протокол проведения ГИА-9 в аудитории ППЭ» </vt:lpstr>
      <vt:lpstr>Время начала ОГЭ</vt:lpstr>
      <vt:lpstr>Форма ППЭ-12-02 «Ведомость коррекции персональных данных участников ГИА в аудитории» </vt:lpstr>
      <vt:lpstr>Форма ППЭ-12-03 «Ведомость использования дополнительных бланков ответов № 2» </vt:lpstr>
      <vt:lpstr>Форма ППЭ-16 «Расшифровка кодов образовательных организаций» </vt:lpstr>
      <vt:lpstr>ППЭ-14-02 «Ведомость выдачи и возврата экзаменационных материалов по аудиториям ППЭ» </vt:lpstr>
      <vt:lpstr>Организация входа в ППЭ </vt:lpstr>
      <vt:lpstr>Организация входа в ППЭ</vt:lpstr>
      <vt:lpstr>Организация входа в ППЭ </vt:lpstr>
      <vt:lpstr>Возможные ситуации при проведении ГИА</vt:lpstr>
      <vt:lpstr>Форма ППЭ-20  «Акт об идентификации личности участника ГИА» </vt:lpstr>
      <vt:lpstr>Возможные ситуации при проведении ГИА</vt:lpstr>
      <vt:lpstr>Форма ППЭ-21 «Акт об удалении участника ГИА» </vt:lpstr>
      <vt:lpstr>Возможные ситуации при проведении ГИА</vt:lpstr>
      <vt:lpstr>Форма ППЭ-22  «Акт о досрочном завершении экзамена по объективным причинам» </vt:lpstr>
      <vt:lpstr>Возможные ситуации при проведении ГИА</vt:lpstr>
      <vt:lpstr>ППЭ-02 «Апелляция о нарушении установленного порядка проведения ГИА»</vt:lpstr>
      <vt:lpstr>ППЭ-03 «Протокол рассмотрения апелляции о нарушении установленного порядка проведения ГИА»</vt:lpstr>
      <vt:lpstr>Комплектование ЭМ</vt:lpstr>
      <vt:lpstr>Заполнение форм в штабе ППЭ</vt:lpstr>
      <vt:lpstr>Заполнение форм в штабе ППЭ</vt:lpstr>
      <vt:lpstr>ППЭ-14-02 «Ведомость выдачи и возврата экзаменационных материалов по аудиториям ППЭ» </vt:lpstr>
      <vt:lpstr>ППЭ 13-02 МАШ  «Сводная ведомость учёта участников и использования экзаменационных материалов в ППЭ» </vt:lpstr>
      <vt:lpstr>Форма ППЭ 13-01  «Протокол проведения ГИА-9 в ППЭ» </vt:lpstr>
      <vt:lpstr>Форма ППЭ-14-01 «Акт приёмки-передачи экзаменационных материалов в ППЭ»</vt:lpstr>
      <vt:lpstr>Заполнение форм в штабе ППЭ</vt:lpstr>
      <vt:lpstr>Завершение экзамена в ППЭ</vt:lpstr>
      <vt:lpstr>Особенности использования форм и ведомостей ППЭ при проведении ОГЭ  по иностранным языкам  (раздел «Говорение»)</vt:lpstr>
      <vt:lpstr>Особенности использования форм организаторами вне аудитории и в аудитории</vt:lpstr>
      <vt:lpstr>Форма ППЭ-05-02-У «Протокол проведения ЕГЭ в аудитории подготовки» </vt:lpstr>
      <vt:lpstr>Форма ППЭ-05-03-У «Протокол проведения ГИА-9 в аудитории проведения» </vt:lpstr>
      <vt:lpstr>Форма ППЭ-13-03У «Сводная ведомость учета участников и использования ЭМ в ППЭ»</vt:lpstr>
      <vt:lpstr>Передача руководителю ППЭ неиспользованных ЭМ</vt:lpstr>
      <vt:lpstr>Образцы заполнения форм протоколов, актов и ведомостей, используемых в ппэ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«Подготовка организаторов в аудитории и вне аудитории пункта проведения экзамена государственной итоговой аттестации по образовательным программам среднего общего образования в 2016 году»</dc:title>
  <dc:creator>Пользователь Windows</dc:creator>
  <cp:lastModifiedBy>Taniana</cp:lastModifiedBy>
  <cp:revision>143</cp:revision>
  <dcterms:created xsi:type="dcterms:W3CDTF">2016-02-13T00:06:11Z</dcterms:created>
  <dcterms:modified xsi:type="dcterms:W3CDTF">2017-04-24T13:28:00Z</dcterms:modified>
</cp:coreProperties>
</file>