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306" r:id="rId4"/>
    <p:sldId id="307" r:id="rId5"/>
    <p:sldId id="308" r:id="rId6"/>
    <p:sldId id="309" r:id="rId7"/>
    <p:sldId id="310" r:id="rId8"/>
    <p:sldId id="311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273" r:id="rId18"/>
    <p:sldId id="274" r:id="rId19"/>
    <p:sldId id="275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283" r:id="rId30"/>
    <p:sldId id="284" r:id="rId31"/>
    <p:sldId id="351" r:id="rId32"/>
    <p:sldId id="330" r:id="rId33"/>
    <p:sldId id="331" r:id="rId34"/>
    <p:sldId id="352" r:id="rId35"/>
    <p:sldId id="353" r:id="rId36"/>
    <p:sldId id="341" r:id="rId37"/>
    <p:sldId id="342" r:id="rId38"/>
    <p:sldId id="334" r:id="rId39"/>
    <p:sldId id="335" r:id="rId40"/>
    <p:sldId id="336" r:id="rId41"/>
    <p:sldId id="338" r:id="rId42"/>
    <p:sldId id="339" r:id="rId43"/>
    <p:sldId id="340" r:id="rId44"/>
    <p:sldId id="355" r:id="rId45"/>
    <p:sldId id="356" r:id="rId46"/>
    <p:sldId id="357" r:id="rId47"/>
    <p:sldId id="358" r:id="rId48"/>
    <p:sldId id="359" r:id="rId49"/>
    <p:sldId id="361" r:id="rId50"/>
    <p:sldId id="362" r:id="rId51"/>
    <p:sldId id="363" r:id="rId52"/>
    <p:sldId id="364" r:id="rId53"/>
    <p:sldId id="369" r:id="rId54"/>
    <p:sldId id="370" r:id="rId55"/>
    <p:sldId id="371" r:id="rId56"/>
    <p:sldId id="372" r:id="rId57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44" y="78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2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8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5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0.xml"/><Relationship Id="rId7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2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30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tif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97160" y="3566701"/>
            <a:ext cx="11933911" cy="6871821"/>
          </a:xfrm>
        </p:spPr>
        <p:txBody>
          <a:bodyPr>
            <a:normAutofit/>
          </a:bodyPr>
          <a:lstStyle/>
          <a:p>
            <a:r>
              <a:rPr lang="ru-RU" sz="6000" dirty="0"/>
              <a:t>Экзаменационные материалы в ППЭ, используемые при проведении </a:t>
            </a:r>
            <a:r>
              <a:rPr lang="ru-RU" sz="6000" dirty="0" smtClean="0"/>
              <a:t>ГИА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Подготовка </a:t>
            </a:r>
            <a:r>
              <a:rPr lang="ru-RU" sz="4000" dirty="0" smtClean="0"/>
              <a:t>уполномоченных представителей ГЭК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204" y="551664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Форма ППЭ-05-02 «Протокол проведения </a:t>
            </a:r>
            <a:r>
              <a:rPr lang="ru-RU" dirty="0" smtClean="0"/>
              <a:t>ГИА-9 </a:t>
            </a:r>
            <a:r>
              <a:rPr lang="ru-RU" dirty="0"/>
              <a:t>в аудитории ППЭ»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80324" y="3822193"/>
            <a:ext cx="3350118" cy="24797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 наличии данных </a:t>
            </a:r>
            <a:r>
              <a:rPr lang="ru-RU" sz="2800" dirty="0" smtClean="0"/>
              <a:t>фактов, </a:t>
            </a:r>
            <a:r>
              <a:rPr lang="ru-RU" sz="2800" dirty="0"/>
              <a:t>кто ставит отметку в форме?</a:t>
            </a:r>
          </a:p>
        </p:txBody>
      </p:sp>
      <p:sp>
        <p:nvSpPr>
          <p:cNvPr id="11" name="Управляющая кнопка: назад 10">
            <a:hlinkClick r:id="" action="ppaction://hlinkshowjump?jump=nextslide" highlightClick="1"/>
          </p:cNvPr>
          <p:cNvSpPr/>
          <p:nvPr/>
        </p:nvSpPr>
        <p:spPr>
          <a:xfrm rot="10800000">
            <a:off x="13395159" y="10186738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32647" y="10186738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0333" y="2799472"/>
            <a:ext cx="10677378" cy="68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817" y="5164621"/>
            <a:ext cx="1176826" cy="2514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473" y="5323163"/>
            <a:ext cx="5189838" cy="607948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rot="10800000" flipV="1">
            <a:off x="5422281" y="6755041"/>
            <a:ext cx="8448261" cy="16498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51" y="8006928"/>
            <a:ext cx="4939097" cy="19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39" y="2331218"/>
            <a:ext cx="2418578" cy="4826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начала ОГЭ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6919" y="8509028"/>
            <a:ext cx="1612507" cy="2977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2322" y="8395150"/>
            <a:ext cx="2058984" cy="1831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54062" y="8608418"/>
            <a:ext cx="1568099" cy="27994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98055" y="5880741"/>
            <a:ext cx="3663388" cy="1891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Время вскрытия ИК участниками экзамена</a:t>
            </a:r>
            <a:endParaRPr lang="ru-RU" sz="2800" b="1" dirty="0">
              <a:solidFill>
                <a:srgbClr val="E2001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469" y="5913586"/>
            <a:ext cx="3927117" cy="1482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2001A"/>
                </a:solidFill>
              </a:rPr>
              <a:t>10:00</a:t>
            </a:r>
            <a:endParaRPr lang="ru-RU" b="1" dirty="0">
              <a:solidFill>
                <a:srgbClr val="E2001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13774" y="5295901"/>
            <a:ext cx="4253948" cy="2695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Объявляемое участником и фиксируемое на доске после начала экзамена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3317" y="2630232"/>
            <a:ext cx="11411924" cy="852616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 графе «Начало экзамена» фиксируется время:</a:t>
            </a:r>
          </a:p>
        </p:txBody>
      </p:sp>
      <p:sp>
        <p:nvSpPr>
          <p:cNvPr id="12" name="Управляющая кнопка: назад 11">
            <a:hlinkClick r:id="rId6" action="ppaction://hlinksldjump" highlightClick="1"/>
          </p:cNvPr>
          <p:cNvSpPr/>
          <p:nvPr/>
        </p:nvSpPr>
        <p:spPr>
          <a:xfrm>
            <a:off x="13395159" y="10282990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84851" y="1023658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491" y="379340"/>
            <a:ext cx="13050184" cy="1512169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Форма </a:t>
            </a:r>
            <a:r>
              <a:rPr lang="ru-RU" sz="3200" dirty="0"/>
              <a:t>ППЭ-12-02 «Ведомость коррекции персональных данных участников ГИА в аудитории»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11" y="2739316"/>
            <a:ext cx="12259050" cy="75415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25168" y="2739316"/>
            <a:ext cx="2916194" cy="34104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/>
              <a:t>Какие данные вносятся в графу «Измененные данные»?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605" y="4945607"/>
            <a:ext cx="816579" cy="1002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051" y="5324292"/>
            <a:ext cx="6948596" cy="4338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99" y="9662982"/>
            <a:ext cx="7220912" cy="45719"/>
          </a:xfrm>
          <a:prstGeom prst="rect">
            <a:avLst/>
          </a:prstGeom>
        </p:spPr>
      </p:pic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13395159" y="10282990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23518" y="4952787"/>
            <a:ext cx="16985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</a:rPr>
              <a:t>Сидоров </a:t>
            </a:r>
          </a:p>
          <a:p>
            <a:r>
              <a:rPr lang="ru-RU" sz="1700" b="1" dirty="0" smtClean="0">
                <a:solidFill>
                  <a:srgbClr val="000000"/>
                </a:solidFill>
              </a:rPr>
              <a:t>Петр </a:t>
            </a:r>
          </a:p>
          <a:p>
            <a:r>
              <a:rPr lang="ru-RU" sz="1700" b="1" dirty="0" smtClean="0">
                <a:solidFill>
                  <a:srgbClr val="000000"/>
                </a:solidFill>
              </a:rPr>
              <a:t>Иванович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17530" y="5205200"/>
            <a:ext cx="88784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</a:rPr>
              <a:t>1111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0677" y="5205198"/>
            <a:ext cx="111485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</a:rPr>
              <a:t>222222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62789" y="5190914"/>
            <a:ext cx="11243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</a:rPr>
              <a:t>222333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53133" y="10571748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3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1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480279"/>
            <a:ext cx="13074898" cy="1512169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Форма </a:t>
            </a:r>
            <a:r>
              <a:rPr lang="ru-RU" sz="3600" dirty="0"/>
              <a:t>ППЭ-12-03 «Ведомость использования дополнительных бланков ответов № 2»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3007" y="2457451"/>
            <a:ext cx="7011432" cy="882967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331496" y="1036320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97" y="498471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 smtClean="0"/>
              <a:t>Форма </a:t>
            </a:r>
            <a:r>
              <a:rPr lang="ru-RU" sz="4400" dirty="0"/>
              <a:t>ППЭ-16 «Расшифровка кодов образовательных организаций»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3" y="2443126"/>
            <a:ext cx="10459843" cy="7590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8087" y="2443126"/>
            <a:ext cx="4843848" cy="2499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с помощью данной формы организаторы в аудитории информируют участников о кодах образовательных организаций?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48087" y="5375189"/>
            <a:ext cx="3830594" cy="13345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Раздают на парты участникам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48087" y="7142205"/>
            <a:ext cx="3830594" cy="23230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Информируют о коде ОО индивидуально каждого участника (используется 1 экз. на аудиторию)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0987" y="5691980"/>
            <a:ext cx="700948" cy="700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151" y="7935712"/>
            <a:ext cx="808620" cy="736053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rId5" action="ppaction://hlinksldjump" highlightClick="1"/>
          </p:cNvPr>
          <p:cNvSpPr/>
          <p:nvPr/>
        </p:nvSpPr>
        <p:spPr>
          <a:xfrm>
            <a:off x="13395159" y="10282990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31171" y="10305733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ППЭ-14-02 «Ведомость выдачи и возврата экзаменационных материалов по аудиториям ППЭ»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52" y="2308245"/>
            <a:ext cx="12493570" cy="7997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49881" y="2308245"/>
            <a:ext cx="2916194" cy="4413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Количество ЭМ для каждой аудитории руководитель ППЭ распределяет исходя и количества распределенных в каждую аудиторию участников</a:t>
            </a:r>
            <a:endParaRPr lang="ru-RU" sz="2400" dirty="0"/>
          </a:p>
          <a:p>
            <a:pPr algn="ctr"/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02" y="4413666"/>
            <a:ext cx="717725" cy="880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997" y="4481914"/>
            <a:ext cx="693011" cy="850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522" y="3616538"/>
            <a:ext cx="9555359" cy="1368098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13395159" y="10282990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86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входа в ППЭ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82" y="7478458"/>
            <a:ext cx="2164789" cy="1949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4385" y="2215254"/>
            <a:ext cx="12760166" cy="1435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 расчета какого минимального количества на одного участника аудитории ППЭ обеспечиваются черновиками?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3434" y="5867400"/>
            <a:ext cx="3463766" cy="88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4354" y="5867400"/>
            <a:ext cx="3539966" cy="88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25275" y="5867400"/>
            <a:ext cx="3539966" cy="88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Четыре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647" y="7478458"/>
            <a:ext cx="2227222" cy="4112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67212" y="7583131"/>
            <a:ext cx="2262297" cy="41151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3535" y="2280769"/>
            <a:ext cx="2285140" cy="44756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15026" y="4212479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входа в 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" y="2729604"/>
            <a:ext cx="2739776" cy="5356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3776" y="2577204"/>
            <a:ext cx="12271465" cy="1893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Сколько экземпляров формы ППЭ-05-01 «Список участников в ППЭ» получают организаторы в аудитории у руководителя ППЭ?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0000" y="6705600"/>
            <a:ext cx="3251200" cy="106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Один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8308" y="6705600"/>
            <a:ext cx="3251200" cy="106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34508" y="6705600"/>
            <a:ext cx="3251200" cy="106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202" y="8624196"/>
            <a:ext cx="2261812" cy="41151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94" y="8598796"/>
            <a:ext cx="2261812" cy="41151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720" y="8879755"/>
            <a:ext cx="2164268" cy="19508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20946" y="5004265"/>
            <a:ext cx="3842004" cy="1282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3049151" y="10830644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558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входа в ППЭ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912" y="2692400"/>
            <a:ext cx="2758688" cy="54279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6400" y="2406650"/>
            <a:ext cx="11048842" cy="1231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Какую форму ППЭ должен вывесить у входа в аудиторию организатор в аудитории?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82" y="8592164"/>
            <a:ext cx="2267909" cy="4115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382" y="8592165"/>
            <a:ext cx="2267909" cy="4115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382" y="9005887"/>
            <a:ext cx="2164268" cy="19508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1836" y="5789454"/>
            <a:ext cx="3784600" cy="2330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ППЭ-13-01 </a:t>
            </a:r>
            <a:r>
              <a:rPr lang="ru-RU" sz="2800" b="1" dirty="0">
                <a:solidFill>
                  <a:srgbClr val="FF0000"/>
                </a:solidFill>
              </a:rPr>
              <a:t>«Протокол проведения </a:t>
            </a:r>
            <a:r>
              <a:rPr lang="ru-RU" sz="2800" b="1" dirty="0" smtClean="0">
                <a:solidFill>
                  <a:srgbClr val="FF0000"/>
                </a:solidFill>
              </a:rPr>
              <a:t>ГИА-9 </a:t>
            </a:r>
            <a:r>
              <a:rPr lang="ru-RU" sz="2800" b="1" dirty="0">
                <a:solidFill>
                  <a:srgbClr val="FF0000"/>
                </a:solidFill>
              </a:rPr>
              <a:t>в ППЭ»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6161" y="5789454"/>
            <a:ext cx="4252710" cy="2330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ППЭ-05-01 «Список участников ГИА в аудитории ППЭ»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93400" y="5789455"/>
            <a:ext cx="3987800" cy="23309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ППЭ-16 «Расшифровка кодов образовательных организаций ППЭ»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40096" y="4070815"/>
            <a:ext cx="3842004" cy="1282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3092014" y="10956776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Возможные ситуации при проведении ГИА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3" y="2974365"/>
            <a:ext cx="14461808" cy="16518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b="0" dirty="0">
                <a:solidFill>
                  <a:schemeClr val="tx1"/>
                </a:solidFill>
              </a:rPr>
              <a:t>Назовите </a:t>
            </a:r>
            <a:r>
              <a:rPr lang="ru-RU" sz="4400" b="0" dirty="0" smtClean="0">
                <a:solidFill>
                  <a:schemeClr val="tx1"/>
                </a:solidFill>
              </a:rPr>
              <a:t>форму, которая используется в случае отсутствия у участника документа, удостоверяющего личность:</a:t>
            </a:r>
            <a:endParaRPr lang="ru-RU" sz="4400" b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03433" y="5134480"/>
            <a:ext cx="14461808" cy="1335665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marL="640565" marR="0" lvl="0" indent="-640565" algn="l" defTabSz="1708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action="ppaction://hlinksldjump"/>
              </a:rPr>
              <a:t>Форма ППЭ-20 «Акт об идентификации личности участника ГИА»;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5773" y="7226516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3467" y="7105743"/>
            <a:ext cx="5374947" cy="10692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Чтобы ознакомиться с </a:t>
            </a:r>
            <a:r>
              <a:rPr lang="ru-RU" sz="2400" b="1" dirty="0" smtClean="0"/>
              <a:t>формой, </a:t>
            </a:r>
            <a:r>
              <a:rPr lang="ru-RU" sz="2400" b="1" dirty="0"/>
              <a:t>нажмите на </a:t>
            </a:r>
            <a:r>
              <a:rPr lang="ru-RU" sz="2400" b="1" dirty="0" smtClean="0"/>
              <a:t>наименование </a:t>
            </a:r>
            <a:r>
              <a:rPr lang="ru-RU" sz="2400" b="1" dirty="0"/>
              <a:t>форм</a:t>
            </a:r>
          </a:p>
        </p:txBody>
      </p:sp>
      <p:sp>
        <p:nvSpPr>
          <p:cNvPr id="12" name="Управляющая кнопка: назад 11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работников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3433" y="2729604"/>
            <a:ext cx="1446180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 позднее 07.50 руководитель ППЭ </a:t>
            </a:r>
            <a:r>
              <a:rPr lang="ru-RU" dirty="0"/>
              <a:t>назначает ответственного из числа организаторов вне аудитории за регистрацию лиц, привлекаемых к проведению </a:t>
            </a:r>
            <a:r>
              <a:rPr lang="ru-RU" dirty="0" smtClean="0"/>
              <a:t>ОГЭ </a:t>
            </a:r>
            <a:r>
              <a:rPr lang="ru-RU" dirty="0"/>
              <a:t>в ППЭ: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3432" y="4735117"/>
            <a:ext cx="14461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Где и по какой форме производится регистрация работников?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3431" y="5830309"/>
            <a:ext cx="14461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rgbClr val="0070C0"/>
                </a:solidFill>
                <a:hlinkClick r:id="rId2" action="ppaction://hlinksldjump"/>
              </a:rPr>
              <a:t>Форма ППЭ-07 «Список работников ППЭ»</a:t>
            </a:r>
            <a:endParaRPr lang="ru-RU" sz="4400" b="1" u="sng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2584" y="6436498"/>
            <a:ext cx="2889829" cy="12857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6269" y="10252347"/>
            <a:ext cx="5374947" cy="1069251"/>
          </a:xfrm>
          <a:prstGeom prst="rect">
            <a:avLst/>
          </a:prstGeom>
          <a:noFill/>
          <a:ln>
            <a:solidFill>
              <a:srgbClr val="4A7EB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Чтобы ознакомиться с </a:t>
            </a:r>
            <a:r>
              <a:rPr lang="ru-RU" sz="2400" b="1" dirty="0" smtClean="0"/>
              <a:t>формами, </a:t>
            </a:r>
            <a:r>
              <a:rPr lang="ru-RU" sz="2400" b="1" dirty="0"/>
              <a:t>нажмите на </a:t>
            </a:r>
            <a:r>
              <a:rPr lang="ru-RU" sz="2400" b="1" dirty="0" smtClean="0"/>
              <a:t>наименование </a:t>
            </a:r>
            <a:r>
              <a:rPr lang="ru-RU" sz="2400" b="1" dirty="0"/>
              <a:t>форм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3430" y="8469901"/>
            <a:ext cx="144618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случае замены работника ППЭ оформляется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429" y="9339226"/>
            <a:ext cx="144618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форма ППЭ-19 «Контроль изменения состава работников в день экзамена»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06167" y="7185637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зад 11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482328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/>
              <a:t>Форма ППЭ-20 </a:t>
            </a:r>
            <a:br>
              <a:rPr lang="ru-RU" sz="3600" dirty="0"/>
            </a:br>
            <a:r>
              <a:rPr lang="ru-RU" sz="3600" dirty="0"/>
              <a:t>«Акт об идентификации личности участника ГИА»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45" y="2480811"/>
            <a:ext cx="7611467" cy="8923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4200" y="2252211"/>
            <a:ext cx="7645400" cy="24975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заполняется в случае отсутствия у выпускника текущего года документа, удостоверяющего </a:t>
            </a:r>
            <a:r>
              <a:rPr lang="ru-RU" sz="2800" dirty="0" smtClean="0"/>
              <a:t>личность, </a:t>
            </a:r>
            <a:r>
              <a:rPr lang="ru-RU" sz="2800" dirty="0"/>
              <a:t>сопровождающим от </a:t>
            </a:r>
            <a:r>
              <a:rPr lang="ru-RU" sz="2800" dirty="0" smtClean="0"/>
              <a:t>ОО </a:t>
            </a:r>
            <a:r>
              <a:rPr lang="ru-RU" sz="2800" dirty="0"/>
              <a:t>в присутствии </a:t>
            </a:r>
            <a:r>
              <a:rPr lang="ru-RU" sz="2800" dirty="0" smtClean="0"/>
              <a:t>уполномоченного представителя ГЭК </a:t>
            </a:r>
            <a:r>
              <a:rPr lang="ru-RU" sz="2800" dirty="0"/>
              <a:t>при входе в ППЭ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04200" y="4997450"/>
            <a:ext cx="7645400" cy="256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Какой </a:t>
            </a:r>
            <a:r>
              <a:rPr lang="ru-RU" sz="2800" dirty="0" smtClean="0">
                <a:solidFill>
                  <a:srgbClr val="FF0000"/>
                </a:solidFill>
              </a:rPr>
              <a:t>акт оформляется </a:t>
            </a:r>
            <a:r>
              <a:rPr lang="ru-RU" sz="2800" dirty="0">
                <a:solidFill>
                  <a:srgbClr val="FF0000"/>
                </a:solidFill>
              </a:rPr>
              <a:t>в случае отсутствия документа, удостоверяющего личность, у выпускника прошлых лет, обучающегося СПО, </a:t>
            </a:r>
            <a:r>
              <a:rPr lang="ru-RU" sz="2800" dirty="0" smtClean="0">
                <a:solidFill>
                  <a:srgbClr val="FF0000"/>
                </a:solidFill>
              </a:rPr>
              <a:t>обучающегося  </a:t>
            </a:r>
            <a:r>
              <a:rPr lang="ru-RU" sz="2800" dirty="0">
                <a:solidFill>
                  <a:srgbClr val="FF0000"/>
                </a:solidFill>
              </a:rPr>
              <a:t>иностранных ОО?</a:t>
            </a: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14628396" y="1085850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47933" y="6115001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468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3337" y="243568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/>
              <a:t>Возможные ситуации при проведении ГИА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4" y="2282119"/>
            <a:ext cx="14461808" cy="16518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dirty="0">
                <a:solidFill>
                  <a:schemeClr val="tx1"/>
                </a:solidFill>
              </a:rPr>
              <a:t>Назовите </a:t>
            </a:r>
            <a:r>
              <a:rPr lang="ru-RU" sz="4000" b="0" dirty="0" smtClean="0">
                <a:solidFill>
                  <a:schemeClr val="tx1"/>
                </a:solidFill>
              </a:rPr>
              <a:t>форму, которая используется в случае нарушения установленного порядка проведения ГИА:</a:t>
            </a:r>
            <a:endParaRPr lang="ru-RU" sz="4000" b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03433" y="4802286"/>
            <a:ext cx="14461808" cy="1990985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marL="640565" marR="0" lvl="0" indent="-640565" algn="l" defTabSz="1708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action="ppaction://hlinksldjump"/>
              </a:rPr>
              <a:t>Форма ППЭ-21 «Акт об удалении  участника ГИА»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95293" y="7258552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0147" y="7228072"/>
            <a:ext cx="5374947" cy="10692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Чтобы ознакомиться с </a:t>
            </a:r>
            <a:r>
              <a:rPr lang="ru-RU" sz="2400" b="1" dirty="0" smtClean="0"/>
              <a:t>формами, </a:t>
            </a:r>
            <a:r>
              <a:rPr lang="ru-RU" sz="2400" b="1" dirty="0"/>
              <a:t>нажмите на </a:t>
            </a:r>
            <a:r>
              <a:rPr lang="ru-RU" sz="2400" b="1" dirty="0" smtClean="0"/>
              <a:t>наименование </a:t>
            </a:r>
            <a:r>
              <a:rPr lang="ru-RU" sz="2400" b="1" dirty="0"/>
              <a:t>форм</a:t>
            </a:r>
          </a:p>
        </p:txBody>
      </p:sp>
      <p:sp>
        <p:nvSpPr>
          <p:cNvPr id="9" name="Управляющая кнопка: назад 8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5077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Форма ППЭ-21 «Акт об удалении участника ГИА»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152" y="2387600"/>
            <a:ext cx="6236482" cy="8991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2387600"/>
            <a:ext cx="3403600" cy="2006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Кем и где составляется АКТ?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" y="4765040"/>
            <a:ext cx="3403600" cy="502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Кто проставляет соответствующие метки в бланке регистрации участника и в протоколе проведения </a:t>
            </a:r>
            <a:r>
              <a:rPr lang="ru-RU" sz="2800" dirty="0" smtClean="0"/>
              <a:t>ОГЭ </a:t>
            </a:r>
            <a:r>
              <a:rPr lang="ru-RU" sz="2800" dirty="0"/>
              <a:t>в аудитории ППЭ (ППЭ-05-02)?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44386" y="2387600"/>
            <a:ext cx="4744889" cy="5130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составляется </a:t>
            </a:r>
            <a:r>
              <a:rPr lang="ru-RU" sz="2800" dirty="0" smtClean="0"/>
              <a:t>уполномоченным представителем ГЭК </a:t>
            </a:r>
            <a:r>
              <a:rPr lang="ru-RU" sz="2800" dirty="0"/>
              <a:t>совместно с ответственным организатором в аудитории и руководителем ППЭ </a:t>
            </a:r>
          </a:p>
          <a:p>
            <a:pPr algn="ctr"/>
            <a:r>
              <a:rPr lang="ru-RU" sz="2800" dirty="0"/>
              <a:t>в штабе ППЭ на любом этапе проведения </a:t>
            </a:r>
            <a:r>
              <a:rPr lang="ru-RU" sz="2800" dirty="0" smtClean="0"/>
              <a:t>экзамена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025335" y="7778750"/>
            <a:ext cx="4744889" cy="266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Организатор в аудитории.</a:t>
            </a:r>
          </a:p>
          <a:p>
            <a:pPr algn="ctr"/>
            <a:r>
              <a:rPr lang="ru-RU" sz="2800" dirty="0" smtClean="0"/>
              <a:t>Уполномоченный представитель </a:t>
            </a:r>
            <a:r>
              <a:rPr lang="ru-RU" sz="2800" dirty="0"/>
              <a:t>ГЭК осуществляет контроль наличия соответствующих отметок.</a:t>
            </a:r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13161546" y="1074420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99850" y="10036048"/>
            <a:ext cx="2316550" cy="1285669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нажмите курсором на вопрос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00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937" y="121648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/>
              <a:t>Возможные ситуации при проведении ГИА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4" y="2282119"/>
            <a:ext cx="14461808" cy="16518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0" dirty="0">
                <a:solidFill>
                  <a:schemeClr val="tx1"/>
                </a:solidFill>
              </a:rPr>
              <a:t>Назовите </a:t>
            </a:r>
            <a:r>
              <a:rPr lang="ru-RU" sz="4400" b="0" dirty="0" smtClean="0">
                <a:solidFill>
                  <a:schemeClr val="tx1"/>
                </a:solidFill>
              </a:rPr>
              <a:t>форму, которая используется в случае досрочного завершения участником экзамена:</a:t>
            </a:r>
            <a:endParaRPr lang="ru-RU" sz="4400" b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03434" y="5065135"/>
            <a:ext cx="14461808" cy="1747145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marL="640565" marR="0" lvl="0" indent="-640565" algn="l" defTabSz="1708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action="ppaction://hlinksldjump"/>
              </a:rPr>
              <a:t>Форма ППЭ-22 «Акт о досрочном завершении экзамена по объективным причинам»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91533" y="7813213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2587" y="7571666"/>
            <a:ext cx="5374947" cy="10692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Чтобы ознакомиться с </a:t>
            </a:r>
            <a:r>
              <a:rPr lang="ru-RU" sz="2400" b="1" dirty="0" smtClean="0"/>
              <a:t>формами, </a:t>
            </a:r>
            <a:r>
              <a:rPr lang="ru-RU" sz="2400" b="1" dirty="0"/>
              <a:t>нажмите на </a:t>
            </a:r>
            <a:r>
              <a:rPr lang="ru-RU" sz="2400" b="1" dirty="0" smtClean="0"/>
              <a:t>наименование </a:t>
            </a:r>
            <a:r>
              <a:rPr lang="ru-RU" sz="2400" b="1" dirty="0"/>
              <a:t>форм</a:t>
            </a:r>
          </a:p>
        </p:txBody>
      </p:sp>
      <p:sp>
        <p:nvSpPr>
          <p:cNvPr id="9" name="Управляющая кнопка: назад 8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380728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/>
              <a:t>Форма ППЭ-22 </a:t>
            </a:r>
            <a:br>
              <a:rPr lang="ru-RU" sz="3600" dirty="0"/>
            </a:br>
            <a:r>
              <a:rPr lang="ru-RU" sz="3600" dirty="0"/>
              <a:t>«Акт о досрочном завершении экзамена по объективным причинам»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1744" y="2330104"/>
            <a:ext cx="6226829" cy="8977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7" y="2344872"/>
            <a:ext cx="3603048" cy="20301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20400" y="2344872"/>
            <a:ext cx="5029200" cy="45385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составляется медицинским работником, </a:t>
            </a:r>
            <a:r>
              <a:rPr lang="ru-RU" sz="2800" dirty="0" smtClean="0"/>
              <a:t>уполномоченным представителем </a:t>
            </a:r>
            <a:r>
              <a:rPr lang="ru-RU" sz="2800" dirty="0"/>
              <a:t>ГЭК совместно с ответственным организатором в аудитории и руководителем ППЭ </a:t>
            </a:r>
          </a:p>
          <a:p>
            <a:pPr algn="ctr"/>
            <a:r>
              <a:rPr lang="ru-RU" sz="2800" dirty="0"/>
              <a:t>в медицинском кабинете на любом этапе проведения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82300" y="7087105"/>
            <a:ext cx="5029200" cy="3337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Организатор в аудитории. </a:t>
            </a:r>
            <a:r>
              <a:rPr lang="ru-RU" sz="2800" dirty="0" smtClean="0"/>
              <a:t>Уполномоченный представитель </a:t>
            </a:r>
            <a:r>
              <a:rPr lang="ru-RU" sz="2800" dirty="0"/>
              <a:t>ГЭК осуществляет контроль наличия соответствующих отметок в бланках регистрации таких участников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13161546" y="1074420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99850" y="10036048"/>
            <a:ext cx="2316550" cy="1285669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нажмите курсором на вопрос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14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857" y="197848"/>
            <a:ext cx="12271464" cy="1512169"/>
          </a:xfrm>
        </p:spPr>
        <p:txBody>
          <a:bodyPr>
            <a:noAutofit/>
          </a:bodyPr>
          <a:lstStyle/>
          <a:p>
            <a:r>
              <a:rPr lang="ru-RU" sz="4800" dirty="0"/>
              <a:t>Возможные ситуации при проведении ГИА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3" y="2667941"/>
            <a:ext cx="14461808" cy="16518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0" dirty="0">
                <a:solidFill>
                  <a:schemeClr val="tx1"/>
                </a:solidFill>
              </a:rPr>
              <a:t>Назовите </a:t>
            </a:r>
            <a:r>
              <a:rPr lang="ru-RU" sz="3600" b="0" dirty="0" smtClean="0">
                <a:solidFill>
                  <a:schemeClr val="tx1"/>
                </a:solidFill>
              </a:rPr>
              <a:t>формы, которые используются в случае подачи участником апелляции в пункте проведения экзамена:</a:t>
            </a:r>
            <a:endParaRPr lang="ru-RU" sz="3600" b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03433" y="5099536"/>
            <a:ext cx="14461808" cy="2615825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marL="640565" marR="0" lvl="0" indent="-640565" algn="l" defTabSz="1708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action="ppaction://hlinksldjump"/>
              </a:rPr>
              <a:t>Форма ППЭ-02 «Апелляция о нарушении установленного порядка проведения ГИА»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40565" marR="0" lvl="0" indent="-640565" algn="l" defTabSz="1708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action="ppaction://hlinksldjump"/>
              </a:rPr>
              <a:t>Форма ППЭ-03 «Протокол рассмотрения апелляции о нарушении установленного порядка ГИА»</a:t>
            </a:r>
            <a:endParaRPr kumimoji="0" lang="ru-RU" sz="3200" b="0" i="0" u="sng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23893" y="8495061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3547" y="8660614"/>
            <a:ext cx="5374947" cy="10692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Чтобы ознакомиться с </a:t>
            </a:r>
            <a:r>
              <a:rPr lang="ru-RU" sz="2400" b="1" dirty="0" smtClean="0"/>
              <a:t>формами, </a:t>
            </a:r>
            <a:r>
              <a:rPr lang="ru-RU" sz="2400" b="1" dirty="0"/>
              <a:t>нажмите на </a:t>
            </a:r>
            <a:r>
              <a:rPr lang="ru-RU" sz="2400" b="1" dirty="0" smtClean="0"/>
              <a:t>наименование </a:t>
            </a:r>
            <a:r>
              <a:rPr lang="ru-RU" sz="2400" b="1" dirty="0"/>
              <a:t>форм</a:t>
            </a:r>
          </a:p>
        </p:txBody>
      </p:sp>
      <p:sp>
        <p:nvSpPr>
          <p:cNvPr id="9" name="Управляющая кнопка: назад 8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304529"/>
            <a:ext cx="12779623" cy="1409972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ППЭ-02 «Апелляция о нарушении установленного порядка проведения ГИА»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850" y="2240167"/>
            <a:ext cx="5892800" cy="92765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01100" y="2792617"/>
            <a:ext cx="6267450" cy="64656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Апелляция принимается от участника экзамена </a:t>
            </a:r>
            <a:r>
              <a:rPr lang="ru-RU" sz="2800" dirty="0" smtClean="0"/>
              <a:t>уполномоченным представителем </a:t>
            </a:r>
            <a:r>
              <a:rPr lang="ru-RU" sz="2800" dirty="0"/>
              <a:t>ГЭК в 2-х экземплярах в штабе </a:t>
            </a:r>
            <a:r>
              <a:rPr lang="ru-RU" sz="2800" dirty="0" smtClean="0"/>
              <a:t>ППЭ.</a:t>
            </a:r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 Соответствующую информацию о поданной участником </a:t>
            </a:r>
            <a:r>
              <a:rPr lang="ru-RU" sz="2800" dirty="0" smtClean="0"/>
              <a:t>ОГЭ </a:t>
            </a:r>
            <a:r>
              <a:rPr lang="ru-RU" sz="2800" dirty="0"/>
              <a:t>апелляции о нарушении порядка проведения ГИА также необходимо внести протокол проведения </a:t>
            </a:r>
            <a:r>
              <a:rPr lang="ru-RU" sz="2800" dirty="0" smtClean="0"/>
              <a:t>ОГЭ </a:t>
            </a:r>
            <a:r>
              <a:rPr lang="ru-RU" sz="2800" dirty="0"/>
              <a:t>в аудитории (формы ППЭ-05-02, ППЭ-05-02-У, ППЭ-05-03-У).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12209046" y="1061085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88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0"/>
            <a:ext cx="13074898" cy="18478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ППЭ-03 «Протокол рассмотрения апелляции о нарушении установленного порядка проведения ГИА»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49" y="2252211"/>
            <a:ext cx="7333023" cy="92031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25050" y="2214111"/>
            <a:ext cx="4419600" cy="45549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Уполномоченный представитель </a:t>
            </a:r>
            <a:r>
              <a:rPr lang="ru-RU" sz="2800" dirty="0"/>
              <a:t>ГЭК проводит проверку по факту изложенного участником ГИА в апелляции о нарушении установленного порядка проведения </a:t>
            </a:r>
            <a:r>
              <a:rPr lang="ru-RU" sz="2800" dirty="0" smtClean="0"/>
              <a:t>ОГЭ </a:t>
            </a:r>
            <a:r>
              <a:rPr lang="ru-RU" sz="2800" dirty="0"/>
              <a:t>материала и </a:t>
            </a:r>
            <a:r>
              <a:rPr lang="ru-RU" sz="2800" dirty="0" smtClean="0"/>
              <a:t>заполняет </a:t>
            </a:r>
            <a:r>
              <a:rPr lang="ru-RU" sz="2800" dirty="0"/>
              <a:t>форму ППЭ-03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63150" y="7109364"/>
            <a:ext cx="4419600" cy="42126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рассмотрении фактов, изложенных в </a:t>
            </a:r>
            <a:r>
              <a:rPr lang="ru-RU" sz="2800" dirty="0" smtClean="0"/>
              <a:t>апелляции, </a:t>
            </a:r>
            <a:r>
              <a:rPr lang="ru-RU" sz="2800" dirty="0"/>
              <a:t>не принимают участие организаторы, </a:t>
            </a:r>
            <a:r>
              <a:rPr lang="ru-RU" sz="2800" dirty="0" smtClean="0"/>
              <a:t>задействованные </a:t>
            </a:r>
            <a:r>
              <a:rPr lang="ru-RU" sz="2800" dirty="0"/>
              <a:t>в аудитории, в которой сдавал экзамен участник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14590296" y="817245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42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Комплектование ЭМ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3434" y="3080825"/>
            <a:ext cx="14461808" cy="3167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После завершения экзамена руководитель ППЭ в присутствии </a:t>
            </a:r>
            <a:r>
              <a:rPr lang="ru-RU" dirty="0" smtClean="0"/>
              <a:t>уполномоченного представителя ГЭК </a:t>
            </a:r>
            <a:r>
              <a:rPr lang="ru-RU" dirty="0"/>
              <a:t>в штабе ППЭ получает экзаменационные материалы, в т.ч. формы и ведомости от организаторов в аудиториях, соответствующие формы ППЭ от организаторов вне аудиторий и </a:t>
            </a:r>
          </a:p>
          <a:p>
            <a:pPr algn="ctr"/>
            <a:r>
              <a:rPr lang="ru-RU" dirty="0"/>
              <a:t>общественных наблюдателей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3434" y="7848600"/>
            <a:ext cx="14461807" cy="226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Сбор и упаковку экзаменационных материалов после завершения экзамена осуществляют руководитель ППЭ совместно с </a:t>
            </a:r>
            <a:r>
              <a:rPr lang="ru-RU" dirty="0" smtClean="0"/>
              <a:t>уполномоченным представителем </a:t>
            </a:r>
            <a:r>
              <a:rPr lang="ru-RU" dirty="0"/>
              <a:t>ГЭК</a:t>
            </a:r>
          </a:p>
        </p:txBody>
      </p:sp>
      <p:sp>
        <p:nvSpPr>
          <p:cNvPr id="6" name="Управляющая кнопка: назад 5">
            <a:hlinkClick r:id="" action="ppaction://hlinkshowjump?jump=nextslide" highlightClick="1"/>
          </p:cNvPr>
          <p:cNvSpPr/>
          <p:nvPr/>
        </p:nvSpPr>
        <p:spPr>
          <a:xfrm rot="10800000">
            <a:off x="13194241" y="10725972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форм в штабе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650" y="2164060"/>
            <a:ext cx="14884400" cy="1015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Какие материалы руководители ППЭ принимают у организаторов в аудитории?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550" y="3333750"/>
            <a:ext cx="14884400" cy="1041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Возвратный </a:t>
            </a:r>
            <a:r>
              <a:rPr lang="ru-RU" sz="2400" dirty="0">
                <a:solidFill>
                  <a:schemeClr val="tx1"/>
                </a:solidFill>
              </a:rPr>
              <a:t>доставочный пакет с бланками участников (в том числе с доп. бланками ответов № 2);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650" y="4603750"/>
            <a:ext cx="14884400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Неиспользованные: доставочные пакеты с ИК, ИК, дополнительные бланки ответов №2, черновики;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4650" y="5708650"/>
            <a:ext cx="14884400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ИК, </a:t>
            </a:r>
            <a:r>
              <a:rPr lang="ru-RU" sz="2400" dirty="0"/>
              <a:t>испорченные или имеющие полиграфические дефекты;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600" y="6896100"/>
            <a:ext cx="14884400" cy="857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КИМ участников </a:t>
            </a:r>
            <a:r>
              <a:rPr lang="ru-RU" sz="2400" dirty="0" smtClean="0"/>
              <a:t>ОГЭ, </a:t>
            </a:r>
            <a:r>
              <a:rPr lang="ru-RU" sz="2400" dirty="0"/>
              <a:t>вложенные в </a:t>
            </a:r>
            <a:r>
              <a:rPr lang="ru-RU" sz="2400" dirty="0" smtClean="0"/>
              <a:t>файлы;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800" y="8058150"/>
            <a:ext cx="148844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/>
              <a:t>Запечатанный конверт с использованными черновиками участников;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3700" y="9163050"/>
            <a:ext cx="14884400" cy="8001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/>
              <a:t>Формы, протоколы, служебные записки, заполненные в аудитории.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794" y="9922292"/>
            <a:ext cx="3883489" cy="1804572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3194241" y="10725972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Форма ППЭ-07 «Список работников </a:t>
            </a:r>
            <a:r>
              <a:rPr lang="ru-RU" sz="4400" dirty="0" smtClean="0"/>
              <a:t>ППЭ»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354" y="2391858"/>
            <a:ext cx="6678354" cy="6776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581" y="2391858"/>
            <a:ext cx="8410367" cy="677685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2368463" y="10860505"/>
            <a:ext cx="1074821" cy="529390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/>
          </p:cNvSpPr>
          <p:nvPr/>
        </p:nvSpPr>
        <p:spPr>
          <a:xfrm>
            <a:off x="821610" y="2938745"/>
            <a:ext cx="14461808" cy="1265391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txBody>
          <a:bodyPr vert="horz" lIns="160687" tIns="80343" rIns="160687" bIns="80343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63" dirty="0" smtClean="0"/>
              <a:t>Какие протоколы, акты, ведомости оформляют руководитель </a:t>
            </a:r>
            <a:r>
              <a:rPr lang="ru-RU" sz="3163" dirty="0"/>
              <a:t>ППЭ совместно с </a:t>
            </a:r>
            <a:r>
              <a:rPr lang="ru-RU" sz="3163" dirty="0" smtClean="0"/>
              <a:t>уполномоченным представителем </a:t>
            </a:r>
            <a:r>
              <a:rPr lang="ru-RU" sz="3163" dirty="0"/>
              <a:t>ГЭК </a:t>
            </a:r>
            <a:r>
              <a:rPr lang="ru-RU" sz="3163" dirty="0" smtClean="0"/>
              <a:t>в штабе ППЭ по окончании проведения ОГЭ </a:t>
            </a:r>
            <a:r>
              <a:rPr lang="ru-RU" sz="3163" dirty="0"/>
              <a:t>в ППЭ:</a:t>
            </a:r>
          </a:p>
          <a:p>
            <a:pPr marL="0" indent="0" algn="ctr">
              <a:buNone/>
            </a:pPr>
            <a:endParaRPr lang="ru-RU" sz="3163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610" y="4677548"/>
            <a:ext cx="14461808" cy="1137465"/>
          </a:xfrm>
          <a:ln w="6350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987" dirty="0">
                <a:hlinkClick r:id="rId2" action="ppaction://hlinksldjump"/>
              </a:rPr>
              <a:t>ППЭ-14-02 «Ведомость выдачи и возврата экзаменационных материалов по аудиториям ППЭ»</a:t>
            </a:r>
            <a:r>
              <a:rPr lang="ru-RU" sz="2987" dirty="0"/>
              <a:t>;</a:t>
            </a:r>
            <a:endParaRPr lang="ru-RU" sz="2987" dirty="0">
              <a:hlinkClick r:id="rId3" action="ppaction://hlinksldjump"/>
            </a:endParaRPr>
          </a:p>
          <a:p>
            <a:pPr marL="0" indent="0">
              <a:buNone/>
            </a:pPr>
            <a:endParaRPr lang="ru-RU" sz="2987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964" y="10127901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0964" y="161653"/>
            <a:ext cx="12271464" cy="1512169"/>
          </a:xfrm>
        </p:spPr>
        <p:txBody>
          <a:bodyPr/>
          <a:lstStyle/>
          <a:p>
            <a:r>
              <a:rPr lang="ru-RU" dirty="0"/>
              <a:t>Заполнение форм в штабе ППЭ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21610" y="8581630"/>
            <a:ext cx="14461808" cy="1156128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txBody>
          <a:bodyPr vert="horz" lIns="170817" tIns="85409" rIns="170817" bIns="85409" rtlCol="0"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87" dirty="0" smtClean="0">
                <a:hlinkClick r:id="rId4" action="ppaction://hlinksldjump"/>
              </a:rPr>
              <a:t>ППЭ 14-01 «Акт приёмки-передачи экзаменационных материалов в ППЭ»</a:t>
            </a:r>
            <a:r>
              <a:rPr lang="ru-RU" sz="2987" dirty="0" smtClean="0"/>
              <a:t>.</a:t>
            </a:r>
            <a:r>
              <a:rPr lang="ru-RU" sz="2987" dirty="0" smtClean="0">
                <a:hlinkClick r:id="rId5" action="ppaction://hlinksldjump"/>
              </a:rPr>
              <a:t> </a:t>
            </a:r>
            <a:endParaRPr lang="ru-RU" sz="2987" dirty="0" smtClean="0"/>
          </a:p>
          <a:p>
            <a:pPr marL="0" indent="0">
              <a:buFont typeface="Arial" pitchFamily="34" charset="0"/>
              <a:buNone/>
            </a:pPr>
            <a:endParaRPr lang="ru-RU" sz="2987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21610" y="7205671"/>
            <a:ext cx="14461808" cy="1070000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txBody>
          <a:bodyPr vert="horz" lIns="170817" tIns="85409" rIns="170817" bIns="85409" rtlCol="0">
            <a:normAutofit lnSpcReduction="10000"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87" dirty="0" smtClean="0">
                <a:hlinkClick r:id="rId6" action="ppaction://hlinksldjump"/>
              </a:rPr>
              <a:t>ППЭ 13-02 МАШ «Сводная ведомость учёта участников и использования экзаменационных материалов в ППЭ»;</a:t>
            </a:r>
            <a:endParaRPr lang="ru-RU" sz="2987" dirty="0" smtClean="0">
              <a:hlinkClick r:id="rId5" action="ppaction://hlinksldjump"/>
            </a:endParaRPr>
          </a:p>
          <a:p>
            <a:pPr marL="0" indent="0">
              <a:buFont typeface="Arial" pitchFamily="34" charset="0"/>
              <a:buNone/>
            </a:pPr>
            <a:endParaRPr lang="ru-RU" sz="2987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21610" y="6006405"/>
            <a:ext cx="14461808" cy="894465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txBody>
          <a:bodyPr vert="horz" lIns="170817" tIns="85409" rIns="170817" bIns="85409" rtlCol="0"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87" dirty="0" smtClean="0">
                <a:hlinkClick r:id="rId7" action="ppaction://hlinksldjump"/>
              </a:rPr>
              <a:t>ППЭ 13-01 «Протокол проведения ГИА-9 в ППЭ»; </a:t>
            </a:r>
            <a:endParaRPr lang="ru-RU" sz="2987" dirty="0" smtClean="0"/>
          </a:p>
          <a:p>
            <a:pPr marL="0" indent="0">
              <a:buFont typeface="Arial" pitchFamily="34" charset="0"/>
              <a:buNone/>
            </a:pPr>
            <a:endParaRPr lang="ru-RU" sz="2987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77567" y="10191347"/>
            <a:ext cx="5374947" cy="10692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Чтобы ознакомиться с </a:t>
            </a:r>
            <a:r>
              <a:rPr lang="ru-RU" sz="2400" b="1" dirty="0" smtClean="0"/>
              <a:t>формами, </a:t>
            </a:r>
            <a:r>
              <a:rPr lang="ru-RU" sz="2400" b="1" dirty="0"/>
              <a:t>нажмите на </a:t>
            </a:r>
            <a:r>
              <a:rPr lang="ru-RU" sz="2400" b="1" dirty="0" smtClean="0"/>
              <a:t>наименование </a:t>
            </a:r>
            <a:r>
              <a:rPr lang="ru-RU" sz="2400" b="1" dirty="0"/>
              <a:t>форм</a:t>
            </a: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3194241" y="10725972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482328"/>
            <a:ext cx="12271464" cy="1512169"/>
          </a:xfrm>
        </p:spPr>
        <p:txBody>
          <a:bodyPr>
            <a:noAutofit/>
          </a:bodyPr>
          <a:lstStyle/>
          <a:p>
            <a:r>
              <a:rPr lang="ru-RU" sz="3200" dirty="0"/>
              <a:t>ППЭ-14-02 «Ведомость выдачи и возврата экзаменационных материалов по аудиториям ППЭ»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638" y="2501148"/>
            <a:ext cx="11488687" cy="7354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03325" y="3445123"/>
            <a:ext cx="38814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 форме «Ведомость выдачи и возврата экзаменационных материалов по аудиториям ППЭ» </a:t>
            </a:r>
            <a:r>
              <a:rPr lang="ru-RU" sz="2800" dirty="0" smtClean="0"/>
              <a:t>руководители ППЭ принимают неиспользованные </a:t>
            </a:r>
            <a:r>
              <a:rPr lang="ru-RU" sz="2800" dirty="0"/>
              <a:t>экзаменационные материалы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784" y="3445123"/>
            <a:ext cx="5156423" cy="1196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476" y="4354293"/>
            <a:ext cx="802849" cy="985315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3104396" y="1015365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979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431528"/>
            <a:ext cx="12271464" cy="1512169"/>
          </a:xfrm>
        </p:spPr>
        <p:txBody>
          <a:bodyPr>
            <a:noAutofit/>
          </a:bodyPr>
          <a:lstStyle/>
          <a:p>
            <a:r>
              <a:rPr lang="ru-RU" sz="3200" dirty="0"/>
              <a:t>ППЭ 13-02 МАШ </a:t>
            </a:r>
            <a:br>
              <a:rPr lang="ru-RU" sz="3200" dirty="0"/>
            </a:br>
            <a:r>
              <a:rPr lang="ru-RU" sz="3200" dirty="0"/>
              <a:t>«Сводная ведомость учёта участников и использования экзаменационных материалов в ППЭ»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87" y="2249176"/>
            <a:ext cx="11554398" cy="8012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39600" y="2249176"/>
            <a:ext cx="3581400" cy="4126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форме «Сводная ведомость учета участников и использования экзаменационных материалов в ППЭ» </a:t>
            </a:r>
            <a:r>
              <a:rPr lang="ru-RU" sz="2000" b="1" dirty="0" smtClean="0"/>
              <a:t>руководители ППЭ принимают возвратные </a:t>
            </a:r>
            <a:r>
              <a:rPr lang="ru-RU" sz="2000" b="1" dirty="0"/>
              <a:t>доставочные пакеты, использованные КИМ и конверты с черновиками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39600" y="6680879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Данные в форме ППЭ-13-02 заполняются на основании данных протоколов проведения </a:t>
            </a:r>
            <a:r>
              <a:rPr lang="ru-RU" sz="2000" b="1" dirty="0" smtClean="0">
                <a:solidFill>
                  <a:srgbClr val="FF0000"/>
                </a:solidFill>
              </a:rPr>
              <a:t>ОГЭ </a:t>
            </a:r>
            <a:r>
              <a:rPr lang="ru-RU" sz="2000" b="1" dirty="0">
                <a:solidFill>
                  <a:srgbClr val="FF0000"/>
                </a:solidFill>
              </a:rPr>
              <a:t>в аудитории ППЭ (ППЭ-05-02) и сопроводительного листа на возвратных доставочных </a:t>
            </a:r>
            <a:r>
              <a:rPr lang="ru-RU" sz="2000" b="1" dirty="0" smtClean="0">
                <a:solidFill>
                  <a:srgbClr val="FF0000"/>
                </a:solidFill>
              </a:rPr>
              <a:t>пакетах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351" y="5083606"/>
            <a:ext cx="726649" cy="891797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13104396" y="1030605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730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29451" y="7728730"/>
            <a:ext cx="3965863" cy="2904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84" b="1" dirty="0"/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 algn="ctr"/>
            <a:r>
              <a:rPr lang="ru-RU" sz="2284" b="1" dirty="0"/>
              <a:t>ППЭ-14-01, ППЭ-14-02, </a:t>
            </a:r>
          </a:p>
          <a:p>
            <a:pPr algn="ctr"/>
            <a:r>
              <a:rPr lang="ru-RU" sz="2284" b="1" dirty="0"/>
              <a:t>ППЭ-13-02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17785" y="7649124"/>
            <a:ext cx="4550890" cy="18498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84" b="1" dirty="0"/>
              <a:t>Данные об участниках экзамена должны совпадать с данными, указанными в соответствующих графах формы ППЭ-13-02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7017694" y="7756868"/>
            <a:ext cx="509678" cy="261428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Форма ППЭ 13-01 </a:t>
            </a:r>
            <a:br>
              <a:rPr lang="ru-RU" sz="4400" dirty="0"/>
            </a:br>
            <a:r>
              <a:rPr lang="ru-RU" sz="4400" dirty="0"/>
              <a:t>«Протокол проведения </a:t>
            </a:r>
            <a:r>
              <a:rPr lang="ru-RU" sz="4400" dirty="0" smtClean="0"/>
              <a:t>ГИА-9 </a:t>
            </a:r>
            <a:r>
              <a:rPr lang="ru-RU" sz="4400" dirty="0"/>
              <a:t>в ППЭ» </a:t>
            </a:r>
            <a:endParaRPr lang="ru-RU" sz="4000" dirty="0"/>
          </a:p>
        </p:txBody>
      </p:sp>
      <p:sp>
        <p:nvSpPr>
          <p:cNvPr id="10" name="Управляющая кнопка: назад 9">
            <a:hlinkClick r:id="rId2" action="ppaction://hlinksldjump" highlightClick="1"/>
          </p:cNvPr>
          <p:cNvSpPr/>
          <p:nvPr/>
        </p:nvSpPr>
        <p:spPr>
          <a:xfrm>
            <a:off x="12932946" y="10680228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57" y="2546252"/>
            <a:ext cx="6724358" cy="817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0111" y="2194560"/>
            <a:ext cx="7132320" cy="523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13906154" y="2562379"/>
            <a:ext cx="865816" cy="157686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3104577" y="3985889"/>
            <a:ext cx="939065" cy="354367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4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93805" y="204512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Форма ППЭ-14-01 «Акт приёмки-передачи экзаменационных материалов в ППЭ»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2961521" y="10663518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896" y="2615639"/>
            <a:ext cx="7216726" cy="72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7398" y="2644725"/>
            <a:ext cx="7005710" cy="762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56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форм в штабе ППЭ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0" y="2469616"/>
            <a:ext cx="2266276" cy="4459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3434" y="2272404"/>
            <a:ext cx="11109166" cy="12518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Какую форму заполняет </a:t>
            </a:r>
            <a:r>
              <a:rPr lang="ru-RU" dirty="0" smtClean="0"/>
              <a:t>уполномоченный представитель </a:t>
            </a:r>
            <a:r>
              <a:rPr lang="ru-RU" dirty="0"/>
              <a:t>ГЭК после завершения экзамена?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342" y="8662637"/>
            <a:ext cx="2267909" cy="4121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31" y="8710825"/>
            <a:ext cx="2267909" cy="4121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769" y="8798560"/>
            <a:ext cx="2164268" cy="19508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3434" y="5664200"/>
            <a:ext cx="4530566" cy="226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Форму ППЭ-10 «Отчет члена ГЭК о проведении ГИА в ППЭ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21400" y="5664200"/>
            <a:ext cx="4038600" cy="226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Форму ППЭ-05-02 «Протокол проведения </a:t>
            </a:r>
            <a:r>
              <a:rPr lang="ru-RU" sz="2800" b="1" dirty="0" smtClean="0"/>
              <a:t>ГИА-9 </a:t>
            </a:r>
            <a:r>
              <a:rPr lang="ru-RU" sz="2800" b="1" dirty="0"/>
              <a:t>в аудитории»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47400" y="5661891"/>
            <a:ext cx="4529729" cy="226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Форму ППЭ-01 «Акт готовности ППЭ»</a:t>
            </a:r>
          </a:p>
        </p:txBody>
      </p:sp>
      <p:sp>
        <p:nvSpPr>
          <p:cNvPr id="12" name="Управляющая кнопка: назад 11">
            <a:hlinkClick r:id="" action="ppaction://hlinkshowjump?jump=nextslide" highlightClick="1"/>
          </p:cNvPr>
          <p:cNvSpPr/>
          <p:nvPr/>
        </p:nvSpPr>
        <p:spPr>
          <a:xfrm rot="10800000">
            <a:off x="13212264" y="10981172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экзамена в </a:t>
            </a:r>
            <a:r>
              <a:rPr lang="ru-RU" dirty="0"/>
              <a:t>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0" y="2469616"/>
            <a:ext cx="2266276" cy="4459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3434" y="2272404"/>
            <a:ext cx="11109166" cy="12518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Когда </a:t>
            </a:r>
            <a:r>
              <a:rPr lang="ru-RU" dirty="0" smtClean="0"/>
              <a:t>уполномоченные представители </a:t>
            </a:r>
            <a:r>
              <a:rPr lang="ru-RU" dirty="0"/>
              <a:t>ГЭК обязаны передать отчет о проведении экзамена в ППЭ?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917" y="8339350"/>
            <a:ext cx="2267909" cy="4121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18" y="8339350"/>
            <a:ext cx="2267909" cy="4121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253" y="8449087"/>
            <a:ext cx="2164268" cy="19508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3434" y="5664200"/>
            <a:ext cx="4530566" cy="226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В течение двух дней после экзамена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21400" y="5664200"/>
            <a:ext cx="4038600" cy="226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В день проведения экзамена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47400" y="5661891"/>
            <a:ext cx="4529729" cy="226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 течение трех дней после </a:t>
            </a:r>
            <a:r>
              <a:rPr lang="ru-RU" sz="2800" b="1" dirty="0" smtClean="0"/>
              <a:t>экзамена</a:t>
            </a:r>
            <a:endParaRPr lang="ru-RU" sz="2800" b="1" dirty="0"/>
          </a:p>
        </p:txBody>
      </p:sp>
      <p:sp>
        <p:nvSpPr>
          <p:cNvPr id="12" name="Управляющая кнопка: назад 11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solidFill>
                  <a:srgbClr val="E2001A"/>
                </a:solidFill>
              </a:rPr>
              <a:t>Особенности использования форм и ведомостей ППЭ при проведении </a:t>
            </a:r>
            <a:r>
              <a:rPr lang="ru-RU" sz="4800" dirty="0" smtClean="0">
                <a:solidFill>
                  <a:srgbClr val="E2001A"/>
                </a:solidFill>
              </a:rPr>
              <a:t>ОГЭ </a:t>
            </a:r>
            <a:r>
              <a:rPr lang="ru-RU" sz="4800" dirty="0">
                <a:solidFill>
                  <a:srgbClr val="E2001A"/>
                </a:solidFill>
              </a:rPr>
              <a:t/>
            </a:r>
            <a:br>
              <a:rPr lang="ru-RU" sz="4800" dirty="0">
                <a:solidFill>
                  <a:srgbClr val="E2001A"/>
                </a:solidFill>
              </a:rPr>
            </a:br>
            <a:r>
              <a:rPr lang="ru-RU" sz="4800" dirty="0">
                <a:solidFill>
                  <a:srgbClr val="E2001A"/>
                </a:solidFill>
              </a:rPr>
              <a:t>по иностранным языкам </a:t>
            </a:r>
            <a:br>
              <a:rPr lang="ru-RU" sz="4800" dirty="0">
                <a:solidFill>
                  <a:srgbClr val="E2001A"/>
                </a:solidFill>
              </a:rPr>
            </a:br>
            <a:r>
              <a:rPr lang="ru-RU" sz="4800" dirty="0">
                <a:solidFill>
                  <a:srgbClr val="E2001A"/>
                </a:solidFill>
              </a:rPr>
              <a:t>(раздел «Говорение»)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6" y="160512"/>
            <a:ext cx="12810103" cy="1440160"/>
          </a:xfrm>
        </p:spPr>
        <p:txBody>
          <a:bodyPr/>
          <a:lstStyle/>
          <a:p>
            <a:r>
              <a:rPr lang="ru-RU" dirty="0" smtClean="0"/>
              <a:t>Подготовка организаторов в аудитории </a:t>
            </a:r>
            <a:r>
              <a:rPr lang="ru-RU" dirty="0" err="1" smtClean="0"/>
              <a:t>ппэ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Особенности использования форм организаторами вне аудитории и в аудитории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962" y="2374004"/>
            <a:ext cx="12034837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Формы, </a:t>
            </a:r>
            <a:r>
              <a:rPr lang="ru-RU" sz="3200" dirty="0"/>
              <a:t>используемые организаторами вне аудитории и в аудитории: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ППЭ-07-У;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ППЭ-06-01-У;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ППЭ-06-02;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ППЭ-05-01;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ППЭ-05-02-У;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ППЭ-05-04-У;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ППЭ-05-03-У;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ППЭ-12-02;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ППЭ-12-03;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ППЭ-13-03У;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ППЭ-13-01-У;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ППЭ-14-02-У;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Форма ППЭ-16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002" y="4152671"/>
            <a:ext cx="828249" cy="1029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473" y="3556000"/>
            <a:ext cx="829128" cy="103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73" y="6031176"/>
            <a:ext cx="829128" cy="1030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23" y="5592219"/>
            <a:ext cx="829128" cy="1030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73" y="6641583"/>
            <a:ext cx="829128" cy="10303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873" y="7984971"/>
            <a:ext cx="829128" cy="1030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24" y="8614150"/>
            <a:ext cx="829128" cy="10303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74" y="9097279"/>
            <a:ext cx="829128" cy="10303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743943" y="7075259"/>
            <a:ext cx="7848600" cy="14987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Форма не используется на </a:t>
            </a:r>
            <a:r>
              <a:rPr lang="ru-RU" sz="2400" b="1" dirty="0" smtClean="0"/>
              <a:t>ОГЭ </a:t>
            </a:r>
            <a:r>
              <a:rPr lang="ru-RU" sz="2400" b="1" dirty="0"/>
              <a:t>по иностранным языкам </a:t>
            </a:r>
          </a:p>
          <a:p>
            <a:pPr algn="ctr"/>
            <a:r>
              <a:rPr lang="ru-RU" sz="2400" b="1" dirty="0"/>
              <a:t>(раздел «Говорение»)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7000" y="3770328"/>
            <a:ext cx="7848600" cy="15651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Какие формы </a:t>
            </a:r>
            <a:r>
              <a:rPr lang="ru-RU" sz="2400" b="1" dirty="0"/>
              <a:t>изменились в соответствии со спецификой предмета или </a:t>
            </a:r>
            <a:r>
              <a:rPr lang="ru-RU" sz="2400" b="1" dirty="0" smtClean="0"/>
              <a:t>добавились?</a:t>
            </a:r>
            <a:endParaRPr lang="ru-RU" sz="2400" b="1" dirty="0"/>
          </a:p>
        </p:txBody>
      </p:sp>
      <p:sp>
        <p:nvSpPr>
          <p:cNvPr id="19" name="Управляющая кнопка: назад 18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060" y="4140309"/>
            <a:ext cx="838199" cy="1041398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6960053" y="7318403"/>
            <a:ext cx="640332" cy="1857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960053" y="7349082"/>
            <a:ext cx="637150" cy="1857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14425" y="7824626"/>
            <a:ext cx="3810399" cy="4769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27051" y="7824626"/>
            <a:ext cx="3824286" cy="4769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679205" y="9987327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583928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/>
              <a:t>Форма ППЭ-05-02-У «Протокол проведения ЕГЭ в аудитории подготовки»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20541" y="2685572"/>
            <a:ext cx="4445000" cy="28683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Когда и кем проставляется метка «Бланк регистрации получен»?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01491" y="5924072"/>
            <a:ext cx="4445000" cy="350567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Организатором в аудитории подготовки при выходе участника экзамена из аудитории для перехода в сопровождении организатора вне аудитории в аудиторию проведения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9344" y="9306300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6777" y="2447779"/>
            <a:ext cx="9931790" cy="67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792" y="4889634"/>
            <a:ext cx="469900" cy="27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916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477523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/>
              <a:t>Форма ППЭ-19 «Контроль изменения состава работников в день экзамена»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44" y="2347435"/>
            <a:ext cx="11728709" cy="879966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3074316" y="9721516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558528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/>
              <a:t>Форма ППЭ-05-03-У «Протокол проведения </a:t>
            </a:r>
            <a:r>
              <a:rPr lang="ru-RU" sz="3600" dirty="0" smtClean="0"/>
              <a:t>ГИА-9 </a:t>
            </a:r>
            <a:r>
              <a:rPr lang="ru-RU" sz="3600" dirty="0"/>
              <a:t>в аудитории проведения»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81721" y="2186609"/>
            <a:ext cx="2983819" cy="2524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каком количестве выдаются ЭМ  в каждую аудиторию проведения?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02427" y="5526512"/>
            <a:ext cx="2983819" cy="24756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ЭМ в аудитории подготовки выдаются из расчета 1 комплект (5 ИК и </a:t>
            </a:r>
            <a:r>
              <a:rPr lang="en-US" sz="2000" dirty="0" smtClean="0"/>
              <a:t>CD</a:t>
            </a:r>
            <a:r>
              <a:rPr lang="ru-RU" sz="2000" dirty="0" smtClean="0"/>
              <a:t>-диск) на неполные 5 участников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83116" y="10499945"/>
            <a:ext cx="3619311" cy="827704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nextslide" highlightClick="1"/>
          </p:cNvPr>
          <p:cNvSpPr/>
          <p:nvPr/>
        </p:nvSpPr>
        <p:spPr>
          <a:xfrm rot="10800000">
            <a:off x="13347852" y="10625039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0753" y="2419642"/>
            <a:ext cx="10825603" cy="727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238" y="4779274"/>
            <a:ext cx="539697" cy="23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58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244895"/>
            <a:ext cx="13074898" cy="1365246"/>
          </a:xfrm>
        </p:spPr>
        <p:txBody>
          <a:bodyPr>
            <a:noAutofit/>
          </a:bodyPr>
          <a:lstStyle/>
          <a:p>
            <a:r>
              <a:rPr lang="ru-RU" sz="4000" dirty="0" smtClean="0"/>
              <a:t>Форма ППЭ-13-03У «Сводная ведомость учета участников и использования ЭМ в ППЭ»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670" y="2217949"/>
            <a:ext cx="8715379" cy="9400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46" y="5029200"/>
            <a:ext cx="2990708" cy="912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151" y="5659180"/>
            <a:ext cx="853649" cy="10476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6836" y="2445026"/>
            <a:ext cx="4532242" cy="3776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после завершения экзамена передает руководителю ППЭ возвратный доставочный пакет с бланками регистрации участников экзамена?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715" y="6917987"/>
            <a:ext cx="4432852" cy="17489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Организатор в аудитории проведения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0256" y="9696401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nextslide" highlightClick="1"/>
          </p:cNvPr>
          <p:cNvSpPr/>
          <p:nvPr/>
        </p:nvSpPr>
        <p:spPr>
          <a:xfrm rot="10800000">
            <a:off x="14293116" y="879232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5836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Передача руководителю ППЭ неиспользованных ЭМ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49" y="2565355"/>
            <a:ext cx="11134971" cy="79535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574134" y="5928477"/>
            <a:ext cx="300082" cy="615553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r>
              <a:rPr lang="ru-RU" altLang="ru-RU" dirty="0" err="1" smtClean="0">
                <a:solidFill>
                  <a:srgbClr val="FF0000"/>
                </a:solidFill>
                <a:latin typeface="Calibri" pitchFamily="34" charset="0"/>
              </a:rPr>
              <a:t>√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74957" y="5958199"/>
            <a:ext cx="300082" cy="615553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r>
              <a:rPr lang="ru-RU" altLang="ru-RU" dirty="0" err="1" smtClean="0">
                <a:solidFill>
                  <a:srgbClr val="FF0000"/>
                </a:solidFill>
                <a:latin typeface="Calibri" pitchFamily="34" charset="0"/>
              </a:rPr>
              <a:t>√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63243" y="4580848"/>
            <a:ext cx="1317279" cy="67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395642" y="4581525"/>
            <a:ext cx="1376883" cy="884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2633" y="2578376"/>
            <a:ext cx="4141717" cy="3727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после завершения экзамена передает руководителю ППЭ неиспользованные ИК и доставочные пакеты с ЭМ?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56312" y="6765587"/>
            <a:ext cx="4217088" cy="16735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Организатор в аудитории подготовки</a:t>
            </a:r>
            <a:endParaRPr lang="ru-RU" sz="3200" dirty="0"/>
          </a:p>
        </p:txBody>
      </p:sp>
      <p:cxnSp>
        <p:nvCxnSpPr>
          <p:cNvPr id="24" name="Прямая со стрелкой 23"/>
          <p:cNvCxnSpPr>
            <a:stCxn id="22" idx="1"/>
          </p:cNvCxnSpPr>
          <p:nvPr/>
        </p:nvCxnSpPr>
        <p:spPr>
          <a:xfrm rot="10800000">
            <a:off x="10420350" y="6419851"/>
            <a:ext cx="1135962" cy="11825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556312" y="9498281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2200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97160" y="3566701"/>
            <a:ext cx="11933911" cy="687182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Образцы заполнения форм протоколов, актов и ведомостей, используемых в </a:t>
            </a:r>
            <a:r>
              <a:rPr lang="ru-RU" sz="6000" dirty="0" err="1" smtClean="0"/>
              <a:t>ппэ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0609728" y="353319"/>
            <a:ext cx="5532564" cy="848411"/>
          </a:xfrm>
          <a:prstGeom prst="rect">
            <a:avLst/>
          </a:prstGeom>
        </p:spPr>
        <p:txBody>
          <a:bodyPr vert="horz" lIns="170817" tIns="85409" rIns="170817" bIns="85409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3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 marL="1387892" indent="-533804">
              <a:spcBef>
                <a:spcPct val="20000"/>
              </a:spcBef>
              <a:buFont typeface="Arial" pitchFamily="34" charset="0"/>
              <a:buChar char="–"/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35217" indent="-427044">
              <a:spcBef>
                <a:spcPct val="20000"/>
              </a:spcBef>
              <a:buFont typeface="Arial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89306" indent="-427044">
              <a:spcBef>
                <a:spcPct val="20000"/>
              </a:spcBef>
              <a:buFont typeface="Arial" pitchFamily="34" charset="0"/>
              <a:buChar char="–"/>
              <a:defRPr sz="3700"/>
            </a:lvl4pPr>
            <a:lvl5pPr marL="3843392" indent="-427044">
              <a:spcBef>
                <a:spcPct val="20000"/>
              </a:spcBef>
              <a:buFont typeface="Arial" pitchFamily="34" charset="0"/>
              <a:buChar char="»"/>
              <a:defRPr sz="3700"/>
            </a:lvl5pPr>
            <a:lvl6pPr marL="4697479" indent="-427044">
              <a:spcBef>
                <a:spcPct val="20000"/>
              </a:spcBef>
              <a:buFont typeface="Arial" pitchFamily="34" charset="0"/>
              <a:buChar char="•"/>
              <a:defRPr sz="3700"/>
            </a:lvl6pPr>
            <a:lvl7pPr marL="5551567" indent="-427044">
              <a:spcBef>
                <a:spcPct val="20000"/>
              </a:spcBef>
              <a:buFont typeface="Arial" pitchFamily="34" charset="0"/>
              <a:buChar char="•"/>
              <a:defRPr sz="3700"/>
            </a:lvl7pPr>
            <a:lvl8pPr marL="6405653" indent="-427044">
              <a:spcBef>
                <a:spcPct val="20000"/>
              </a:spcBef>
              <a:buFont typeface="Arial" pitchFamily="34" charset="0"/>
              <a:buChar char="•"/>
              <a:defRPr sz="3700"/>
            </a:lvl8pPr>
            <a:lvl9pPr marL="7259742" indent="-427044">
              <a:spcBef>
                <a:spcPct val="20000"/>
              </a:spcBef>
              <a:buFont typeface="Arial" pitchFamily="34" charset="0"/>
              <a:buChar char="•"/>
              <a:defRPr sz="3700"/>
            </a:lvl9pPr>
          </a:lstStyle>
          <a:p>
            <a:r>
              <a:rPr lang="ru-RU" dirty="0"/>
              <a:t>Форма </a:t>
            </a:r>
            <a:r>
              <a:rPr lang="ru-RU" dirty="0" smtClean="0"/>
              <a:t>ППЭ-01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81056" y="0"/>
            <a:ext cx="8194943" cy="1159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3" y="2809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0726056" y="205343"/>
            <a:ext cx="4789715" cy="816414"/>
          </a:xfrm>
          <a:prstGeom prst="rect">
            <a:avLst/>
          </a:prstGeom>
        </p:spPr>
        <p:txBody>
          <a:bodyPr vert="horz" lIns="177704" tIns="88852" rIns="177704" bIns="88852" rtlCol="0">
            <a:noAutofit/>
          </a:bodyPr>
          <a:lstStyle>
            <a:defPPr>
              <a:defRPr lang="ru-RU"/>
            </a:defPPr>
            <a:lvl1pPr indent="0" algn="ctr">
              <a:spcBef>
                <a:spcPts val="0"/>
              </a:spcBef>
              <a:buFont typeface="Arial" panose="020B0604020202020204" pitchFamily="34" charset="0"/>
              <a:buNone/>
              <a:defRPr sz="3900" b="1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Форма ППЭ-02 </a:t>
            </a:r>
          </a:p>
        </p:txBody>
      </p:sp>
      <p:pic>
        <p:nvPicPr>
          <p:cNvPr id="3074" name="Picture 2" descr="G:\13042016\vedo_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35" y="0"/>
            <a:ext cx="7862207" cy="1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1088914" y="477639"/>
            <a:ext cx="4286567" cy="767035"/>
          </a:xfrm>
          <a:prstGeom prst="rect">
            <a:avLst/>
          </a:prstGeom>
        </p:spPr>
        <p:txBody>
          <a:bodyPr vert="horz" lIns="177704" tIns="88852" rIns="177704" bIns="88852" rtlCol="0">
            <a:noAutofit/>
          </a:bodyPr>
          <a:lstStyle>
            <a:defPPr>
              <a:defRPr lang="ru-RU"/>
            </a:defPPr>
            <a:lvl1pPr indent="0" algn="ctr">
              <a:spcBef>
                <a:spcPts val="0"/>
              </a:spcBef>
              <a:buFont typeface="Arial" panose="020B0604020202020204" pitchFamily="34" charset="0"/>
              <a:buNone/>
              <a:defRPr sz="3900" b="1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3600" dirty="0"/>
              <a:t>Форма ППЭ-03 </a:t>
            </a:r>
          </a:p>
        </p:txBody>
      </p:sp>
      <p:pic>
        <p:nvPicPr>
          <p:cNvPr id="4098" name="Picture 2" descr="G:\13042016\vedo_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2" y="-1"/>
            <a:ext cx="7778523" cy="110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35658" y="255501"/>
            <a:ext cx="4359951" cy="1379768"/>
          </a:xfrm>
          <a:prstGeom prst="rect">
            <a:avLst/>
          </a:prstGeom>
        </p:spPr>
        <p:txBody>
          <a:bodyPr wrap="square" lIns="177704" tIns="88852" rIns="177704" bIns="88852">
            <a:spAutoFit/>
          </a:bodyPr>
          <a:lstStyle/>
          <a:p>
            <a:pPr algn="ctr"/>
            <a:r>
              <a:rPr lang="ru-RU" sz="3900" b="1" dirty="0">
                <a:solidFill>
                  <a:srgbClr val="0072BC"/>
                </a:solidFill>
                <a:latin typeface="Arial" panose="020B0604020202020204" pitchFamily="34" charset="0"/>
              </a:rPr>
              <a:t>форма </a:t>
            </a:r>
            <a:endParaRPr lang="ru-RU" sz="3900" b="1" dirty="0" smtClean="0">
              <a:solidFill>
                <a:srgbClr val="0072BC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3900" b="1" dirty="0" smtClean="0">
                <a:solidFill>
                  <a:srgbClr val="0072BC"/>
                </a:solidFill>
                <a:latin typeface="Arial" panose="020B0604020202020204" pitchFamily="34" charset="0"/>
              </a:rPr>
              <a:t>ППЭ-05-01 </a:t>
            </a:r>
            <a:endParaRPr lang="ru-RU" sz="3900" b="1" dirty="0">
              <a:solidFill>
                <a:srgbClr val="0072BC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G:\13042016\vedo_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36" y="101601"/>
            <a:ext cx="8041922" cy="1139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4"/>
          <p:cNvSpPr>
            <a:spLocks noGrp="1"/>
          </p:cNvSpPr>
          <p:nvPr>
            <p:ph idx="1"/>
          </p:nvPr>
        </p:nvSpPr>
        <p:spPr>
          <a:xfrm>
            <a:off x="10735308" y="541669"/>
            <a:ext cx="4998177" cy="66301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900" dirty="0"/>
              <a:t>Форма ППЭ-07 </a:t>
            </a:r>
          </a:p>
        </p:txBody>
      </p:sp>
      <p:pic>
        <p:nvPicPr>
          <p:cNvPr id="2050" name="Picture 2" descr="G:\13042016\vedo_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32" y="168741"/>
            <a:ext cx="7908643" cy="112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14594" y="580785"/>
            <a:ext cx="4808484" cy="725629"/>
          </a:xfrm>
          <a:prstGeom prst="rect">
            <a:avLst/>
          </a:prstGeom>
        </p:spPr>
        <p:txBody>
          <a:bodyPr vert="horz" lIns="177704" tIns="88852" rIns="177704" bIns="88852" rtlCol="0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3900" b="1" dirty="0" smtClean="0">
                <a:solidFill>
                  <a:srgbClr val="0072BC"/>
                </a:solidFill>
                <a:latin typeface="Arial" panose="020B0604020202020204" pitchFamily="34" charset="0"/>
              </a:rPr>
              <a:t>Форма ППЭ-10 </a:t>
            </a:r>
            <a:endParaRPr lang="ru-RU" sz="3900" b="1" dirty="0">
              <a:solidFill>
                <a:srgbClr val="0072B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05" y="0"/>
            <a:ext cx="8004052" cy="1131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входа в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6759" y="2729604"/>
            <a:ext cx="141684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 ранее 8.15 по местному времени </a:t>
            </a:r>
            <a:r>
              <a:rPr lang="ru-RU" dirty="0"/>
              <a:t>руководитель ППЭ начинает проведение инструктажа по процедуре проведения экзамена для работников </a:t>
            </a:r>
            <a:r>
              <a:rPr lang="ru-RU" dirty="0" smtClean="0"/>
              <a:t>ППЭ. Какие формы руководитель ППЭ </a:t>
            </a:r>
            <a:r>
              <a:rPr lang="ru-RU" dirty="0"/>
              <a:t>выдает ответственному организатору вне аудитории формы: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6759" y="5501386"/>
            <a:ext cx="141684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70C0"/>
                </a:solidFill>
                <a:hlinkClick r:id="rId2" action="ppaction://hlinksldjump"/>
              </a:rPr>
              <a:t>ППЭ-06-01 «Список участников ГИА образовательной организации»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6759" y="6366359"/>
            <a:ext cx="141684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70C0"/>
                </a:solidFill>
                <a:hlinkClick r:id="rId3" action="ppaction://hlinksldjump"/>
              </a:rPr>
              <a:t>ППЭ-06-02 «Список участников </a:t>
            </a:r>
            <a:r>
              <a:rPr lang="ru-RU" u="sng" dirty="0" smtClean="0">
                <a:solidFill>
                  <a:srgbClr val="0070C0"/>
                </a:solidFill>
                <a:hlinkClick r:id="rId3" action="ppaction://hlinksldjump"/>
              </a:rPr>
              <a:t>ГИА-9 </a:t>
            </a:r>
            <a:r>
              <a:rPr lang="ru-RU" u="sng" dirty="0">
                <a:solidFill>
                  <a:srgbClr val="0070C0"/>
                </a:solidFill>
                <a:hlinkClick r:id="rId3" action="ppaction://hlinksldjump"/>
              </a:rPr>
              <a:t>в ППЭ по алфавиту»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8231" y="7464511"/>
            <a:ext cx="5374947" cy="1069251"/>
          </a:xfrm>
          <a:prstGeom prst="rect">
            <a:avLst/>
          </a:prstGeom>
          <a:noFill/>
          <a:ln>
            <a:solidFill>
              <a:srgbClr val="4A7EB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Чтобы ознакомиться с </a:t>
            </a:r>
            <a:r>
              <a:rPr lang="ru-RU" sz="2400" b="1" dirty="0" smtClean="0"/>
              <a:t>формами, </a:t>
            </a:r>
            <a:r>
              <a:rPr lang="ru-RU" sz="2400" b="1" dirty="0"/>
              <a:t>нажмите на </a:t>
            </a:r>
            <a:r>
              <a:rPr lang="ru-RU" sz="2400" b="1" dirty="0" smtClean="0"/>
              <a:t>наименование </a:t>
            </a:r>
            <a:r>
              <a:rPr lang="ru-RU" sz="2400" b="1" dirty="0"/>
              <a:t>форм</a:t>
            </a: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12906276" y="10666847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233449" y="7999136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315200" y="419274"/>
            <a:ext cx="4920343" cy="779604"/>
          </a:xfrm>
          <a:prstGeom prst="rect">
            <a:avLst/>
          </a:prstGeom>
        </p:spPr>
        <p:txBody>
          <a:bodyPr wrap="square" lIns="177704" tIns="88852" rIns="177704" bIns="88852">
            <a:spAutoFit/>
          </a:bodyPr>
          <a:lstStyle/>
          <a:p>
            <a:pPr algn="ctr"/>
            <a:r>
              <a:rPr lang="ru-RU" sz="3900" b="1" dirty="0">
                <a:solidFill>
                  <a:srgbClr val="0072BC"/>
                </a:solidFill>
                <a:latin typeface="Arial" panose="020B0604020202020204" pitchFamily="34" charset="0"/>
              </a:rPr>
              <a:t>форма </a:t>
            </a:r>
            <a:r>
              <a:rPr lang="ru-RU" sz="3900" b="1" dirty="0" smtClean="0">
                <a:solidFill>
                  <a:srgbClr val="0072BC"/>
                </a:solidFill>
                <a:latin typeface="Arial" panose="020B0604020202020204" pitchFamily="34" charset="0"/>
              </a:rPr>
              <a:t>ППЭ-12-02</a:t>
            </a:r>
            <a:endParaRPr lang="ru-RU" sz="3900" b="1" dirty="0">
              <a:solidFill>
                <a:srgbClr val="0072B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107660"/>
            <a:ext cx="12946743" cy="915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95427" y="624639"/>
            <a:ext cx="5473248" cy="779604"/>
          </a:xfrm>
          <a:prstGeom prst="rect">
            <a:avLst/>
          </a:prstGeom>
        </p:spPr>
        <p:txBody>
          <a:bodyPr wrap="square" lIns="177704" tIns="88852" rIns="177704" bIns="88852">
            <a:spAutoFit/>
          </a:bodyPr>
          <a:lstStyle/>
          <a:p>
            <a:pPr algn="ctr"/>
            <a:r>
              <a:rPr lang="ru-RU" sz="3900" b="1" dirty="0">
                <a:solidFill>
                  <a:srgbClr val="0072BC"/>
                </a:solidFill>
                <a:latin typeface="Arial" panose="020B0604020202020204" pitchFamily="34" charset="0"/>
              </a:rPr>
              <a:t>форма </a:t>
            </a:r>
            <a:r>
              <a:rPr lang="ru-RU" sz="3900" b="1" dirty="0" smtClean="0">
                <a:solidFill>
                  <a:srgbClr val="0072BC"/>
                </a:solidFill>
                <a:latin typeface="Arial" panose="020B0604020202020204" pitchFamily="34" charset="0"/>
              </a:rPr>
              <a:t>ППЭ-12-03</a:t>
            </a:r>
            <a:endParaRPr lang="ru-RU" sz="3900" b="1" dirty="0">
              <a:solidFill>
                <a:srgbClr val="0072B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1" y="304800"/>
            <a:ext cx="7605487" cy="1075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47796" y="732521"/>
            <a:ext cx="5061562" cy="719587"/>
          </a:xfrm>
          <a:prstGeom prst="rect">
            <a:avLst/>
          </a:prstGeom>
        </p:spPr>
        <p:txBody>
          <a:bodyPr wrap="square" lIns="177704" tIns="88852" rIns="177704" bIns="88852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20000"/>
              </a:spcBef>
            </a:pPr>
            <a:r>
              <a:rPr lang="ru-RU" sz="3900" b="1" dirty="0">
                <a:solidFill>
                  <a:srgbClr val="0072BC"/>
                </a:solidFill>
                <a:latin typeface="Arial" panose="020B0604020202020204" pitchFamily="34" charset="0"/>
              </a:rPr>
              <a:t>Форма ППЭ-19 </a:t>
            </a:r>
          </a:p>
        </p:txBody>
      </p:sp>
      <p:pic>
        <p:nvPicPr>
          <p:cNvPr id="1026" name="Picture 2" descr="G:\13042016\vedo_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19" y="2460999"/>
            <a:ext cx="11298797" cy="79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1029813" y="531274"/>
            <a:ext cx="4410990" cy="847585"/>
          </a:xfrm>
          <a:prstGeom prst="rect">
            <a:avLst/>
          </a:prstGeom>
        </p:spPr>
        <p:txBody>
          <a:bodyPr vert="horz" lIns="177704" tIns="88852" rIns="177704" bIns="8885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708175">
              <a:spcBef>
                <a:spcPts val="0"/>
              </a:spcBef>
              <a:buNone/>
            </a:pPr>
            <a:r>
              <a:rPr lang="ru-RU" sz="3900" b="1" dirty="0">
                <a:solidFill>
                  <a:srgbClr val="0072BC"/>
                </a:solidFill>
                <a:latin typeface="Arial" panose="020B0604020202020204" pitchFamily="34" charset="0"/>
              </a:rPr>
              <a:t>Форма ППЭ-20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61589" y="21077"/>
            <a:ext cx="7459668" cy="1054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0865529" y="315460"/>
            <a:ext cx="4451968" cy="1063397"/>
          </a:xfrm>
          <a:prstGeom prst="rect">
            <a:avLst/>
          </a:prstGeom>
        </p:spPr>
        <p:txBody>
          <a:bodyPr vert="horz" lIns="177704" tIns="88852" rIns="177704" bIns="88852" rtlCol="0">
            <a:noAutofit/>
          </a:bodyPr>
          <a:lstStyle>
            <a:defPPr>
              <a:defRPr lang="ru-RU"/>
            </a:defPPr>
            <a:lvl1pPr indent="0" algn="ctr">
              <a:spcBef>
                <a:spcPts val="0"/>
              </a:spcBef>
              <a:buFont typeface="Arial" panose="020B0604020202020204" pitchFamily="34" charset="0"/>
              <a:buNone/>
              <a:defRPr sz="3900" b="1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Форма ППЭ-21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10" y="537029"/>
            <a:ext cx="7514599" cy="1062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0638970" y="440827"/>
            <a:ext cx="4833027" cy="1068659"/>
          </a:xfrm>
          <a:prstGeom prst="rect">
            <a:avLst/>
          </a:prstGeom>
        </p:spPr>
        <p:txBody>
          <a:bodyPr vert="horz" lIns="177704" tIns="88852" rIns="177704" bIns="88852" rtlCol="0">
            <a:noAutofit/>
          </a:bodyPr>
          <a:lstStyle>
            <a:defPPr>
              <a:defRPr lang="ru-RU"/>
            </a:defPPr>
            <a:lvl1pPr indent="0" algn="ctr">
              <a:spcBef>
                <a:spcPts val="0"/>
              </a:spcBef>
              <a:buFont typeface="Arial" panose="020B0604020202020204" pitchFamily="34" charset="0"/>
              <a:buNone/>
              <a:defRPr sz="3900" b="1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Форма ППЭ-22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4" y="333828"/>
            <a:ext cx="7692570" cy="1087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576377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форма ППЭ-06-01 </a:t>
            </a:r>
            <a:br>
              <a:rPr lang="ru-RU" sz="4000" dirty="0"/>
            </a:br>
            <a:r>
              <a:rPr lang="ru-RU" sz="4000" dirty="0"/>
              <a:t>«Список участников </a:t>
            </a:r>
            <a:r>
              <a:rPr lang="ru-RU" sz="4000" dirty="0" smtClean="0"/>
              <a:t>ГИА-9 </a:t>
            </a:r>
            <a:r>
              <a:rPr lang="ru-RU" sz="4000" dirty="0"/>
              <a:t>в ППЭ»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3074316" y="9721516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02523" y="2180493"/>
            <a:ext cx="9017391" cy="900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29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452809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форма ППЭ-06-02 </a:t>
            </a:r>
            <a:br>
              <a:rPr lang="ru-RU" sz="4000" dirty="0"/>
            </a:br>
            <a:r>
              <a:rPr lang="ru-RU" sz="4000" dirty="0"/>
              <a:t>«Список участников </a:t>
            </a:r>
            <a:r>
              <a:rPr lang="ru-RU" sz="4000" dirty="0" smtClean="0"/>
              <a:t>ГИА-9 </a:t>
            </a:r>
            <a:r>
              <a:rPr lang="ru-RU" sz="4000" dirty="0"/>
              <a:t>в ППЭ по алфавиту»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4052885" y="9448801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3022" y="2757268"/>
            <a:ext cx="8102990" cy="87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00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333" y="230387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Выдача ЭМ организаторам в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346" y="3747694"/>
            <a:ext cx="14789068" cy="5269620"/>
          </a:xfr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900" b="0" dirty="0" smtClean="0">
                <a:solidFill>
                  <a:schemeClr val="tx1"/>
                </a:solidFill>
              </a:rPr>
              <a:t>?</a:t>
            </a:r>
            <a:endParaRPr lang="ru-RU" sz="19900" b="0" dirty="0" smtClean="0">
              <a:solidFill>
                <a:schemeClr val="tx1"/>
              </a:solidFill>
              <a:hlinkClick r:id="rId2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80" y="10517357"/>
            <a:ext cx="10503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Не позднее чем за 15 минут </a:t>
            </a:r>
            <a:r>
              <a:rPr lang="ru-RU" sz="2400" dirty="0"/>
              <a:t>до начала экзамена </a:t>
            </a:r>
            <a:r>
              <a:rPr lang="ru-RU" sz="2400" dirty="0" smtClean="0"/>
              <a:t>организатор получает в штабе ППЭ ЭМ (по форме ППЭ-14-02)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2086683"/>
            <a:ext cx="12358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Назовите формы, выдаваемые руководителем ППЭ организаторам в аудитории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64947" y="9448106"/>
            <a:ext cx="5374947" cy="10692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Чтобы ознакомиться с </a:t>
            </a:r>
            <a:r>
              <a:rPr lang="ru-RU" sz="2400" b="1" dirty="0" smtClean="0"/>
              <a:t>формами, </a:t>
            </a:r>
            <a:r>
              <a:rPr lang="ru-RU" sz="2400" b="1" dirty="0"/>
              <a:t>нажмите на </a:t>
            </a:r>
            <a:r>
              <a:rPr lang="ru-RU" sz="2400" b="1" dirty="0" smtClean="0"/>
              <a:t>наименование </a:t>
            </a:r>
            <a:r>
              <a:rPr lang="ru-RU" sz="2400" b="1" dirty="0"/>
              <a:t>форм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9157" y="4090094"/>
            <a:ext cx="1212691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hlinkClick r:id="rId2" action="ppaction://hlinksldjump"/>
              </a:rPr>
              <a:t>форму ППЭ-05-01 «Список участников ГИА в аудитории ППЭ»;</a:t>
            </a:r>
            <a:r>
              <a:rPr lang="ru-RU" sz="2800" dirty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hlinkClick r:id="rId3" action="ppaction://hlinksldjump"/>
              </a:rPr>
              <a:t>форму ППЭ-05-02 «Протокол проведения </a:t>
            </a:r>
            <a:r>
              <a:rPr lang="ru-RU" sz="2800" dirty="0" smtClean="0">
                <a:hlinkClick r:id="rId3" action="ppaction://hlinksldjump"/>
              </a:rPr>
              <a:t>ГИА-9 </a:t>
            </a:r>
            <a:r>
              <a:rPr lang="ru-RU" sz="2800" dirty="0">
                <a:hlinkClick r:id="rId3" action="ppaction://hlinksldjump"/>
              </a:rPr>
              <a:t>в аудитории»;</a:t>
            </a:r>
            <a:endParaRPr lang="ru-RU" sz="28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форма ППЭ-12-01 «Протокол проведения </a:t>
            </a:r>
            <a:r>
              <a:rPr lang="ru-RU" sz="2800" dirty="0" smtClean="0">
                <a:solidFill>
                  <a:srgbClr val="FF0000"/>
                </a:solidFill>
              </a:rPr>
              <a:t>ГИА-9 </a:t>
            </a:r>
            <a:r>
              <a:rPr lang="ru-RU" sz="2800" dirty="0">
                <a:solidFill>
                  <a:srgbClr val="FF0000"/>
                </a:solidFill>
              </a:rPr>
              <a:t>в аудитории» НЕ ИСПОЛЬЗУЕТСЯ с 2016 ГОДА!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hlinkClick r:id="rId4" action="ppaction://hlinksldjump"/>
              </a:rPr>
              <a:t>форму ППЭ-12-02 «Ведомость коррекции персональных данных участников ГИА в аудитории»;</a:t>
            </a:r>
            <a:endParaRPr lang="ru-RU" sz="28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hlinkClick r:id="rId5" action="ppaction://hlinksldjump"/>
              </a:rPr>
              <a:t>форму ППЭ-12-03 «Ведомость использования дополнительных бланков ответов № 2»;</a:t>
            </a:r>
            <a:endParaRPr lang="ru-RU" sz="28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hlinkClick r:id="rId6" action="ppaction://hlinksldjump"/>
              </a:rPr>
              <a:t>форму ППЭ-16 «Расшифровка кодов образовательных организаций»;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15486" y="2420835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nextslide" highlightClick="1"/>
          </p:cNvPr>
          <p:cNvSpPr/>
          <p:nvPr/>
        </p:nvSpPr>
        <p:spPr>
          <a:xfrm rot="10800000">
            <a:off x="12830076" y="10932855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058" y="428095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форма ППЭ-05-01 </a:t>
            </a:r>
            <a:br>
              <a:rPr lang="ru-RU" sz="4000" dirty="0"/>
            </a:br>
            <a:r>
              <a:rPr lang="ru-RU" sz="4000" dirty="0"/>
              <a:t>«Список участников ГИА в аудитории ППЭ»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41" y="2542989"/>
            <a:ext cx="11662672" cy="75154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84909" y="2542988"/>
            <a:ext cx="3781168" cy="3066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Какие поля в форме заполняются организатором в аудитории?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84909" y="6301946"/>
            <a:ext cx="3781168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Форма полностью заполняется  </a:t>
            </a:r>
            <a:r>
              <a:rPr lang="ru-RU" sz="2800" dirty="0" smtClean="0">
                <a:solidFill>
                  <a:srgbClr val="FF0000"/>
                </a:solidFill>
              </a:rPr>
              <a:t>автоматизировано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13459327" y="10202780"/>
            <a:ext cx="946484" cy="577516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73567" y="10366444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  <a:endParaRPr lang="ru-RU" sz="20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</Template>
  <TotalTime>1511</TotalTime>
  <Words>1767</Words>
  <Application>Microsoft Office PowerPoint</Application>
  <PresentationFormat>Произвольный</PresentationFormat>
  <Paragraphs>221</Paragraphs>
  <Slides>55</Slides>
  <Notes>0</Notes>
  <HiddenSlides>20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ЕГЭ</vt:lpstr>
      <vt:lpstr>ФЦПРО-ЕГЭ</vt:lpstr>
      <vt:lpstr>Экзаменационные материалы в ППЭ, используемые при проведении ГИА</vt:lpstr>
      <vt:lpstr>Регистрация работников ППЭ</vt:lpstr>
      <vt:lpstr>Форма ППЭ-07 «Список работников ППЭ»</vt:lpstr>
      <vt:lpstr>Форма ППЭ-19 «Контроль изменения состава работников в день экзамена» </vt:lpstr>
      <vt:lpstr>Организация входа в ППЭ</vt:lpstr>
      <vt:lpstr>форма ППЭ-06-01  «Список участников ГИА-9 в ППЭ» </vt:lpstr>
      <vt:lpstr>форма ППЭ-06-02  «Список участников ГИА-9 в ППЭ по алфавиту» </vt:lpstr>
      <vt:lpstr>Выдача ЭМ организаторам в аудитории</vt:lpstr>
      <vt:lpstr>форма ППЭ-05-01  «Список участников ГИА в аудитории ППЭ» </vt:lpstr>
      <vt:lpstr>Форма ППЭ-05-02 «Протокол проведения ГИА-9 в аудитории ППЭ» </vt:lpstr>
      <vt:lpstr>Время начала ОГЭ</vt:lpstr>
      <vt:lpstr>Форма ППЭ-12-02 «Ведомость коррекции персональных данных участников ГИА в аудитории» </vt:lpstr>
      <vt:lpstr>Форма ППЭ-12-03 «Ведомость использования дополнительных бланков ответов № 2» </vt:lpstr>
      <vt:lpstr>Форма ППЭ-16 «Расшифровка кодов образовательных организаций» </vt:lpstr>
      <vt:lpstr>ППЭ-14-02 «Ведомость выдачи и возврата экзаменационных материалов по аудиториям ППЭ» </vt:lpstr>
      <vt:lpstr>Организация входа в ППЭ </vt:lpstr>
      <vt:lpstr>Организация входа в ППЭ</vt:lpstr>
      <vt:lpstr>Организация входа в ППЭ </vt:lpstr>
      <vt:lpstr>Возможные ситуации при проведении ГИА</vt:lpstr>
      <vt:lpstr>Форма ППЭ-20  «Акт об идентификации личности участника ГИА» </vt:lpstr>
      <vt:lpstr>Возможные ситуации при проведении ГИА</vt:lpstr>
      <vt:lpstr>Форма ППЭ-21 «Акт об удалении участника ГИА» </vt:lpstr>
      <vt:lpstr>Возможные ситуации при проведении ГИА</vt:lpstr>
      <vt:lpstr>Форма ППЭ-22  «Акт о досрочном завершении экзамена по объективным причинам» </vt:lpstr>
      <vt:lpstr>Возможные ситуации при проведении ГИА</vt:lpstr>
      <vt:lpstr>ППЭ-02 «Апелляция о нарушении установленного порядка проведения ГИА»</vt:lpstr>
      <vt:lpstr>ППЭ-03 «Протокол рассмотрения апелляции о нарушении установленного порядка проведения ГИА»</vt:lpstr>
      <vt:lpstr>Комплектование ЭМ</vt:lpstr>
      <vt:lpstr>Заполнение форм в штабе ППЭ</vt:lpstr>
      <vt:lpstr>Заполнение форм в штабе ППЭ</vt:lpstr>
      <vt:lpstr>ППЭ-14-02 «Ведомость выдачи и возврата экзаменационных материалов по аудиториям ППЭ» </vt:lpstr>
      <vt:lpstr>ППЭ 13-02 МАШ  «Сводная ведомость учёта участников и использования экзаменационных материалов в ППЭ» </vt:lpstr>
      <vt:lpstr>Форма ППЭ 13-01  «Протокол проведения ГИА-9 в ППЭ» </vt:lpstr>
      <vt:lpstr>Форма ППЭ-14-01 «Акт приёмки-передачи экзаменационных материалов в ППЭ»</vt:lpstr>
      <vt:lpstr>Заполнение форм в штабе ППЭ</vt:lpstr>
      <vt:lpstr>Завершение экзамена в ППЭ</vt:lpstr>
      <vt:lpstr>Особенности использования форм и ведомостей ППЭ при проведении ОГЭ  по иностранным языкам  (раздел «Говорение»)</vt:lpstr>
      <vt:lpstr>Особенности использования форм организаторами вне аудитории и в аудитории</vt:lpstr>
      <vt:lpstr>Форма ППЭ-05-02-У «Протокол проведения ЕГЭ в аудитории подготовки» </vt:lpstr>
      <vt:lpstr>Форма ППЭ-05-03-У «Протокол проведения ГИА-9 в аудитории проведения» </vt:lpstr>
      <vt:lpstr>Форма ППЭ-13-03У «Сводная ведомость учета участников и использования ЭМ в ППЭ»</vt:lpstr>
      <vt:lpstr>Передача руководителю ППЭ неиспользованных ЭМ</vt:lpstr>
      <vt:lpstr>Образцы заполнения форм протоколов, актов и ведомостей, используемых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в аудитории и вне аудитории пункта проведения экзамена государственной итоговой аттестации по образовательным программам среднего общего образования в 2016 году»</dc:title>
  <dc:creator>Пользователь Windows</dc:creator>
  <cp:lastModifiedBy>Taniana</cp:lastModifiedBy>
  <cp:revision>143</cp:revision>
  <dcterms:created xsi:type="dcterms:W3CDTF">2016-02-13T00:06:11Z</dcterms:created>
  <dcterms:modified xsi:type="dcterms:W3CDTF">2017-04-24T13:28:00Z</dcterms:modified>
</cp:coreProperties>
</file>