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45"/>
  </p:notesMasterIdLst>
  <p:sldIdLst>
    <p:sldId id="257" r:id="rId3"/>
    <p:sldId id="373" r:id="rId4"/>
    <p:sldId id="260" r:id="rId5"/>
    <p:sldId id="374" r:id="rId6"/>
    <p:sldId id="305" r:id="rId7"/>
    <p:sldId id="354" r:id="rId8"/>
    <p:sldId id="383" r:id="rId9"/>
    <p:sldId id="356" r:id="rId10"/>
    <p:sldId id="357" r:id="rId11"/>
    <p:sldId id="363" r:id="rId12"/>
    <p:sldId id="329" r:id="rId13"/>
    <p:sldId id="331" r:id="rId14"/>
    <p:sldId id="343" r:id="rId15"/>
    <p:sldId id="314" r:id="rId16"/>
    <p:sldId id="369" r:id="rId17"/>
    <p:sldId id="273" r:id="rId18"/>
    <p:sldId id="274" r:id="rId19"/>
    <p:sldId id="364" r:id="rId20"/>
    <p:sldId id="365" r:id="rId21"/>
    <p:sldId id="366" r:id="rId22"/>
    <p:sldId id="275" r:id="rId23"/>
    <p:sldId id="372" r:id="rId24"/>
    <p:sldId id="345" r:id="rId25"/>
    <p:sldId id="367" r:id="rId26"/>
    <p:sldId id="368" r:id="rId27"/>
    <p:sldId id="346" r:id="rId28"/>
    <p:sldId id="337" r:id="rId29"/>
    <p:sldId id="376" r:id="rId30"/>
    <p:sldId id="370" r:id="rId31"/>
    <p:sldId id="350" r:id="rId32"/>
    <p:sldId id="301" r:id="rId33"/>
    <p:sldId id="287" r:id="rId34"/>
    <p:sldId id="290" r:id="rId35"/>
    <p:sldId id="335" r:id="rId36"/>
    <p:sldId id="336" r:id="rId37"/>
    <p:sldId id="296" r:id="rId38"/>
    <p:sldId id="338" r:id="rId39"/>
    <p:sldId id="351" r:id="rId40"/>
    <p:sldId id="352" r:id="rId41"/>
    <p:sldId id="371" r:id="rId42"/>
    <p:sldId id="322" r:id="rId43"/>
    <p:sldId id="382" r:id="rId44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  <a:srgbClr val="D9DADB"/>
    <a:srgbClr val="87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68" y="78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94CCE-FBBF-4F95-8EDC-BCB7B11A22B9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9688" y="1143000"/>
            <a:ext cx="423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C5DF-1D45-4B17-9684-00C2EF76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6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5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75" y="744538"/>
            <a:ext cx="51149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919CE-B4C7-4974-8484-1879C0E4A8A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0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7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6294" y="4846882"/>
            <a:ext cx="11933911" cy="418628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Организация и проведение государственной итоговой аттестации в ФОРМЕ ОГЭ</a:t>
            </a:r>
            <a:endParaRPr lang="ru-RU" sz="54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250956" y="214308"/>
            <a:ext cx="11809312" cy="1143472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/>
              <a:t>Подготовка </a:t>
            </a:r>
            <a:r>
              <a:rPr lang="ru-RU" sz="4000" dirty="0" smtClean="0"/>
              <a:t>Уполномоченных представителей ГЭК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054" y="219859"/>
            <a:ext cx="12271464" cy="1512169"/>
          </a:xfrm>
        </p:spPr>
        <p:txBody>
          <a:bodyPr/>
          <a:lstStyle/>
          <a:p>
            <a:r>
              <a:rPr lang="ru-RU" smtClean="0"/>
              <a:t>Явка в ППЭ</a:t>
            </a:r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507017" y="2681255"/>
            <a:ext cx="11429998" cy="1131841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РУКОВОДИТЕЛЬ ППЭ,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ПОМОЩНИКИ РУКОВОДИТЕЛЯ ППЭ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3946422"/>
            <a:ext cx="11534632" cy="12254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5246071"/>
            <a:ext cx="11534632" cy="12254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6545720"/>
            <a:ext cx="11534632" cy="12254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7845369"/>
            <a:ext cx="11534632" cy="1225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9123283"/>
            <a:ext cx="11534632" cy="1225402"/>
          </a:xfrm>
          <a:prstGeom prst="rect">
            <a:avLst/>
          </a:prstGeom>
        </p:spPr>
      </p:pic>
      <p:sp>
        <p:nvSpPr>
          <p:cNvPr id="18" name="Нашивка 17"/>
          <p:cNvSpPr/>
          <p:nvPr/>
        </p:nvSpPr>
        <p:spPr>
          <a:xfrm>
            <a:off x="11888310" y="2745071"/>
            <a:ext cx="3334870" cy="113184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Не позднее </a:t>
            </a:r>
            <a:r>
              <a:rPr lang="ru-RU" sz="2400" b="1" dirty="0" smtClean="0">
                <a:solidFill>
                  <a:schemeClr val="tx1"/>
                </a:solidFill>
              </a:rPr>
              <a:t>7.30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310" y="3983545"/>
            <a:ext cx="3383573" cy="11583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311" y="5279602"/>
            <a:ext cx="3383573" cy="11583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309" y="6575659"/>
            <a:ext cx="3383573" cy="11583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308" y="7871716"/>
            <a:ext cx="3383573" cy="11583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308" y="9156814"/>
            <a:ext cx="3383573" cy="115834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046370" y="4082069"/>
            <a:ext cx="10246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Уполномоченный представитель </a:t>
            </a:r>
            <a:r>
              <a:rPr lang="ru-RU" sz="2800" dirty="0"/>
              <a:t>ГЭК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46370" y="5597162"/>
            <a:ext cx="6579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ОРГАНИЗАТОРЫ </a:t>
            </a:r>
            <a:r>
              <a:rPr lang="ru-RU" sz="2800" dirty="0" smtClean="0"/>
              <a:t>В АУДИТОРИИ ППЭ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6370" y="6849231"/>
            <a:ext cx="10246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ОРГАНИЗАТОРЫ ВНЕ АУДИТОРИИ ППЭ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6370" y="8143109"/>
            <a:ext cx="6117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ОБЩЕСТВЕННЫЕ НАБЛЮДАТЕЛИ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46370" y="9474374"/>
            <a:ext cx="3123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УЧАСТНИКИ ЕГЭ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518362" y="4143623"/>
            <a:ext cx="207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 позднее </a:t>
            </a:r>
            <a:r>
              <a:rPr lang="ru-RU" sz="2400" b="1" dirty="0" smtClean="0"/>
              <a:t>7.30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484726" y="5580001"/>
            <a:ext cx="2594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Не позднее 8.30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331168" y="6743434"/>
            <a:ext cx="246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 позднее </a:t>
            </a:r>
            <a:r>
              <a:rPr lang="ru-RU" sz="2400" b="1" dirty="0" smtClean="0"/>
              <a:t>8.00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425760" y="8007104"/>
            <a:ext cx="2340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 позднее, чем за </a:t>
            </a:r>
            <a:r>
              <a:rPr lang="ru-RU" sz="2400" b="1" dirty="0"/>
              <a:t>1 час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484726" y="9320485"/>
            <a:ext cx="2340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 9.00</a:t>
            </a:r>
            <a:endParaRPr lang="ru-RU" sz="24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ЭМ в ППЭ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03433" y="2189277"/>
            <a:ext cx="14461808" cy="772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До начала экзамена руководитель ППЭ должен:</a:t>
            </a:r>
          </a:p>
          <a:p>
            <a:pPr marL="0" indent="0">
              <a:buNone/>
            </a:pPr>
            <a:r>
              <a:rPr lang="ru-RU" sz="4400" dirty="0"/>
              <a:t>н</a:t>
            </a:r>
            <a:r>
              <a:rPr lang="ru-RU" sz="4400" dirty="0" smtClean="0"/>
              <a:t>е </a:t>
            </a:r>
            <a:r>
              <a:rPr lang="ru-RU" sz="4400" dirty="0"/>
              <a:t>позднее </a:t>
            </a:r>
            <a:r>
              <a:rPr lang="ru-RU" sz="4400" dirty="0" smtClean="0"/>
              <a:t>8.30 </a:t>
            </a:r>
            <a:r>
              <a:rPr lang="ru-RU" sz="4400" dirty="0"/>
              <a:t>по местному времени получить от </a:t>
            </a:r>
            <a:r>
              <a:rPr lang="ru-RU" sz="4400" dirty="0" smtClean="0"/>
              <a:t>уполномоченного представителя </a:t>
            </a:r>
            <a:r>
              <a:rPr lang="ru-RU" sz="4400" dirty="0"/>
              <a:t>ГЭК </a:t>
            </a:r>
            <a:r>
              <a:rPr lang="ru-RU" sz="4400" dirty="0" smtClean="0"/>
              <a:t>в ППЭ</a:t>
            </a:r>
            <a:r>
              <a:rPr lang="ru-RU" sz="4400" dirty="0"/>
              <a:t> </a:t>
            </a:r>
            <a:r>
              <a:rPr lang="ru-RU" sz="4400" dirty="0" smtClean="0"/>
              <a:t>:</a:t>
            </a:r>
            <a:endParaRPr lang="ru-RU" sz="4400" dirty="0"/>
          </a:p>
          <a:p>
            <a:endParaRPr lang="ru-RU" sz="2800" b="0" dirty="0" smtClean="0"/>
          </a:p>
          <a:p>
            <a:endParaRPr lang="ru-RU" sz="2800" b="0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03433" y="10282186"/>
            <a:ext cx="143710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C00000"/>
                </a:solidFill>
                <a:latin typeface="+mn-lt"/>
              </a:rPr>
              <a:t>Важно!!</a:t>
            </a:r>
            <a:r>
              <a:rPr lang="ru-RU" altLang="ru-RU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Руководитель ППЭ несет персональную ответственность за соблюдение мер информационной безопасности проведения </a:t>
            </a:r>
            <a:r>
              <a:rPr lang="ru-RU" altLang="ru-RU" sz="2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ОГЭ </a:t>
            </a:r>
            <a:r>
              <a:rPr lang="ru-RU" altLang="ru-RU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 ППЭ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259" y="4459457"/>
            <a:ext cx="14888539" cy="5373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48639" y="5444197"/>
            <a:ext cx="141520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комплекты бланков, КИМ и дополнительных материалов;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дополнительные Бланки ответов № 2.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(Вскрытие и переупаковка комплектов запрещаются)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58" y="9088807"/>
            <a:ext cx="1968411" cy="197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5" y="9252697"/>
            <a:ext cx="2749425" cy="240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548807" y="3969625"/>
            <a:ext cx="7971962" cy="962343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03224" tIns="101614" rIns="203224" bIns="101614" anchor="ctr">
            <a:spAutoFit/>
          </a:bodyPr>
          <a:lstStyle/>
          <a:p>
            <a:r>
              <a:rPr lang="ru-RU" sz="246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бланков, КИМ (в </a:t>
            </a:r>
            <a:r>
              <a:rPr lang="ru-RU" sz="246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т.ч. компакт-диски с заданиями), дополнительные бланки ответов №2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531872" y="3040785"/>
            <a:ext cx="7971962" cy="583778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03224" tIns="101614" rIns="203224" bIns="101614" anchor="ctr">
            <a:spAutoFit/>
          </a:bodyPr>
          <a:lstStyle/>
          <a:p>
            <a:r>
              <a:rPr lang="ru-RU" sz="246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доставочные пакеты, конверты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7359" y="2190498"/>
            <a:ext cx="595843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Не позднее 8.30 </a:t>
            </a:r>
            <a:endParaRPr lang="ru-RU" sz="2400" b="1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933" y="5463972"/>
            <a:ext cx="14986000" cy="3153265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AB3"/>
                </a:solidFill>
              </a:rPr>
              <a:t>Проверить комплектность и целостность упаковки ЭМ.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AB3"/>
                </a:solidFill>
              </a:rPr>
              <a:t>Разместить в сейфе, расположенном в Штабе ППЭ доставочные пакеты с материалами участников ОГЭ, дополнительные бланки ответов № 2 и обеспечить их надежное хранение до момента передачи ответственным организаторам в аудиториях. Вскрытие и переупаковка доставочных пакетов с ЭМ категорически запрещены.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7367" y="3074969"/>
            <a:ext cx="4057256" cy="19238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Получить ЭМ от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ГЭК</a:t>
            </a:r>
          </a:p>
          <a:p>
            <a:pPr algn="ctr"/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2893" y="9088807"/>
            <a:ext cx="430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Поместить в сейф!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26666" y="481815"/>
            <a:ext cx="12156679" cy="1026751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000" b="1" dirty="0">
                <a:solidFill>
                  <a:srgbClr val="E2001A"/>
                </a:solidFill>
                <a:ea typeface="+mj-ea"/>
                <a:cs typeface="Times New Roman" panose="02020603050405020304" pitchFamily="18" charset="0"/>
              </a:rPr>
              <a:t>Действия руководителя ППЭ в день экзамена </a:t>
            </a:r>
          </a:p>
        </p:txBody>
      </p:sp>
      <p:sp>
        <p:nvSpPr>
          <p:cNvPr id="6" name="Нашивка 5"/>
          <p:cNvSpPr/>
          <p:nvPr/>
        </p:nvSpPr>
        <p:spPr>
          <a:xfrm rot="10800000">
            <a:off x="6383203" y="3097680"/>
            <a:ext cx="580104" cy="464887"/>
          </a:xfrm>
          <a:prstGeom prst="chevron">
            <a:avLst/>
          </a:prstGeom>
          <a:solidFill>
            <a:srgbClr val="87888A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800000">
            <a:off x="6417069" y="4244499"/>
            <a:ext cx="580105" cy="464887"/>
          </a:xfrm>
          <a:prstGeom prst="chevron">
            <a:avLst/>
          </a:prstGeom>
          <a:solidFill>
            <a:srgbClr val="87888A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126" name="Picture 6" descr="http://stimul-avto.ru/wp-content/uploads/2014/06/106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75">
            <a:off x="12291368" y="9192972"/>
            <a:ext cx="1766006" cy="176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3449" r="640" b="1352"/>
          <a:stretch/>
        </p:blipFill>
        <p:spPr>
          <a:xfrm rot="6253721">
            <a:off x="10498748" y="8713296"/>
            <a:ext cx="1787022" cy="246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185131"/>
            <a:ext cx="13074898" cy="151216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Автоматизированное</a:t>
            </a:r>
            <a:r>
              <a:rPr lang="ru-RU" sz="4400" dirty="0"/>
              <a:t> </a:t>
            </a:r>
            <a:r>
              <a:rPr lang="ru-RU" sz="4400" dirty="0" smtClean="0"/>
              <a:t>распределение в ППЭ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1605" y="2412017"/>
            <a:ext cx="8676293" cy="1446550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txBody>
          <a:bodyPr wrap="square">
            <a:spAutoFit/>
          </a:bodyPr>
          <a:lstStyle/>
          <a:p>
            <a:pPr indent="541338" algn="ctr">
              <a:tabLst>
                <a:tab pos="896938" algn="l"/>
              </a:tabLst>
            </a:pPr>
            <a:r>
              <a:rPr lang="ru-RU" sz="4400" b="1" dirty="0">
                <a:solidFill>
                  <a:srgbClr val="006AB3"/>
                </a:solidFill>
              </a:rPr>
              <a:t>Автоматизированное распределение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14467" r="4156" b="9692"/>
          <a:stretch/>
        </p:blipFill>
        <p:spPr>
          <a:xfrm>
            <a:off x="601422" y="3668227"/>
            <a:ext cx="2840183" cy="25215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37509" y="4779658"/>
            <a:ext cx="5084475" cy="646331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2001A"/>
                </a:solidFill>
              </a:rPr>
              <a:t>ПРОИЗВОДИТСЯ</a:t>
            </a:r>
            <a:endParaRPr lang="ru-RU" sz="3600" b="1" dirty="0" smtClean="0"/>
          </a:p>
        </p:txBody>
      </p:sp>
      <p:sp>
        <p:nvSpPr>
          <p:cNvPr id="9" name="Стрелка вниз 8"/>
          <p:cNvSpPr/>
          <p:nvPr/>
        </p:nvSpPr>
        <p:spPr>
          <a:xfrm>
            <a:off x="7592065" y="5436447"/>
            <a:ext cx="375373" cy="518182"/>
          </a:xfrm>
          <a:prstGeom prst="downArrow">
            <a:avLst/>
          </a:prstGeom>
          <a:solidFill>
            <a:srgbClr val="E2001A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apolloplanner.com/uploads/1/4/2/7/14273945/7557909.png?2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b="14129"/>
          <a:stretch/>
        </p:blipFill>
        <p:spPr bwMode="auto">
          <a:xfrm>
            <a:off x="4434601" y="8789820"/>
            <a:ext cx="2781300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 b="11944"/>
          <a:stretch/>
        </p:blipFill>
        <p:spPr>
          <a:xfrm>
            <a:off x="11726912" y="7028994"/>
            <a:ext cx="3097452" cy="23653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0639" y="9246994"/>
            <a:ext cx="7376661" cy="1302381"/>
          </a:xfrm>
          <a:ln>
            <a:noFill/>
          </a:ln>
        </p:spPr>
        <p:txBody>
          <a:bodyPr>
            <a:normAutofit/>
          </a:bodyPr>
          <a:lstStyle/>
          <a:p>
            <a:pPr marL="0" indent="627063" algn="ctr">
              <a:spcBef>
                <a:spcPts val="0"/>
              </a:spcBef>
              <a:buNone/>
            </a:pPr>
            <a:r>
              <a:rPr lang="ru-RU" sz="3200" dirty="0" smtClean="0"/>
              <a:t>Далее производится печать </a:t>
            </a:r>
          </a:p>
          <a:p>
            <a:pPr marL="0" indent="627063" algn="ctr">
              <a:spcBef>
                <a:spcPts val="0"/>
              </a:spcBef>
              <a:buNone/>
            </a:pPr>
            <a:r>
              <a:rPr lang="ru-RU" sz="3200" dirty="0" smtClean="0"/>
              <a:t>пакета руководителя ППЭ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4274" y="6288252"/>
            <a:ext cx="9993762" cy="892552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txBody>
          <a:bodyPr wrap="none">
            <a:spAutoFit/>
          </a:bodyPr>
          <a:lstStyle/>
          <a:p>
            <a:pPr algn="ctr"/>
            <a:endParaRPr lang="ru-RU" sz="1000" b="1" dirty="0" smtClean="0">
              <a:solidFill>
                <a:srgbClr val="006AB3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6AB3"/>
                </a:solidFill>
              </a:rPr>
              <a:t>в региональном центре обработки информации</a:t>
            </a:r>
            <a:endParaRPr lang="ru-RU" b="1" dirty="0">
              <a:solidFill>
                <a:srgbClr val="006AB3"/>
              </a:solidFill>
            </a:endParaRPr>
          </a:p>
          <a:p>
            <a:pPr algn="ctr"/>
            <a:endParaRPr lang="ru-RU" sz="1000" b="1" dirty="0" smtClean="0">
              <a:solidFill>
                <a:srgbClr val="006AB3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18934" y="252152"/>
            <a:ext cx="12192000" cy="1525848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8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Действия руководителя ППЭ в день экзамена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374" y="3678616"/>
            <a:ext cx="7215336" cy="1685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проверить готовность аудиторий к проведению ГИА</a:t>
            </a:r>
          </a:p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обеспечить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контроль за регистрацией работников ППЭ в день экзамена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3142" y="2235716"/>
            <a:ext cx="9980665" cy="658835"/>
          </a:xfrm>
          <a:prstGeom prst="rect">
            <a:avLst/>
          </a:prstGeom>
          <a:solidFill>
            <a:srgbClr val="006AB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757"/>
              </a:spcAft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До начала экзамена руководитель ППЭ должен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19240" y="3664915"/>
            <a:ext cx="7215337" cy="29084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провести краткий инструктаж для работников ППЭ </a:t>
            </a:r>
          </a:p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назначить ответственных организаторов в аудиториях и направить организаторов на рабочие места в соответствии с распределением </a:t>
            </a:r>
            <a:endParaRPr lang="ru-RU" sz="24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457200" indent="-457200">
              <a:spcAft>
                <a:spcPts val="879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9" idx="2"/>
            <a:endCxn id="2" idx="0"/>
          </p:cNvCxnSpPr>
          <p:nvPr/>
        </p:nvCxnSpPr>
        <p:spPr>
          <a:xfrm rot="5400000">
            <a:off x="5619727" y="1314867"/>
            <a:ext cx="784065" cy="3943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2"/>
            <a:endCxn id="4" idx="0"/>
          </p:cNvCxnSpPr>
          <p:nvPr/>
        </p:nvCxnSpPr>
        <p:spPr>
          <a:xfrm>
            <a:off x="7983475" y="2894551"/>
            <a:ext cx="3943434" cy="770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32373" y="6924186"/>
            <a:ext cx="15102203" cy="16711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передать медицинскому работнику инструкцию, определяющую порядок его работы во время проведения </a:t>
            </a:r>
            <a:r>
              <a:rPr lang="ru-RU" sz="2400" dirty="0" smtClean="0">
                <a:solidFill>
                  <a:srgbClr val="006AB3"/>
                </a:solidFill>
              </a:rPr>
              <a:t>ОГЭ </a:t>
            </a:r>
            <a:r>
              <a:rPr lang="ru-RU" sz="2400" dirty="0">
                <a:solidFill>
                  <a:srgbClr val="006AB3"/>
                </a:solidFill>
              </a:rPr>
              <a:t>в ППЭ, журнал учета участников </a:t>
            </a:r>
            <a:r>
              <a:rPr lang="ru-RU" sz="2400" dirty="0" smtClean="0">
                <a:solidFill>
                  <a:srgbClr val="006AB3"/>
                </a:solidFill>
              </a:rPr>
              <a:t>ОГЭ</a:t>
            </a:r>
            <a:r>
              <a:rPr lang="ru-RU" sz="2400" dirty="0">
                <a:solidFill>
                  <a:srgbClr val="006AB3"/>
                </a:solidFill>
              </a:rPr>
              <a:t>, обратившихся к медицинскому работнику</a:t>
            </a:r>
            <a:r>
              <a:rPr lang="ru-RU" sz="2400" dirty="0" smtClean="0">
                <a:solidFill>
                  <a:srgbClr val="006AB3"/>
                </a:solidFill>
              </a:rPr>
              <a:t>;</a:t>
            </a:r>
            <a:endParaRPr lang="ru-RU" sz="2400" dirty="0">
              <a:solidFill>
                <a:srgbClr val="006AB3"/>
              </a:solidFill>
            </a:endParaRPr>
          </a:p>
        </p:txBody>
      </p:sp>
      <p:cxnSp>
        <p:nvCxnSpPr>
          <p:cNvPr id="34" name="Прямая со стрелкой 33"/>
          <p:cNvCxnSpPr>
            <a:stCxn id="9" idx="2"/>
          </p:cNvCxnSpPr>
          <p:nvPr/>
        </p:nvCxnSpPr>
        <p:spPr>
          <a:xfrm>
            <a:off x="7983475" y="2894551"/>
            <a:ext cx="0" cy="3894176"/>
          </a:xfrm>
          <a:prstGeom prst="straightConnector1">
            <a:avLst/>
          </a:prstGeom>
          <a:ln>
            <a:solidFill>
              <a:srgbClr val="006AB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78931" y="470848"/>
            <a:ext cx="10882359" cy="1138852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4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Инструктаж работников </a:t>
            </a:r>
            <a:r>
              <a:rPr lang="ru-RU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100" name="Picture 4" descr="http://umvs.kr.ua/images/f/c/sistemy-bezopasnosti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85" y="5305873"/>
            <a:ext cx="3462908" cy="259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novtimer.ucoz.com/_si/0/43556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4" y="5094779"/>
            <a:ext cx="1781338" cy="3019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74074" y="2175165"/>
            <a:ext cx="15209610" cy="1539586"/>
          </a:xfrm>
          <a:prstGeom prst="roundRect">
            <a:avLst/>
          </a:prstGeom>
          <a:solidFill>
            <a:srgbClr val="CC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обеспечивают и контролируют безопасность в ППЭ руководитель ППЭ 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представитель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1435" y="4255017"/>
            <a:ext cx="965445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565" indent="-640565">
              <a:spcBef>
                <a:spcPct val="20000"/>
              </a:spcBef>
              <a:buFont typeface="Arial" pitchFamily="34" charset="0"/>
              <a:buChar char="•"/>
              <a:tabLst>
                <a:tab pos="630555" algn="l"/>
              </a:tabLst>
            </a:pPr>
            <a:r>
              <a:rPr lang="ru-RU" sz="2800" dirty="0">
                <a:solidFill>
                  <a:srgbClr val="0072BC"/>
                </a:solidFill>
                <a:latin typeface="Arial" panose="020B0604020202020204" pitchFamily="34" charset="0"/>
              </a:rPr>
              <a:t>Не ранее 8.15 по местному времени </a:t>
            </a:r>
            <a:r>
              <a:rPr lang="ru-RU" sz="2800" dirty="0" smtClean="0">
                <a:solidFill>
                  <a:srgbClr val="0072BC"/>
                </a:solidFill>
                <a:latin typeface="Arial" panose="020B0604020202020204" pitchFamily="34" charset="0"/>
              </a:rPr>
              <a:t>руководителю ППЭ необходимо начать </a:t>
            </a:r>
            <a:r>
              <a:rPr lang="ru-RU" sz="2800" dirty="0">
                <a:solidFill>
                  <a:srgbClr val="0072BC"/>
                </a:solidFill>
                <a:latin typeface="Arial" panose="020B0604020202020204" pitchFamily="34" charset="0"/>
              </a:rPr>
              <a:t>проведение инструктажа по процедуре проведения экзамена для работников ППЭ, выдать ответственному организатору вне аудитории формы ППЭ-06-01 «Список участников ГИА образовательной организации» и ППЭ-06-02 «Список участников </a:t>
            </a:r>
            <a:r>
              <a:rPr lang="ru-RU" sz="2800" dirty="0" smtClean="0">
                <a:solidFill>
                  <a:srgbClr val="0072BC"/>
                </a:solidFill>
                <a:latin typeface="Arial" panose="020B0604020202020204" pitchFamily="34" charset="0"/>
              </a:rPr>
              <a:t>ГИА-9 </a:t>
            </a:r>
            <a:r>
              <a:rPr lang="ru-RU" sz="2800" dirty="0">
                <a:solidFill>
                  <a:srgbClr val="0072BC"/>
                </a:solidFill>
                <a:latin typeface="Arial" panose="020B0604020202020204" pitchFamily="34" charset="0"/>
              </a:rPr>
              <a:t>в ППЭ по алфавиту» для размещения на информационном стенде при входе в ППЭ</a:t>
            </a:r>
            <a:r>
              <a:rPr lang="ru-RU" sz="2800" dirty="0" smtClean="0">
                <a:solidFill>
                  <a:srgbClr val="0072BC"/>
                </a:solidFill>
                <a:latin typeface="Arial" panose="020B0604020202020204" pitchFamily="34" charset="0"/>
              </a:rPr>
              <a:t>.</a:t>
            </a:r>
          </a:p>
          <a:p>
            <a:pPr marL="640565" indent="-640565">
              <a:spcBef>
                <a:spcPct val="20000"/>
              </a:spcBef>
              <a:buFont typeface="Arial" pitchFamily="34" charset="0"/>
              <a:buChar char="•"/>
              <a:tabLst>
                <a:tab pos="630555" algn="l"/>
              </a:tabLst>
            </a:pPr>
            <a:endParaRPr lang="ru-RU" sz="2800" dirty="0">
              <a:solidFill>
                <a:srgbClr val="0072BC"/>
              </a:solidFill>
              <a:latin typeface="Arial" panose="020B0604020202020204" pitchFamily="34" charset="0"/>
            </a:endParaRPr>
          </a:p>
          <a:p>
            <a:pPr marL="640565" indent="-640565">
              <a:spcBef>
                <a:spcPct val="20000"/>
              </a:spcBef>
              <a:buFont typeface="Arial" pitchFamily="34" charset="0"/>
              <a:buChar char="•"/>
              <a:tabLst>
                <a:tab pos="630555" algn="l"/>
              </a:tabLst>
            </a:pPr>
            <a:r>
              <a:rPr lang="ru-RU" sz="2800" dirty="0">
                <a:solidFill>
                  <a:srgbClr val="0072BC"/>
                </a:solidFill>
                <a:latin typeface="Arial" panose="020B0604020202020204" pitchFamily="34" charset="0"/>
              </a:rPr>
              <a:t>Назначить ответственного организатора в каждой аудитории и направить организаторов всех категорий на рабочие места в соответствии с формой ППЭ-07 «Список работников ППЭ».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Подготовительные мероприятия в день 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4393" y="2251561"/>
            <a:ext cx="14461807" cy="79352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sz="2800" dirty="0" smtClean="0">
                <a:solidFill>
                  <a:schemeClr val="bg1"/>
                </a:solidFill>
              </a:rPr>
              <a:t>Получение экзаменационных материалов (форма 14-ППЭ), проверка комплектности и целостности ЭМ, размещение в сейфе ППЭ – </a:t>
            </a:r>
            <a:r>
              <a:rPr lang="ru-RU" sz="2800" b="1" dirty="0" smtClean="0">
                <a:solidFill>
                  <a:schemeClr val="bg1"/>
                </a:solidFill>
              </a:rPr>
              <a:t>не позднее 7.30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793" y="3698239"/>
            <a:ext cx="15410329" cy="27025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6AB3"/>
                </a:solidFill>
              </a:rPr>
              <a:t>До организации входа участников в ППЭ: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6AB3"/>
                </a:solidFill>
              </a:rPr>
              <a:t>Вскрытие </a:t>
            </a:r>
            <a:r>
              <a:rPr lang="ru-RU" sz="2800" dirty="0">
                <a:solidFill>
                  <a:srgbClr val="006AB3"/>
                </a:solidFill>
              </a:rPr>
              <a:t>пакета руководителя ППЭ, регистрация (по форме ППЭ-07), распределение, назначение ответственных организаторов (форма ППЭ-07) – </a:t>
            </a:r>
            <a:r>
              <a:rPr lang="ru-RU" sz="2800" b="1" dirty="0">
                <a:solidFill>
                  <a:srgbClr val="006AB3"/>
                </a:solidFill>
              </a:rPr>
              <a:t>7.50</a:t>
            </a:r>
            <a:r>
              <a:rPr lang="ru-RU" sz="2800" dirty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</a:rPr>
              <a:t> Проведение краткого инструктажа организаторов и работников ППЭ, </a:t>
            </a:r>
            <a:r>
              <a:rPr lang="ru-RU" sz="2800" dirty="0" smtClean="0">
                <a:solidFill>
                  <a:srgbClr val="006AB3"/>
                </a:solidFill>
              </a:rPr>
              <a:t>выдача </a:t>
            </a:r>
            <a:r>
              <a:rPr lang="ru-RU" sz="2800" dirty="0">
                <a:solidFill>
                  <a:srgbClr val="006AB3"/>
                </a:solidFill>
              </a:rPr>
              <a:t>ведомостей и протоколов организаторам – </a:t>
            </a:r>
            <a:r>
              <a:rPr lang="ru-RU" sz="2800" b="1" dirty="0">
                <a:solidFill>
                  <a:srgbClr val="006AB3"/>
                </a:solidFill>
              </a:rPr>
              <a:t>не ранее 8.15</a:t>
            </a:r>
            <a:r>
              <a:rPr lang="ru-RU" sz="2800" dirty="0">
                <a:solidFill>
                  <a:srgbClr val="006AB3"/>
                </a:solidFill>
              </a:rPr>
              <a:t>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152" y="7207624"/>
            <a:ext cx="8875060" cy="4155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6AB3"/>
                </a:solidFill>
              </a:rPr>
              <a:t>Организаторам в аудиториях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списки участников экзамена в аудитория, протоколы (формы ППЭ-05-01, ППЭ-05-02, 12-02, 12-03, ППЭ-16);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ножницы</a:t>
            </a:r>
            <a:r>
              <a:rPr lang="ru-RU" sz="2400" dirty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инструкцию, зачитываемую организатором в аудитории перед началом экзамена для участников;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черновики (со штампом ПП на базе которой расположен ППЭ), </a:t>
            </a:r>
            <a:r>
              <a:rPr lang="ru-RU" sz="2400" dirty="0">
                <a:solidFill>
                  <a:srgbClr val="006AB3"/>
                </a:solidFill>
              </a:rPr>
              <a:t>конверты для упаковки черновиков</a:t>
            </a:r>
            <a:r>
              <a:rPr lang="ru-RU" sz="2400" dirty="0" smtClean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 возвратные доставочные пакеты;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Конверты для использованных КИМ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8094" y="7756118"/>
            <a:ext cx="5340973" cy="30134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6AB3"/>
                </a:solidFill>
              </a:rPr>
              <a:t>Ответственному организатору вне аудитории </a:t>
            </a:r>
          </a:p>
          <a:p>
            <a:pPr algn="ctr"/>
            <a:r>
              <a:rPr lang="ru-RU" sz="2400" dirty="0">
                <a:solidFill>
                  <a:srgbClr val="006AB3"/>
                </a:solidFill>
              </a:rPr>
              <a:t>ППЭ-06-01 – для размещения  на информационном стенде при входе в ППЭ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3152">
            <a:off x="11255081" y="6644640"/>
            <a:ext cx="2144707" cy="1116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8846">
            <a:off x="8541971" y="6779706"/>
            <a:ext cx="2973344" cy="520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аудиторий ППЭ организаторами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3" y="3026959"/>
            <a:ext cx="14461808" cy="5385522"/>
          </a:xfrm>
        </p:spPr>
        <p:txBody>
          <a:bodyPr>
            <a:normAutofit/>
          </a:bodyPr>
          <a:lstStyle/>
          <a:p>
            <a:r>
              <a:rPr lang="ru-RU" sz="3200" b="0" dirty="0"/>
              <a:t>Не позднее </a:t>
            </a:r>
            <a:r>
              <a:rPr lang="ru-RU" sz="3200" b="0" dirty="0" smtClean="0"/>
              <a:t>9.15 </a:t>
            </a:r>
            <a:r>
              <a:rPr lang="ru-RU" sz="3200" b="0" dirty="0"/>
              <a:t>пройти в свою аудиторию, проверить ее готовность к экзамену и приступить к выполнению своих </a:t>
            </a:r>
            <a:r>
              <a:rPr lang="ru-RU" sz="3200" b="0" dirty="0" smtClean="0"/>
              <a:t>обязанностей</a:t>
            </a:r>
            <a:endParaRPr lang="ru-RU" sz="3200" b="0" dirty="0"/>
          </a:p>
          <a:p>
            <a:r>
              <a:rPr lang="ru-RU" sz="3200" b="0" dirty="0"/>
              <a:t>Вывесить у входа в аудиторию 1 экз. списка участников </a:t>
            </a:r>
            <a:r>
              <a:rPr lang="ru-RU" sz="3200" b="0" dirty="0" smtClean="0"/>
              <a:t>ОГЭ</a:t>
            </a:r>
            <a:endParaRPr lang="ru-RU" sz="3200" b="0" dirty="0"/>
          </a:p>
          <a:p>
            <a:r>
              <a:rPr lang="ru-RU" sz="3200" b="0" dirty="0"/>
              <a:t>Подготовить на доске необходимую информацию для заполнения </a:t>
            </a:r>
            <a:r>
              <a:rPr lang="ru-RU" sz="3200" b="0" dirty="0" smtClean="0"/>
              <a:t>регистрационных полей в бланках ответов</a:t>
            </a:r>
            <a:endParaRPr lang="ru-RU" sz="3200" b="0" dirty="0"/>
          </a:p>
          <a:p>
            <a:r>
              <a:rPr lang="ru-RU" sz="3200" b="0" dirty="0"/>
              <a:t> Раздать на рабочие </a:t>
            </a:r>
            <a:r>
              <a:rPr lang="ru-RU" sz="3200" b="0" dirty="0" smtClean="0"/>
              <a:t>места </a:t>
            </a:r>
          </a:p>
          <a:p>
            <a:pPr marL="639763" indent="173038">
              <a:buNone/>
            </a:pPr>
            <a:r>
              <a:rPr lang="ru-RU" sz="3200" b="0" dirty="0" smtClean="0"/>
              <a:t>участников черновики </a:t>
            </a:r>
          </a:p>
          <a:p>
            <a:pPr marL="639763" indent="173038">
              <a:buNone/>
            </a:pPr>
            <a:r>
              <a:rPr lang="ru-RU" sz="3200" b="0" dirty="0" smtClean="0"/>
              <a:t>(</a:t>
            </a:r>
            <a:r>
              <a:rPr lang="ru-RU" sz="3200" b="0" dirty="0"/>
              <a:t>минимальное количество – </a:t>
            </a:r>
          </a:p>
          <a:p>
            <a:pPr marL="639763" indent="173038">
              <a:buNone/>
            </a:pPr>
            <a:r>
              <a:rPr lang="ru-RU" sz="3200" b="0" dirty="0"/>
              <a:t>два листа) на каждого </a:t>
            </a:r>
            <a:r>
              <a:rPr lang="ru-RU" sz="3200" b="0" dirty="0" smtClean="0"/>
              <a:t>участника</a:t>
            </a:r>
            <a:endParaRPr lang="ru-RU" sz="32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7855" y="2114051"/>
            <a:ext cx="82529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6AB3"/>
                </a:solidFill>
              </a:rPr>
              <a:t>Организаторы в аудитории обязаны: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8370275" y="6471138"/>
            <a:ext cx="7357405" cy="377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4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Лица, привлекаемые к проведению ГИА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1932" y="3281468"/>
            <a:ext cx="774115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руководитель и организаторы ППЭ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7" y="2615433"/>
            <a:ext cx="1728959" cy="32329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2736" y="4596824"/>
            <a:ext cx="420486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руководитель ОО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56" y="4484641"/>
            <a:ext cx="1728959" cy="29571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22736" y="5359953"/>
            <a:ext cx="427213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Уполномоченный </a:t>
            </a:r>
          </a:p>
          <a:p>
            <a:pPr marL="457200" indent="-457200"/>
            <a:r>
              <a:rPr lang="ru-RU" dirty="0" smtClean="0">
                <a:solidFill>
                  <a:srgbClr val="0070C0"/>
                </a:solidFill>
              </a:rPr>
              <a:t>представитель </a:t>
            </a:r>
            <a:r>
              <a:rPr lang="ru-RU" dirty="0">
                <a:solidFill>
                  <a:srgbClr val="0070C0"/>
                </a:solidFill>
              </a:rPr>
              <a:t>ГЭК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6247" y="2876898"/>
            <a:ext cx="2298994" cy="27099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290" y="4444415"/>
            <a:ext cx="1875640" cy="2396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713" y="7971172"/>
            <a:ext cx="1714953" cy="4394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8858" y="5840030"/>
            <a:ext cx="3493634" cy="37241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62969" y="6633708"/>
            <a:ext cx="56124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технический специалист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379" y="8072763"/>
            <a:ext cx="80891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медицинские работники, ассистенты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83280" y="8929305"/>
            <a:ext cx="105344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сотрудники, осуществляющие охрану правопорядка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46214" y="10398494"/>
            <a:ext cx="108691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представители ОО, сопровождающие участников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926" y="7206339"/>
            <a:ext cx="1868211" cy="44919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0115" y="8886967"/>
            <a:ext cx="1099957" cy="31668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8735362" y="2202193"/>
            <a:ext cx="7135613" cy="6256761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8010" y="2181295"/>
            <a:ext cx="8274464" cy="476423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5975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299" y="524567"/>
            <a:ext cx="721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90000"/>
            </a:pPr>
            <a:r>
              <a:rPr lang="ru-RU" sz="48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5568" y="2370505"/>
            <a:ext cx="811934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757"/>
              </a:spcAft>
            </a:pP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Ассистенты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оказывают участникам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ОГЭ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 ограниченными возможностями здоровья       необходимую помощь с учетом их индивидуальных особенностей:</a:t>
            </a:r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содействие в перемещении</a:t>
            </a: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оказание помощи в фиксации положения тела, ручки в кисти руки</a:t>
            </a: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вызов медперсонала</a:t>
            </a: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оказание неотложной медицинской помощи</a:t>
            </a:r>
          </a:p>
          <a:p>
            <a:pPr marL="502148" indent="-502148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помощь в общении с сотрудниками ППЭ (</a:t>
            </a:r>
            <a:r>
              <a:rPr lang="ru-RU" sz="2400" dirty="0" err="1">
                <a:solidFill>
                  <a:srgbClr val="006AB3"/>
                </a:solidFill>
                <a:cs typeface="Times New Roman" panose="02020603050405020304" pitchFamily="18" charset="0"/>
              </a:rPr>
              <a:t>сурдоперевод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 - для глухих)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50" y="7150240"/>
            <a:ext cx="2525166" cy="1687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181" y="9274152"/>
            <a:ext cx="14253188" cy="115751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Перенос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ответов участника государственной итоговой аттестации с компьютера в стандартные бланки ответов осуществляется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ассистентом (или организатором)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в присутствии общественного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наблюдателя (при наличии)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уполномоченного представителя ГЭК </a:t>
            </a:r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silvertech.info/wp-content/uploads/2013/08/teacher_and_student_400_clr_117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8" y="7052253"/>
            <a:ext cx="2380006" cy="18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72945" y="2201693"/>
            <a:ext cx="693731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      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штатный сотрудник образовательного учреждения, (коррекционного) образовательного учреждения </a:t>
            </a:r>
          </a:p>
          <a:p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        учителя-предметники по предмету, по которому проводится единый государственный экзамен в данный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день (однако они могут быть ассистентами глухих, слабослышащих, слепых и слабовидящих участников ОГЭ)</a:t>
            </a:r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        утверждаются государственной экзаменационной комиссией </a:t>
            </a:r>
          </a:p>
          <a:p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        информируются о месте расположения пункта проведения экзаменов, в который они направляются, не ранее чем за 3 рабочих дня до проведения экзамена</a:t>
            </a:r>
          </a:p>
        </p:txBody>
      </p:sp>
      <p:pic>
        <p:nvPicPr>
          <p:cNvPr id="1028" name="Picture 4" descr="http://windows-9.net/wp-content/uploads/2013/11/vosklitsatelnyiy-zna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51" y="5673788"/>
            <a:ext cx="695532" cy="6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люс 16"/>
          <p:cNvSpPr/>
          <p:nvPr/>
        </p:nvSpPr>
        <p:spPr>
          <a:xfrm>
            <a:off x="9256596" y="2267157"/>
            <a:ext cx="409878" cy="459226"/>
          </a:xfrm>
          <a:prstGeom prst="mathPlu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18" name="Минус 17"/>
          <p:cNvSpPr/>
          <p:nvPr/>
        </p:nvSpPr>
        <p:spPr>
          <a:xfrm>
            <a:off x="9064706" y="3732490"/>
            <a:ext cx="614817" cy="506156"/>
          </a:xfrm>
          <a:prstGeom prst="mathMin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20" name="Управляющая кнопка: звук 19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9130172" y="6979625"/>
            <a:ext cx="564502" cy="400011"/>
          </a:xfrm>
          <a:prstGeom prst="actionButtonSound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6" y="2313025"/>
            <a:ext cx="5615460" cy="3896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3117"/>
          <a:stretch/>
        </p:blipFill>
        <p:spPr>
          <a:xfrm>
            <a:off x="1663775" y="3752086"/>
            <a:ext cx="2949004" cy="2464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1815" y="2579683"/>
            <a:ext cx="530549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Помещение для сопровождающих участников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306" y="7291475"/>
            <a:ext cx="5615461" cy="391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640" y="7488673"/>
            <a:ext cx="1335510" cy="2769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698" y="7599386"/>
            <a:ext cx="2542033" cy="25419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1814" y="10258517"/>
            <a:ext cx="526050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Специально выделенное место</a:t>
            </a:r>
          </a:p>
          <a:p>
            <a:pPr algn="ctr"/>
            <a:r>
              <a:rPr lang="ru-RU" sz="2400" dirty="0"/>
              <a:t> для личных вещей участников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086" y="5220157"/>
            <a:ext cx="941296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</a:p>
          <a:p>
            <a:pPr algn="ctr"/>
            <a:r>
              <a:rPr lang="ru-RU" sz="2000" b="1" dirty="0"/>
              <a:t>Х</a:t>
            </a:r>
          </a:p>
          <a:p>
            <a:pPr algn="ctr"/>
            <a:r>
              <a:rPr lang="ru-RU" sz="2000" b="1" dirty="0"/>
              <a:t>О</a:t>
            </a:r>
          </a:p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82010" y="5219026"/>
            <a:ext cx="943149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>Х</a:t>
            </a:r>
            <a:br>
              <a:rPr lang="ru-RU" sz="2000" b="1" dirty="0"/>
            </a:br>
            <a:r>
              <a:rPr lang="ru-RU" sz="2000" b="1" dirty="0"/>
              <a:t>О</a:t>
            </a:r>
            <a:br>
              <a:rPr lang="ru-RU" sz="2000" b="1" dirty="0"/>
            </a:br>
            <a:r>
              <a:rPr lang="ru-RU" sz="2000" b="1" dirty="0"/>
              <a:t>Д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</a:t>
            </a:r>
            <a:br>
              <a:rPr lang="ru-RU" sz="2000" b="1" dirty="0"/>
            </a:br>
            <a:r>
              <a:rPr lang="ru-RU" sz="2000" b="1" dirty="0" err="1"/>
              <a:t>П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8784" y="6137134"/>
            <a:ext cx="3212656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400" dirty="0"/>
              <a:t>Пункт охраны правопорядка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043" y="6270776"/>
            <a:ext cx="1523916" cy="20413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-1" b="45438"/>
          <a:stretch/>
        </p:blipFill>
        <p:spPr>
          <a:xfrm>
            <a:off x="7807087" y="9254687"/>
            <a:ext cx="1275593" cy="15825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126077" y="6137134"/>
            <a:ext cx="2779345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руководителя ППЭ, оборудованное рабочим местом и сейфом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188" y="6593312"/>
            <a:ext cx="2021525" cy="183278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126077" y="2313025"/>
            <a:ext cx="277934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медицинских </a:t>
            </a:r>
          </a:p>
          <a:p>
            <a:pPr algn="ctr"/>
            <a:r>
              <a:rPr lang="ru-RU" sz="2000" dirty="0"/>
              <a:t>работников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324" y="2579683"/>
            <a:ext cx="1442488" cy="18808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050061" y="2313025"/>
            <a:ext cx="2763179" cy="8893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dirty="0"/>
              <a:t>Аудитории для участников ГИА, в том числе для участников </a:t>
            </a:r>
            <a:br>
              <a:rPr lang="ru-RU" sz="2000" dirty="0"/>
            </a:br>
            <a:r>
              <a:rPr lang="ru-RU" sz="2000" dirty="0"/>
              <a:t>с ОВЗ (на 1 этаже)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b="35576"/>
          <a:stretch/>
        </p:blipFill>
        <p:spPr>
          <a:xfrm>
            <a:off x="13332339" y="3550907"/>
            <a:ext cx="2207595" cy="23195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/>
          <a:srcRect b="30319"/>
          <a:stretch/>
        </p:blipFill>
        <p:spPr>
          <a:xfrm>
            <a:off x="13363456" y="8291399"/>
            <a:ext cx="2255640" cy="231029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768783" y="2313025"/>
            <a:ext cx="321507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общественных наблюдателей, представителей СМИ </a:t>
            </a:r>
            <a:br>
              <a:rPr lang="ru-RU" sz="2000" dirty="0"/>
            </a:br>
            <a:r>
              <a:rPr lang="ru-RU" sz="2000" dirty="0"/>
              <a:t>и иных лиц, имеющих право присутствовать в ППЭ в день экзамена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b="4635"/>
          <a:stretch/>
        </p:blipFill>
        <p:spPr>
          <a:xfrm>
            <a:off x="7400754" y="2343095"/>
            <a:ext cx="1981606" cy="130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1776" y="216078"/>
            <a:ext cx="12271464" cy="1512169"/>
          </a:xfrm>
        </p:spPr>
        <p:txBody>
          <a:bodyPr/>
          <a:lstStyle/>
          <a:p>
            <a:r>
              <a:rPr lang="ru-RU" sz="5400" dirty="0"/>
              <a:t>Подготовка помещений ППЭ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08" y="5987138"/>
            <a:ext cx="3177699" cy="3156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85" y="5541472"/>
            <a:ext cx="3314325" cy="360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681046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Лица, имеющие право находиться в ППЭ в день экзамена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6518" y="2193215"/>
            <a:ext cx="13500847" cy="92650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Представители СМИ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8" y="3431451"/>
            <a:ext cx="1596457" cy="1200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0713" y="3383657"/>
            <a:ext cx="2994530" cy="207685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72975" y="3563266"/>
            <a:ext cx="9914225" cy="13447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присутствуют в аудиториях только до момента вскрытия участниками экзамена индивидуальных комплектов с экзаменационными материалами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0941" y="5388132"/>
            <a:ext cx="10838329" cy="97428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Общественные наблюдатели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82" y="6153938"/>
            <a:ext cx="2377120" cy="349722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545047" y="6680680"/>
            <a:ext cx="12134223" cy="27886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могут свободно перемещаться по ППЭ (в ППЭ для участников с ОВЗ, инвалидов и детей-инвалидов рекомендуется направить общественных наблюдателей в каждую аудиторию)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фиксируют все нарушения во время проведения экзамена и направляют свои замечания в </a:t>
            </a:r>
            <a:r>
              <a:rPr lang="ru-RU" sz="2400" dirty="0" smtClean="0"/>
              <a:t>ОИВ, </a:t>
            </a:r>
            <a:r>
              <a:rPr lang="ru-RU" sz="2400" dirty="0" err="1"/>
              <a:t>Рособрнадзор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7506" y="9767192"/>
            <a:ext cx="13685744" cy="968188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Должностные лица </a:t>
            </a:r>
            <a:r>
              <a:rPr lang="ru-RU" dirty="0" err="1" smtClean="0">
                <a:solidFill>
                  <a:schemeClr val="bg1"/>
                </a:solidFill>
              </a:rPr>
              <a:t>Рособрнадзора</a:t>
            </a:r>
            <a:r>
              <a:rPr lang="ru-RU" dirty="0" smtClean="0">
                <a:solidFill>
                  <a:schemeClr val="bg1"/>
                </a:solidFill>
              </a:rPr>
              <a:t>, ОИВ</a:t>
            </a:r>
            <a:r>
              <a:rPr lang="ru-RU" dirty="0">
                <a:solidFill>
                  <a:schemeClr val="bg1"/>
                </a:solidFill>
              </a:rPr>
              <a:t>, осуществляющих переданные полномочия в сфере образования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5582" y="10880829"/>
            <a:ext cx="15773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Допуск в ППЭ вышеперечисленных лиц осуществляется при наличии документов,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удостоверяющих личность, и документов, подтверждающих их полномочия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входа участников в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602" y="3986228"/>
            <a:ext cx="6802020" cy="47220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860" y="2126381"/>
            <a:ext cx="5266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 9:00 в день экзамена.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5602" y="2915206"/>
            <a:ext cx="15246774" cy="714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AB3"/>
                </a:solidFill>
              </a:rPr>
              <a:t>Паспортный 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9961" y="4191498"/>
            <a:ext cx="7853082" cy="1586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85916" y="6314550"/>
            <a:ext cx="90634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 случае отсутствия у обучающегося </a:t>
            </a:r>
            <a:r>
              <a:rPr lang="ru-RU" sz="2800" b="1" dirty="0" smtClean="0">
                <a:solidFill>
                  <a:srgbClr val="FF0000"/>
                </a:solidFill>
              </a:rPr>
              <a:t>документа его </a:t>
            </a:r>
            <a:r>
              <a:rPr lang="ru-RU" sz="2800" b="1" dirty="0">
                <a:solidFill>
                  <a:srgbClr val="FF0000"/>
                </a:solidFill>
              </a:rPr>
              <a:t>личность ПИСЬМЕННО подтверждает сопровождающий в форме ППЭ-20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602" y="9466728"/>
            <a:ext cx="13970798" cy="1607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Организаторы вне аудитории указывают участникам </a:t>
            </a:r>
            <a:endParaRPr lang="ru-RU" sz="2800" dirty="0" smtClean="0">
              <a:solidFill>
                <a:srgbClr val="006AB3"/>
              </a:solidFill>
            </a:endParaRPr>
          </a:p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на </a:t>
            </a:r>
            <a:r>
              <a:rPr lang="ru-RU" sz="2800" dirty="0">
                <a:solidFill>
                  <a:srgbClr val="006AB3"/>
                </a:solidFill>
              </a:rPr>
              <a:t>необходимость оставить личные вещи </a:t>
            </a:r>
            <a:endParaRPr lang="ru-RU" sz="2800" dirty="0" smtClean="0">
              <a:solidFill>
                <a:srgbClr val="006AB3"/>
              </a:solidFill>
            </a:endParaRPr>
          </a:p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(</a:t>
            </a:r>
            <a:r>
              <a:rPr lang="ru-RU" sz="2800" dirty="0">
                <a:solidFill>
                  <a:srgbClr val="006AB3"/>
                </a:solidFill>
              </a:rPr>
              <a:t>в специально выделенном в ППЭ месте для личных вещей участников)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входа в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27" y="2013432"/>
            <a:ext cx="7278763" cy="5009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33077" y="2359652"/>
            <a:ext cx="7675039" cy="3038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Организаторы вне аудитории совместно с сотрудниками, осуществляющими охрану правопорядка, и (или) сотрудниками органов внутренних дел (полиции)  проверяют наличие у участников </a:t>
            </a:r>
            <a:r>
              <a:rPr lang="ru-RU" sz="2400" b="1" dirty="0" smtClean="0">
                <a:solidFill>
                  <a:srgbClr val="006AB3"/>
                </a:solidFill>
              </a:rPr>
              <a:t>ОГЭ </a:t>
            </a:r>
            <a:r>
              <a:rPr lang="ru-RU" sz="2400" b="1" dirty="0">
                <a:solidFill>
                  <a:srgbClr val="006AB3"/>
                </a:solidFill>
              </a:rPr>
              <a:t>запрещенных средств. </a:t>
            </a:r>
          </a:p>
          <a:p>
            <a:pPr algn="ctr"/>
            <a:r>
              <a:rPr lang="ru-RU" sz="2400" b="1" dirty="0">
                <a:solidFill>
                  <a:srgbClr val="006AB3"/>
                </a:solidFill>
              </a:rPr>
              <a:t>При появлении сигнала </a:t>
            </a:r>
            <a:r>
              <a:rPr lang="ru-RU" sz="2400" b="1" dirty="0" err="1">
                <a:solidFill>
                  <a:srgbClr val="006AB3"/>
                </a:solidFill>
              </a:rPr>
              <a:t>металлодетектора</a:t>
            </a:r>
            <a:r>
              <a:rPr lang="ru-RU" sz="2400" b="1" dirty="0">
                <a:solidFill>
                  <a:srgbClr val="006AB3"/>
                </a:solidFill>
              </a:rPr>
              <a:t> предлагают участнику </a:t>
            </a:r>
            <a:r>
              <a:rPr lang="ru-RU" sz="2400" b="1" dirty="0" smtClean="0">
                <a:solidFill>
                  <a:srgbClr val="006AB3"/>
                </a:solidFill>
              </a:rPr>
              <a:t>ОГЭ </a:t>
            </a:r>
            <a:r>
              <a:rPr lang="ru-RU" sz="2400" b="1" dirty="0">
                <a:solidFill>
                  <a:srgbClr val="006AB3"/>
                </a:solidFill>
              </a:rPr>
              <a:t>показать предмет, вызывающий сигнал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092" y="5645894"/>
            <a:ext cx="7100583" cy="49292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439" y="6911787"/>
            <a:ext cx="6132224" cy="1880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По медицинским показаниям при предъявлении медицинской справки участник </a:t>
            </a:r>
            <a:r>
              <a:rPr lang="ru-RU" sz="2400" b="1" dirty="0" smtClean="0">
                <a:solidFill>
                  <a:srgbClr val="006AB3"/>
                </a:solidFill>
              </a:rPr>
              <a:t>ОГЭ </a:t>
            </a:r>
            <a:r>
              <a:rPr lang="ru-RU" sz="2400" b="1" dirty="0">
                <a:solidFill>
                  <a:srgbClr val="006AB3"/>
                </a:solidFill>
              </a:rPr>
              <a:t>может быть освобожден от проверки с использованием </a:t>
            </a:r>
            <a:r>
              <a:rPr lang="ru-RU" sz="2400" b="1" dirty="0" err="1">
                <a:solidFill>
                  <a:srgbClr val="006AB3"/>
                </a:solidFill>
              </a:rPr>
              <a:t>металлодетекторов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879" y="9024907"/>
            <a:ext cx="80327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ВАЖНО: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организатор вне аудитории не прикасается к участникам экзамена и его вещам, а просит добровольно показать предмет, вызывающий сигнал переносного металлоискателя, и сдать все запрещенные средства в место хранения личных вещей участников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ОГЭ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сопровождающему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передвижения по 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082" y="3061128"/>
            <a:ext cx="7993840" cy="5841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43" y="2449588"/>
            <a:ext cx="7521339" cy="63480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AB3"/>
                </a:solidFill>
              </a:rPr>
              <a:t>Организаторы вне аудитории помогают участникам ОГЭ ориентироваться в помещениях ППЭ, указывать местонахождение нужной аудитории, а также осуществлять контроль за перемещением по ППЭ лиц, имеющих право присутствовать в ППЭ в день проведения экзамена.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AB3"/>
                </a:solidFill>
              </a:rPr>
              <a:t>Организаторы вне аудитории по форме      ППЭ-06-01 «Список участников ГИА образовательной организации»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7998" y="9220230"/>
            <a:ext cx="1303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Организаторы в аудитории по </a:t>
            </a:r>
            <a:r>
              <a:rPr lang="ru-RU" sz="3600" b="1" i="1" dirty="0" smtClean="0">
                <a:solidFill>
                  <a:srgbClr val="FF0000"/>
                </a:solidFill>
              </a:rPr>
              <a:t>форме ППЭ-05-01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</a:t>
            </a:r>
            <a:r>
              <a:rPr lang="ru-RU" sz="3600" b="1" i="1" dirty="0">
                <a:solidFill>
                  <a:srgbClr val="FF0000"/>
                </a:solidFill>
              </a:rPr>
              <a:t>Список участников ГИА в аудитории ППЭ»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621" y="2323041"/>
            <a:ext cx="155200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ЗАПРЕЩАЕТСЯ</a:t>
            </a:r>
          </a:p>
          <a:p>
            <a:pPr algn="ctr"/>
            <a:r>
              <a:rPr lang="ru-RU" sz="2800" b="1" dirty="0"/>
              <a:t>Иметь при себе и использовать средства связи, электронно-вычислительную технику, </a:t>
            </a:r>
            <a:r>
              <a:rPr lang="ru-RU" sz="2800" b="1" dirty="0" smtClean="0"/>
              <a:t>фото-, аудио-, видеоаппаратуру </a:t>
            </a:r>
            <a:r>
              <a:rPr lang="ru-RU" sz="2800" b="1" dirty="0"/>
              <a:t>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1510" y="4114800"/>
            <a:ext cx="10246659" cy="5486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rgbClr val="0070C0"/>
                </a:solidFill>
              </a:rPr>
              <a:t>Категорически запрещается: 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* выносить из аудиторий и ППЭ экзаменационные материалы на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бумажных или электронных носителях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* фотографировать КИМ  и бланки ответов экзаменационных работ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*передавать информацию третьим лицам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1275"/>
            <a:ext cx="2661510" cy="198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893" y="6321275"/>
            <a:ext cx="2512118" cy="2068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30" y="6597844"/>
            <a:ext cx="2011756" cy="1515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30" y="6667494"/>
            <a:ext cx="1871881" cy="1445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9951" y="6494384"/>
            <a:ext cx="2314547" cy="17915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3893" y="6372265"/>
            <a:ext cx="2314547" cy="193686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744848" y="10042359"/>
            <a:ext cx="12079981" cy="1359932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Федеральный закон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Кодекс Российской Федерации об административных  правонарушениях»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от </a:t>
            </a:r>
            <a:r>
              <a:rPr lang="ru-RU" sz="2400" dirty="0">
                <a:solidFill>
                  <a:schemeClr val="bg1"/>
                </a:solidFill>
              </a:rPr>
              <a:t>30 декабря 2001 г. № </a:t>
            </a:r>
            <a:r>
              <a:rPr lang="ru-RU" sz="2400" dirty="0" smtClean="0">
                <a:solidFill>
                  <a:schemeClr val="bg1"/>
                </a:solidFill>
              </a:rPr>
              <a:t>195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728" y="5505410"/>
            <a:ext cx="98488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148" indent="-502148">
              <a:spcAft>
                <a:spcPts val="879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осуществляют наблюдение за соблюдением установленного порядка проведения ГИА</a:t>
            </a:r>
          </a:p>
          <a:p>
            <a:pPr marL="502148" indent="-502148">
              <a:spcAft>
                <a:spcPts val="879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могут свободно перемещаться по ППЭ</a:t>
            </a:r>
          </a:p>
          <a:p>
            <a:pPr marL="502148" indent="-502148">
              <a:spcAft>
                <a:spcPts val="879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присутствуют в аудитории проведения ГИА на всем протяжении экзамена (в 1 аудитории 1 общественный наблюдатель)</a:t>
            </a:r>
          </a:p>
          <a:p>
            <a:pPr marL="502148" indent="-502148">
              <a:spcAft>
                <a:spcPts val="879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присутствуют при рассмотрении апелляции участников ГИА</a:t>
            </a:r>
          </a:p>
          <a:p>
            <a:pPr marL="502148" indent="-502148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сдают руководителю ППЭ форму ППЭ-18 МАШ «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Акт общественного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наблюдения о проведении ГИА в ППЭ»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1979" y="585957"/>
            <a:ext cx="11256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проведения экзаменов в ППЭ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8625" y="3725879"/>
            <a:ext cx="8225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Общественные наблюдатели,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федеральные общественные наблюдатели,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6463" y="2409678"/>
            <a:ext cx="5715000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79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Распределение участников по аудиториям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234" y="2327823"/>
            <a:ext cx="10654275" cy="77203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Организатор вне аудитории провожает участников экзамена до аудитории 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При входе в аудиторию организатор в аудитории отмечает явку в форме: </a:t>
            </a:r>
          </a:p>
          <a:p>
            <a:pPr marL="1524000" indent="-896938"/>
            <a:r>
              <a:rPr lang="ru-RU" sz="2800" dirty="0" smtClean="0"/>
              <a:t>ППЭ-05-01 «Список участников по аудиториям», </a:t>
            </a:r>
          </a:p>
          <a:p>
            <a:pPr marL="1524000" indent="-896938"/>
            <a:r>
              <a:rPr lang="ru-RU" sz="2800" dirty="0" smtClean="0"/>
              <a:t>ППЭ-05-02 «Протокол проведения ГИА-9 в аудитории ППЭ», сверяет паспортные данные участника, в случае несовпадения заполняется ведомость коррекции персональных данных (ППЭ-12-02)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Второй организатор указывает место в аудитории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901" y="9502888"/>
            <a:ext cx="13746284" cy="1409875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Участники занимают свои места, не переговариваются, не меняются местами, имеют при себе документ, удостоверяющий личность, черную </a:t>
            </a:r>
            <a:r>
              <a:rPr lang="ru-RU" sz="2800" b="1" dirty="0" err="1">
                <a:solidFill>
                  <a:srgbClr val="FF0000"/>
                </a:solidFill>
              </a:rPr>
              <a:t>гелевую</a:t>
            </a:r>
            <a:r>
              <a:rPr lang="ru-RU" sz="2800" b="1" dirty="0">
                <a:solidFill>
                  <a:srgbClr val="FF0000"/>
                </a:solidFill>
              </a:rPr>
              <a:t> ручку, </a:t>
            </a:r>
            <a:r>
              <a:rPr lang="ru-RU" sz="2800" b="1" dirty="0" smtClean="0">
                <a:solidFill>
                  <a:srgbClr val="FF0000"/>
                </a:solidFill>
              </a:rPr>
              <a:t>дополнительные материалы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608_3865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2" y="4147623"/>
            <a:ext cx="5288460" cy="336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44142" y="3175320"/>
            <a:ext cx="14862113" cy="3169209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В присутствии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ГЭК выдать</a:t>
            </a:r>
            <a:r>
              <a:rPr lang="en-US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ответственным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организаторам в штабе ППЭ </a:t>
            </a:r>
            <a:endParaRPr lang="ru-RU" sz="24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1757"/>
              </a:spcAft>
              <a:defRPr/>
            </a:pPr>
            <a:r>
              <a:rPr lang="ru-RU" sz="2400" b="1" u="sng" dirty="0">
                <a:solidFill>
                  <a:srgbClr val="006AB3"/>
                </a:solidFill>
                <a:cs typeface="Times New Roman" panose="02020603050405020304" pitchFamily="18" charset="0"/>
              </a:rPr>
              <a:t>комплекты ЭМ на каждую аудиторию: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индивидуальные комплекты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возвратные доставочные пакеты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по форме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ППЭ-14-02 «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Ведомость выдачи и возврата экзаменационных материалов по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аудиториям ППЭ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8084" y="2362153"/>
            <a:ext cx="11894671" cy="461665"/>
          </a:xfrm>
          <a:prstGeom prst="rect">
            <a:avLst/>
          </a:prstGeom>
          <a:solidFill>
            <a:srgbClr val="87888A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позднее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чем за 15 минут до начала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65864" y="520858"/>
            <a:ext cx="11135437" cy="759234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218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Выдача ЭМ руководителем ППЭ в Штабе ППЭ</a:t>
            </a:r>
            <a:endParaRPr lang="ru-RU" sz="4218" b="1" dirty="0">
              <a:solidFill>
                <a:srgbClr val="FF000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44142" y="6621219"/>
            <a:ext cx="14862113" cy="1120998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Руководитель ППЭ должен выдать общественным наблюдателям Акт общественного наблюдения в ППЭ по форме ППЭ-18-МАШ</a:t>
            </a:r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5565" y="8184031"/>
            <a:ext cx="713970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Во время </a:t>
            </a: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экзамена руководитель ППЭ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409" y="9435835"/>
            <a:ext cx="7047741" cy="919065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ходом проведения экзамена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30601" y="9466035"/>
            <a:ext cx="7086187" cy="919065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предмет присутствия посторонних лиц в ППЭ</a:t>
            </a:r>
          </a:p>
        </p:txBody>
      </p:sp>
      <p:sp>
        <p:nvSpPr>
          <p:cNvPr id="13" name="Нашивка 12"/>
          <p:cNvSpPr/>
          <p:nvPr/>
        </p:nvSpPr>
        <p:spPr>
          <a:xfrm rot="5400000">
            <a:off x="6840050" y="8844002"/>
            <a:ext cx="455641" cy="506156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8345325" y="8877870"/>
            <a:ext cx="455641" cy="506156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580" y="186263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Начало проведения экзамена в аудитории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226" y="2346769"/>
            <a:ext cx="9386047" cy="34424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6AB3"/>
                </a:solidFill>
              </a:rPr>
              <a:t>Ответственный организатор проводит инструктаж участников.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порядке проведения экзамена;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правилах подачи апелляции о нарушении установленного порядка проведения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правилах заполнения бланков, случаях удаления с экзамена, использовании доп. материалов;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времени и месте ознакомления с результатами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0474" y="3422534"/>
            <a:ext cx="5540188" cy="23666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Объявляется начало, продолжительность и время окончания экзамена, фиксируется время начала и окончания на доске  ППЭ-05-02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40474" y="6099846"/>
            <a:ext cx="5540188" cy="2997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Организаторы проверяют правильность заполнения регистрационных полей бланков участниками;</a:t>
            </a:r>
          </a:p>
          <a:p>
            <a:pPr algn="ctr"/>
            <a:r>
              <a:rPr lang="ru-RU" sz="2400" dirty="0">
                <a:solidFill>
                  <a:srgbClr val="006AB3"/>
                </a:solidFill>
              </a:rPr>
              <a:t>проверяют соответствие данных участника в бланке </a:t>
            </a:r>
            <a:r>
              <a:rPr lang="ru-RU" sz="2400" dirty="0" smtClean="0">
                <a:solidFill>
                  <a:srgbClr val="006AB3"/>
                </a:solidFill>
              </a:rPr>
              <a:t>ответов № 1 </a:t>
            </a:r>
            <a:r>
              <a:rPr lang="ru-RU" sz="2400" dirty="0">
                <a:solidFill>
                  <a:srgbClr val="006AB3"/>
                </a:solidFill>
              </a:rPr>
              <a:t>и документе, удостоверяющем личность;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226" y="6085052"/>
            <a:ext cx="9386047" cy="30121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AB3"/>
                </a:solidFill>
              </a:rPr>
              <a:t>Демонстрирует </a:t>
            </a:r>
            <a:r>
              <a:rPr lang="ru-RU" sz="2400" dirty="0">
                <a:solidFill>
                  <a:srgbClr val="006AB3"/>
                </a:solidFill>
              </a:rPr>
              <a:t>целостность </a:t>
            </a:r>
            <a:r>
              <a:rPr lang="ru-RU" sz="2400" dirty="0" smtClean="0">
                <a:solidFill>
                  <a:srgbClr val="006AB3"/>
                </a:solidFill>
              </a:rPr>
              <a:t>комплектов ЭМ</a:t>
            </a:r>
            <a:r>
              <a:rPr lang="ru-RU" sz="2400" dirty="0">
                <a:solidFill>
                  <a:srgbClr val="006AB3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6AB3"/>
                </a:solidFill>
              </a:rPr>
              <a:t>Организаторы </a:t>
            </a:r>
            <a:r>
              <a:rPr lang="ru-RU" sz="2400" dirty="0">
                <a:solidFill>
                  <a:srgbClr val="006AB3"/>
                </a:solidFill>
              </a:rPr>
              <a:t>раздают </a:t>
            </a:r>
            <a:r>
              <a:rPr lang="ru-RU" sz="2400" dirty="0" smtClean="0">
                <a:solidFill>
                  <a:srgbClr val="006AB3"/>
                </a:solidFill>
              </a:rPr>
              <a:t>участникам ЭМ </a:t>
            </a:r>
            <a:r>
              <a:rPr lang="ru-RU" sz="2400" dirty="0">
                <a:solidFill>
                  <a:srgbClr val="006AB3"/>
                </a:solidFill>
              </a:rPr>
              <a:t>в </a:t>
            </a:r>
            <a:r>
              <a:rPr lang="ru-RU" sz="2400" dirty="0" smtClean="0">
                <a:solidFill>
                  <a:srgbClr val="006AB3"/>
                </a:solidFill>
              </a:rPr>
              <a:t>произвольном </a:t>
            </a:r>
            <a:r>
              <a:rPr lang="ru-RU" sz="2400" dirty="0">
                <a:solidFill>
                  <a:srgbClr val="006AB3"/>
                </a:solidFill>
              </a:rPr>
              <a:t>порядке.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226" y="9393030"/>
            <a:ext cx="15383436" cy="1640540"/>
          </a:xfrm>
          <a:prstGeom prst="roundRect">
            <a:avLst/>
          </a:prstGeom>
          <a:solidFill>
            <a:srgbClr val="006AB3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Участники экзамена: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в процессе инструктажа по указанию </a:t>
            </a:r>
            <a:r>
              <a:rPr lang="ru-RU" sz="2400" dirty="0" smtClean="0">
                <a:solidFill>
                  <a:schemeClr val="bg1"/>
                </a:solidFill>
              </a:rPr>
              <a:t>организатора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проверяют комплектацию </a:t>
            </a:r>
            <a:r>
              <a:rPr lang="ru-RU" sz="2400" dirty="0" smtClean="0">
                <a:solidFill>
                  <a:schemeClr val="bg1"/>
                </a:solidFill>
              </a:rPr>
              <a:t>ЭМ и </a:t>
            </a:r>
            <a:r>
              <a:rPr lang="ru-RU" sz="2400" dirty="0">
                <a:solidFill>
                  <a:schemeClr val="bg1"/>
                </a:solidFill>
              </a:rPr>
              <a:t>наличие полиграфического </a:t>
            </a:r>
            <a:r>
              <a:rPr lang="ru-RU" sz="2400" dirty="0" smtClean="0">
                <a:solidFill>
                  <a:schemeClr val="bg1"/>
                </a:solidFill>
              </a:rPr>
              <a:t>брака;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аполняют </a:t>
            </a:r>
            <a:r>
              <a:rPr lang="ru-RU" sz="2400" dirty="0">
                <a:solidFill>
                  <a:schemeClr val="bg1"/>
                </a:solidFill>
              </a:rPr>
              <a:t>регистрационные поля бланков.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114800" y="5808133"/>
            <a:ext cx="1676400" cy="2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99467" y="9144000"/>
            <a:ext cx="2032000" cy="2201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9990667" y="9160933"/>
            <a:ext cx="2319866" cy="2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2810568" y="5826539"/>
            <a:ext cx="1210232" cy="2729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0731" y="3147564"/>
            <a:ext cx="14413870" cy="5894836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12" name="Прямоугольник 11"/>
          <p:cNvSpPr/>
          <p:nvPr/>
        </p:nvSpPr>
        <p:spPr>
          <a:xfrm>
            <a:off x="3576422" y="259664"/>
            <a:ext cx="11845114" cy="1467535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Особенности проведения ОГЭ для </a:t>
            </a:r>
          </a:p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лиц с ОВЗ</a:t>
            </a:r>
            <a:endParaRPr lang="ru-RU" sz="4400" b="1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417" y="2247987"/>
            <a:ext cx="11027826" cy="707886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000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Начало проведения экзамена в аудитории</a:t>
            </a:r>
            <a:endParaRPr lang="ru-RU" sz="4000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0411" y="9509759"/>
            <a:ext cx="14413870" cy="1792603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5" name="Прямоугольник 4"/>
          <p:cNvSpPr/>
          <p:nvPr/>
        </p:nvSpPr>
        <p:spPr>
          <a:xfrm>
            <a:off x="591524" y="9990462"/>
            <a:ext cx="14931611" cy="954107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При проведении ГИА для слабослышащих участников ГИА перед началом  экзамена проверяется качество передачи звука и его разборчивость.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845" y="3418506"/>
            <a:ext cx="14931611" cy="48320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При проведении экзамена для слабовидящих участников ГИА в аудитории ППЭ после вскрытия комплекта КИМ  бланки ответов № 1 (для участников ОГЭ) могут быть увеличены до формата А3 с использованием оргтехники. </a:t>
            </a:r>
          </a:p>
          <a:p>
            <a:pPr algn="ctr"/>
            <a:endParaRPr lang="ru-RU" sz="28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случае отсутствия возможности увеличения ЭМ в аудитории масштабирование может производиться до начала экзамена в присутствии руководителя ППЭ под контролем уполномоченного представителя ГЭК  и общественных наблюдателей.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 этом по окончании масштабирования каждого ИК в пакет формата А3 складываются и запечатываются следующие материалы: КИМ стандартного размера; КИМ увеличенный; бланки стандартного размера; бланки, увеличенные до формата А3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573470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Техническое оснащение ППЭ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3903" y="5525096"/>
            <a:ext cx="5432612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17" y="5727821"/>
            <a:ext cx="1657422" cy="3748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6963" y="6131986"/>
            <a:ext cx="3334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6AB3"/>
                </a:solidFill>
              </a:rPr>
              <a:t>Стационарные и переносные металлоискатели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2041" y="5518816"/>
            <a:ext cx="899910" cy="27573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В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Х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О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Д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7373" y="2373933"/>
            <a:ext cx="824346" cy="2796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Ш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Т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А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Б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67373" y="5479147"/>
            <a:ext cx="824346" cy="6022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А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У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Д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И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Т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О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Р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И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err="1" smtClean="0">
                <a:solidFill>
                  <a:srgbClr val="006AB3"/>
                </a:solidFill>
              </a:rPr>
              <a:t>И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87553" y="2373933"/>
            <a:ext cx="7046259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endParaRPr lang="ru-RU" sz="2400" dirty="0" smtClean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r>
              <a:rPr lang="ru-RU" sz="2400" dirty="0" smtClean="0">
                <a:solidFill>
                  <a:srgbClr val="006AB3"/>
                </a:solidFill>
              </a:rPr>
              <a:t>Программное </a:t>
            </a:r>
            <a:r>
              <a:rPr lang="ru-RU" sz="2400" dirty="0">
                <a:solidFill>
                  <a:srgbClr val="006AB3"/>
                </a:solidFill>
              </a:rPr>
              <a:t>обеспечение и компьютерное оборудование помещений для руководителей ППЭ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5764" y="2517538"/>
            <a:ext cx="1372895" cy="26533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767" y="2674983"/>
            <a:ext cx="1427763" cy="2071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072" y="2737558"/>
            <a:ext cx="1185176" cy="166763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987553" y="5459214"/>
            <a:ext cx="7046259" cy="6042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8712" y="6965071"/>
            <a:ext cx="2559858" cy="32184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3788" y="9238736"/>
            <a:ext cx="2853553" cy="19120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8853" y="6440649"/>
            <a:ext cx="1752397" cy="36709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Содержание индивидуального комплекта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40" y="4492799"/>
            <a:ext cx="45910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6208" y="3460651"/>
            <a:ext cx="4343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4516" y="2721446"/>
            <a:ext cx="7450602" cy="54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7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705" y="185997"/>
            <a:ext cx="12271464" cy="1512169"/>
          </a:xfrm>
        </p:spPr>
        <p:txBody>
          <a:bodyPr/>
          <a:lstStyle/>
          <a:p>
            <a:r>
              <a:rPr lang="ru-RU" dirty="0" smtClean="0"/>
              <a:t>Проведение экзамена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0496" y="2407872"/>
            <a:ext cx="8425233" cy="4602528"/>
          </a:xfrm>
        </p:spPr>
        <p:txBody>
          <a:bodyPr>
            <a:noAutofit/>
          </a:bodyPr>
          <a:lstStyle/>
          <a:p>
            <a:pPr marL="185738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ВАЖНО!!!</a:t>
            </a:r>
          </a:p>
          <a:p>
            <a:pPr marL="185738" indent="0" algn="ctr">
              <a:buNone/>
            </a:pPr>
            <a:r>
              <a:rPr lang="ru-RU" sz="3200" dirty="0" smtClean="0"/>
              <a:t>При выходе из аудитории обучающиеся оставляют экзаменационные материалы </a:t>
            </a:r>
            <a:br>
              <a:rPr lang="ru-RU" sz="3200" dirty="0" smtClean="0"/>
            </a:br>
            <a:r>
              <a:rPr lang="ru-RU" sz="3200" dirty="0" smtClean="0"/>
              <a:t>и черновики на своем рабочем столе </a:t>
            </a:r>
          </a:p>
          <a:p>
            <a:pPr marL="185738" indent="0" algn="ctr">
              <a:buNone/>
            </a:pPr>
            <a:r>
              <a:rPr lang="ru-RU" sz="3200" dirty="0" smtClean="0"/>
              <a:t>Организатор проверяет комплектность оставленных им на рабочем столе ЭМ и черновиков</a:t>
            </a: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3846" t="4682" r="7988" b="9510"/>
          <a:stretch/>
        </p:blipFill>
        <p:spPr>
          <a:xfrm>
            <a:off x="637309" y="2992581"/>
            <a:ext cx="6553200" cy="543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926" y="9175497"/>
            <a:ext cx="15010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AB3"/>
                </a:solidFill>
              </a:rPr>
              <a:t>Обучающиеся могут досрочно завершить выполнение экзаменационной работы, сдать ее организаторам в аудитории и покинуть аудиторию, не дожидаясь окончания экзамена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Действия организатора в аудитории </a:t>
            </a:r>
            <a:br>
              <a:rPr lang="ru-RU" dirty="0"/>
            </a:br>
            <a:r>
              <a:rPr lang="ru-RU" dirty="0"/>
              <a:t>во время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7882" y="2286000"/>
            <a:ext cx="7126941" cy="5871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 время экзамена организаторы</a:t>
            </a:r>
            <a:r>
              <a:rPr lang="ru-RU" sz="2400" b="1" dirty="0" smtClean="0"/>
              <a:t>:</a:t>
            </a:r>
          </a:p>
          <a:p>
            <a:pPr algn="ctr"/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Выдают по требованию участника дополнительные бланки №2;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Оставляют неиспользованные ИК в аудитории до окончания экзамена;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/>
              <a:t>Принимают ЭМ у участников, досрочно завершивших выполнение экз. работы;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FF0000"/>
                </a:solidFill>
              </a:rPr>
              <a:t>За 30 минут и за 5 минут </a:t>
            </a:r>
            <a:r>
              <a:rPr lang="ru-RU" sz="2200" dirty="0"/>
              <a:t>до окончания экзамена информируют участников о времени, оставшемся до конца экзамена;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За </a:t>
            </a:r>
            <a:r>
              <a:rPr lang="ru-RU" sz="2200" dirty="0"/>
              <a:t>15 мин. до окончания пересчитывают неиспользованные, испорченные и(или) имеющие полиграфические дефекты ИК, неиспользованные черновики, отмечают в форме ППЭ-05-02 факты неявки участников на экзамен.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800" y="8423988"/>
            <a:ext cx="14901333" cy="15666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Организаторы обязаны: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Следить за </a:t>
            </a:r>
            <a:r>
              <a:rPr lang="ru-RU" sz="2400" dirty="0" smtClean="0"/>
              <a:t>порядком, </a:t>
            </a:r>
            <a:r>
              <a:rPr lang="ru-RU" sz="2400" dirty="0" smtClean="0">
                <a:solidFill>
                  <a:schemeClr val="tx1"/>
                </a:solidFill>
              </a:rPr>
              <a:t>следить за состоянием участников и при ухудшении самочувствия направлять участников в сопровождении организаторов вне аудиторий в медицинский пункт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Не допускать нарушение участниками правил </a:t>
            </a:r>
            <a:r>
              <a:rPr lang="ru-RU" sz="2400" dirty="0" smtClean="0"/>
              <a:t>проведения и порядка проведения ГИА.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68235" y="2286000"/>
            <a:ext cx="7422777" cy="5871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Организаторам запрещается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Без уважительной причины покидать аудиторию во время экзамена;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Иметь при себе средства связи;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оказывать содействие </a:t>
            </a:r>
            <a:r>
              <a:rPr lang="ru-RU" sz="2400" dirty="0" smtClean="0"/>
              <a:t>участникам, </a:t>
            </a:r>
            <a:r>
              <a:rPr lang="ru-RU" sz="2400" dirty="0"/>
              <a:t>передавать им средства связи, электронно-вычислительную технику, </a:t>
            </a:r>
            <a:r>
              <a:rPr lang="ru-RU" sz="2400" dirty="0" smtClean="0"/>
              <a:t>фото-, аудио- </a:t>
            </a:r>
            <a:r>
              <a:rPr lang="ru-RU" sz="2400" dirty="0"/>
              <a:t>и видеоаппаратуру, справочные материалы, письменные заметки и иные средства хранения и передачи информации;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86754" y="10300447"/>
            <a:ext cx="134201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аудитории во время экзамена обязательно должны находиться два организатора.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Возможные ситуации в аудитории во время экзамена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722" y="2406875"/>
            <a:ext cx="14956519" cy="7720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УДАЛЕНИЕ В СЛУЧАЕ НАРУШЕНИЯ ПОРЯДКА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ОГЭ</a:t>
            </a:r>
            <a:r>
              <a:rPr lang="ru-RU" sz="2800" dirty="0">
                <a:solidFill>
                  <a:srgbClr val="006AB3"/>
                </a:solidFill>
              </a:rPr>
              <a:t>: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Отметка в бланке регистрации и подпись организатора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Подпись участника в форме 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ППЭ-21 (подпись </a:t>
            </a:r>
            <a:r>
              <a:rPr lang="ru-RU" sz="2800" b="0" dirty="0" smtClean="0">
                <a:solidFill>
                  <a:srgbClr val="006AB3"/>
                </a:solidFill>
              </a:rPr>
              <a:t>уполномоченного представителя </a:t>
            </a:r>
            <a:r>
              <a:rPr lang="ru-RU" sz="2800" b="0" dirty="0">
                <a:solidFill>
                  <a:srgbClr val="006AB3"/>
                </a:solidFill>
              </a:rPr>
              <a:t>ГЭК</a:t>
            </a:r>
            <a:r>
              <a:rPr lang="ru-RU" sz="2800" b="0" dirty="0" smtClean="0">
                <a:solidFill>
                  <a:srgbClr val="006AB3"/>
                </a:solidFill>
              </a:rPr>
              <a:t>)</a:t>
            </a:r>
          </a:p>
          <a:p>
            <a:endParaRPr lang="ru-RU" sz="2800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ДОСРОЧНОЕ ЗАВЕРШЕНИЕ ЭКЗАМЕНА ПО УВАЖИТЕЛЬНОЙ ПРИЧИНЕ: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Отметка в бланке регистрации и подпись организатора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Подпись участника в форме 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ППЭ-22 (подпись </a:t>
            </a:r>
            <a:r>
              <a:rPr lang="ru-RU" sz="2800" b="0" dirty="0" smtClean="0">
                <a:solidFill>
                  <a:srgbClr val="006AB3"/>
                </a:solidFill>
              </a:rPr>
              <a:t>уполномоченного представителя </a:t>
            </a:r>
            <a:r>
              <a:rPr lang="ru-RU" sz="2800" b="0" dirty="0">
                <a:solidFill>
                  <a:srgbClr val="006AB3"/>
                </a:solidFill>
              </a:rPr>
              <a:t>ГЭК, подпись медработника</a:t>
            </a:r>
            <a:r>
              <a:rPr lang="ru-RU" sz="2800" b="0" dirty="0" smtClean="0">
                <a:solidFill>
                  <a:srgbClr val="006AB3"/>
                </a:solidFill>
              </a:rPr>
              <a:t>)</a:t>
            </a:r>
          </a:p>
          <a:p>
            <a:endParaRPr lang="ru-RU" sz="2800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АПЕЛЛЯЦИЯ О НАРУШЕНИИ УСТАНОВЛЕННОГО ПОРЯДКА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ГИА-9:</a:t>
            </a:r>
            <a:endParaRPr lang="ru-RU" sz="2800" dirty="0">
              <a:solidFill>
                <a:srgbClr val="006AB3"/>
              </a:solidFill>
            </a:endParaRPr>
          </a:p>
          <a:p>
            <a:r>
              <a:rPr lang="ru-RU" sz="2800" b="0" dirty="0">
                <a:solidFill>
                  <a:srgbClr val="006AB3"/>
                </a:solidFill>
              </a:rPr>
              <a:t>Подается до выхода из ППЭ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ППЭ-02, ППЭ-03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364" y="3227558"/>
            <a:ext cx="2005603" cy="2021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99" y="9011164"/>
            <a:ext cx="2890634" cy="2167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655" y="11878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Удаление участника ГИА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969" y="2154902"/>
            <a:ext cx="6503080" cy="9384362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6485" y="4586199"/>
            <a:ext cx="33113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ППЭ-21 </a:t>
            </a:r>
          </a:p>
          <a:p>
            <a:pPr algn="ctr"/>
            <a:r>
              <a:rPr lang="ru-RU" b="1" dirty="0"/>
              <a:t>«Акт об удалении участника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87000" y="2966472"/>
            <a:ext cx="5410200" cy="3434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составляется </a:t>
            </a:r>
            <a:r>
              <a:rPr lang="ru-RU" sz="2800" dirty="0" smtClean="0"/>
              <a:t>уполномоченным представителем </a:t>
            </a:r>
            <a:r>
              <a:rPr lang="ru-RU" sz="2800" dirty="0"/>
              <a:t>ГЭК совместно с ответственным организатором в аудитории и руководителем ППЭ 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19084" y="6539086"/>
            <a:ext cx="5410200" cy="28308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Уполномоченный представитель </a:t>
            </a:r>
            <a:r>
              <a:rPr lang="ru-RU" sz="2800" dirty="0"/>
              <a:t>ГЭК осуществляет контроль наличия соответствующих отметок в бланках регистрации таких участников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80" y="175936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Досрочное завершение экзамена участником ГИА по объективным причинам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1" y="2154852"/>
            <a:ext cx="6494670" cy="934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856" y="3839898"/>
            <a:ext cx="394297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ППЭ-22 </a:t>
            </a:r>
          </a:p>
          <a:p>
            <a:pPr algn="ctr"/>
            <a:r>
              <a:rPr lang="ru-RU" b="1" dirty="0"/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25200" y="2194559"/>
            <a:ext cx="4749800" cy="469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составляется </a:t>
            </a:r>
            <a:r>
              <a:rPr lang="ru-RU" sz="2800" dirty="0" smtClean="0"/>
              <a:t>уполномоченным представителем </a:t>
            </a:r>
            <a:r>
              <a:rPr lang="ru-RU" sz="2800" dirty="0"/>
              <a:t>ГЭК совместно с ответственным организатором в аудитории и руководителем ППЭ </a:t>
            </a:r>
          </a:p>
          <a:p>
            <a:pPr algn="ctr"/>
            <a:r>
              <a:rPr lang="ru-RU" sz="2800" dirty="0"/>
              <a:t>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82997" y="7294098"/>
            <a:ext cx="4749800" cy="331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Уполномоченный представитель </a:t>
            </a:r>
            <a:r>
              <a:rPr lang="ru-RU" sz="2800" dirty="0"/>
              <a:t>ГЭК осуществляет контроль наличия соответствующих отметок в бланках регистрации таких участников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Завершение </a:t>
            </a:r>
            <a:r>
              <a:rPr lang="ru-RU" dirty="0" smtClean="0"/>
              <a:t>экзамена.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Действия организаторов в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4" y="2407877"/>
            <a:ext cx="14461808" cy="77203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Организатор объявляет об окончании </a:t>
            </a:r>
            <a:r>
              <a:rPr lang="ru-RU" sz="2800" dirty="0" smtClean="0"/>
              <a:t>экзамена;</a:t>
            </a: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Производит сбор ЭМ</a:t>
            </a:r>
            <a:r>
              <a:rPr lang="ru-RU" sz="2800" dirty="0" smtClean="0"/>
              <a:t>:</a:t>
            </a:r>
          </a:p>
          <a:p>
            <a:pPr marL="1524000" indent="-711200"/>
            <a:r>
              <a:rPr lang="ru-RU" sz="2800" b="0" dirty="0" smtClean="0"/>
              <a:t>В </a:t>
            </a:r>
            <a:r>
              <a:rPr lang="ru-RU" sz="2800" b="0" dirty="0"/>
              <a:t>возвратный доставочный пакет с бланками участников (в том числе с доп. бланками ответов № 2);</a:t>
            </a:r>
          </a:p>
          <a:p>
            <a:pPr marL="1524000" indent="-711200"/>
            <a:r>
              <a:rPr lang="ru-RU" sz="2800" b="0" dirty="0"/>
              <a:t>Неиспользованные: доставочные пакеты с </a:t>
            </a:r>
            <a:r>
              <a:rPr lang="ru-RU" sz="2800" b="0" dirty="0" smtClean="0"/>
              <a:t>комплектами ЭМ, комплекты ЭМ </a:t>
            </a:r>
            <a:r>
              <a:rPr lang="ru-RU" sz="2800" b="0" dirty="0"/>
              <a:t>дополнительные бланки ответов №2, черновики;</a:t>
            </a:r>
          </a:p>
          <a:p>
            <a:pPr marL="1524000" indent="-711200"/>
            <a:r>
              <a:rPr lang="ru-RU" sz="2800" b="0" dirty="0" smtClean="0"/>
              <a:t>Комплекты ЭМ, </a:t>
            </a:r>
            <a:r>
              <a:rPr lang="ru-RU" sz="2800" b="0" dirty="0"/>
              <a:t>испорченные или имеющие полиграфические дефекты; </a:t>
            </a:r>
          </a:p>
          <a:p>
            <a:pPr marL="1524000" indent="-711200"/>
            <a:r>
              <a:rPr lang="ru-RU" sz="2800" b="0" dirty="0"/>
              <a:t>КИМ участников </a:t>
            </a:r>
            <a:r>
              <a:rPr lang="ru-RU" sz="2800" b="0" dirty="0" smtClean="0"/>
              <a:t>ОГЭ</a:t>
            </a:r>
            <a:r>
              <a:rPr lang="ru-RU" sz="2800" b="0" dirty="0"/>
              <a:t>, вложенные в конверт от </a:t>
            </a:r>
            <a:r>
              <a:rPr lang="ru-RU" sz="2800" b="0" dirty="0" smtClean="0"/>
              <a:t>ЭМ;</a:t>
            </a:r>
            <a:endParaRPr lang="ru-RU" sz="2800" b="0" dirty="0"/>
          </a:p>
          <a:p>
            <a:pPr marL="1524000" indent="-711200"/>
            <a:r>
              <a:rPr lang="ru-RU" sz="2800" b="0" dirty="0"/>
              <a:t>Запечатанный конверт с использованными черновиками участников;</a:t>
            </a:r>
          </a:p>
          <a:p>
            <a:pPr marL="1524000" indent="-711200"/>
            <a:r>
              <a:rPr lang="ru-RU" sz="2800" b="0" dirty="0"/>
              <a:t>Формы, протоколы, служебные записки, заполненные в аудитории.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723" y="8409541"/>
            <a:ext cx="13780478" cy="1286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6AB3"/>
                </a:solidFill>
              </a:rPr>
              <a:t>Организаторы покидают ППЭ после передачи всех ЭМ руководителю ППЭ и с разрешения руководителя ППЭ.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162759"/>
            <a:ext cx="13074898" cy="1512169"/>
          </a:xfrm>
        </p:spPr>
        <p:txBody>
          <a:bodyPr>
            <a:noAutofit/>
          </a:bodyPr>
          <a:lstStyle/>
          <a:p>
            <a:pPr lvl="0"/>
            <a:r>
              <a:rPr lang="ru-RU" sz="4000" dirty="0">
                <a:solidFill>
                  <a:srgbClr val="E2001A"/>
                </a:solidFill>
                <a:latin typeface="+mn-lt"/>
              </a:rPr>
              <a:t>Апелляция </a:t>
            </a:r>
            <a:r>
              <a:rPr lang="ru-RU" sz="4000" dirty="0" smtClean="0">
                <a:solidFill>
                  <a:srgbClr val="E2001A"/>
                </a:solidFill>
                <a:latin typeface="+mn-lt"/>
              </a:rPr>
              <a:t>о нарушении проведения </a:t>
            </a:r>
            <a:r>
              <a:rPr lang="ru-RU" sz="4000" dirty="0">
                <a:solidFill>
                  <a:srgbClr val="E2001A"/>
                </a:solidFill>
                <a:latin typeface="+mn-lt"/>
              </a:rPr>
              <a:t>ГИА в </a:t>
            </a:r>
            <a:r>
              <a:rPr lang="ru-RU" sz="4000" dirty="0" smtClean="0">
                <a:solidFill>
                  <a:srgbClr val="E2001A"/>
                </a:solidFill>
                <a:latin typeface="+mn-lt"/>
              </a:rPr>
              <a:t>ППЭ</a:t>
            </a:r>
            <a:endParaRPr lang="ru-RU" sz="3600" dirty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1240" y="3010094"/>
            <a:ext cx="7274656" cy="13667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и</a:t>
            </a:r>
            <a:r>
              <a:rPr lang="ru-RU" sz="2800" dirty="0" smtClean="0">
                <a:solidFill>
                  <a:srgbClr val="002060"/>
                </a:solidFill>
              </a:rPr>
              <a:t>меет право подать апелляцию на любом этапе проведения ГИА в ППЭ (до выхода из ППЭ!)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00173" y="1955840"/>
            <a:ext cx="4505723" cy="11581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E2001A"/>
                </a:solidFill>
              </a:rPr>
              <a:t>Участник экзамена: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1240" y="5348060"/>
            <a:ext cx="7274656" cy="54964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проводит проверку </a:t>
            </a:r>
            <a:r>
              <a:rPr lang="ru-RU" sz="2800" dirty="0">
                <a:solidFill>
                  <a:srgbClr val="002060"/>
                </a:solidFill>
              </a:rPr>
              <a:t>по факту изложенного участником </a:t>
            </a:r>
            <a:r>
              <a:rPr lang="ru-RU" sz="2800" dirty="0" smtClean="0">
                <a:solidFill>
                  <a:srgbClr val="002060"/>
                </a:solidFill>
              </a:rPr>
              <a:t>ГИА в </a:t>
            </a:r>
            <a:r>
              <a:rPr lang="ru-RU" sz="2800" dirty="0">
                <a:solidFill>
                  <a:srgbClr val="002060"/>
                </a:solidFill>
              </a:rPr>
              <a:t>апелляции о нарушении установленного порядка проведения </a:t>
            </a:r>
            <a:r>
              <a:rPr lang="ru-RU" sz="2800" dirty="0" smtClean="0">
                <a:solidFill>
                  <a:srgbClr val="002060"/>
                </a:solidFill>
              </a:rPr>
              <a:t>ГИА материала после </a:t>
            </a:r>
            <a:r>
              <a:rPr lang="ru-RU" sz="2800" dirty="0">
                <a:solidFill>
                  <a:srgbClr val="002060"/>
                </a:solidFill>
              </a:rPr>
              <a:t>окончания экзамена в аудиториях ППЭ</a:t>
            </a:r>
            <a:r>
              <a:rPr lang="ru-RU" altLang="ru-RU" sz="28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2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д</a:t>
            </a:r>
            <a:r>
              <a:rPr lang="ru-RU" sz="2800" dirty="0" smtClean="0">
                <a:solidFill>
                  <a:srgbClr val="002060"/>
                </a:solidFill>
              </a:rPr>
              <a:t>ля </a:t>
            </a:r>
            <a:r>
              <a:rPr lang="ru-RU" sz="2800" dirty="0">
                <a:solidFill>
                  <a:srgbClr val="002060"/>
                </a:solidFill>
              </a:rPr>
              <a:t>проведения проверки может </a:t>
            </a:r>
            <a:r>
              <a:rPr lang="ru-RU" sz="2800" dirty="0" smtClean="0">
                <a:solidFill>
                  <a:srgbClr val="002060"/>
                </a:solidFill>
              </a:rPr>
              <a:t>создать комиссию, </a:t>
            </a:r>
            <a:r>
              <a:rPr lang="ru-RU" sz="2800" dirty="0">
                <a:solidFill>
                  <a:srgbClr val="002060"/>
                </a:solidFill>
              </a:rPr>
              <a:t>в состав которой входят </a:t>
            </a:r>
            <a:r>
              <a:rPr lang="ru-RU" sz="2800" dirty="0" smtClean="0">
                <a:solidFill>
                  <a:srgbClr val="002060"/>
                </a:solidFill>
              </a:rPr>
              <a:t>уполномоченный представитель ГЭК, </a:t>
            </a:r>
            <a:r>
              <a:rPr lang="ru-RU" sz="2800" dirty="0">
                <a:solidFill>
                  <a:srgbClr val="002060"/>
                </a:solidFill>
              </a:rPr>
              <a:t>работники ППЭ, общественный наблюдатель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77909" y="4282999"/>
            <a:ext cx="6727988" cy="11283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E2001A"/>
                </a:solidFill>
              </a:rPr>
              <a:t>Уполномоченный представитель ГЭК:</a:t>
            </a:r>
            <a:endParaRPr lang="ru-RU" sz="3200" b="1" dirty="0">
              <a:solidFill>
                <a:srgbClr val="E2001A"/>
              </a:solidFill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8" y="2202055"/>
            <a:ext cx="5738543" cy="9051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4349" y="3705969"/>
            <a:ext cx="14413870" cy="6103049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12" name="Прямоугольник 11"/>
          <p:cNvSpPr/>
          <p:nvPr/>
        </p:nvSpPr>
        <p:spPr>
          <a:xfrm>
            <a:off x="3434609" y="243720"/>
            <a:ext cx="11830632" cy="759234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400" b="1" dirty="0">
                <a:solidFill>
                  <a:srgbClr val="E2001A"/>
                </a:solidFill>
                <a:latin typeface="+mj-lt"/>
                <a:ea typeface="+mj-ea"/>
                <a:cs typeface="Times New Roman" panose="02020603050405020304" pitchFamily="18" charset="0"/>
              </a:rPr>
              <a:t>Действия руководителя ППЭ и </a:t>
            </a:r>
            <a:r>
              <a:rPr lang="ru-RU" sz="4400" b="1" dirty="0" smtClean="0">
                <a:solidFill>
                  <a:srgbClr val="E2001A"/>
                </a:solidFill>
                <a:latin typeface="+mj-lt"/>
                <a:ea typeface="+mj-ea"/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4400" b="1" dirty="0">
                <a:solidFill>
                  <a:srgbClr val="E2001A"/>
                </a:solidFill>
                <a:latin typeface="+mj-lt"/>
                <a:ea typeface="+mj-ea"/>
                <a:cs typeface="Times New Roman" panose="02020603050405020304" pitchFamily="18" charset="0"/>
              </a:rPr>
              <a:t>ГЭК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7487" y="2447764"/>
            <a:ext cx="7893700" cy="741421"/>
          </a:xfrm>
          <a:prstGeom prst="rect">
            <a:avLst/>
          </a:prstGeom>
          <a:ln w="28575"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218" dirty="0">
                <a:solidFill>
                  <a:srgbClr val="E2001A"/>
                </a:solidFill>
                <a:latin typeface="+mj-lt"/>
                <a:cs typeface="Times New Roman" panose="02020603050405020304" pitchFamily="18" charset="0"/>
              </a:rPr>
              <a:t>Этап завершения ГИА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7440" y="4004469"/>
            <a:ext cx="13507688" cy="5838330"/>
          </a:xfrm>
          <a:prstGeom prst="rect">
            <a:avLst/>
          </a:prstGeom>
          <a:solidFill>
            <a:srgbClr val="D9DADB"/>
          </a:solidFill>
          <a:ln>
            <a:solidFill>
              <a:srgbClr val="D9DAD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15" b="1" dirty="0">
                <a:cs typeface="Times New Roman" panose="02020603050405020304" pitchFamily="18" charset="0"/>
              </a:rPr>
              <a:t>В Штабе ППЭ </a:t>
            </a:r>
            <a:r>
              <a:rPr lang="ru-RU" sz="3515" b="1" dirty="0" smtClean="0">
                <a:cs typeface="Times New Roman" panose="02020603050405020304" pitchFamily="18" charset="0"/>
              </a:rPr>
              <a:t>получить ото </a:t>
            </a:r>
            <a:r>
              <a:rPr lang="ru-RU" sz="3515" b="1" dirty="0">
                <a:cs typeface="Times New Roman" panose="02020603050405020304" pitchFamily="18" charset="0"/>
              </a:rPr>
              <a:t>всех ответственных организаторов в аудитории следующие материалы</a:t>
            </a:r>
          </a:p>
          <a:p>
            <a:pPr marL="502148" indent="-502148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запечатанные возвратные доставочные пакеты </a:t>
            </a:r>
            <a: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812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 </a:t>
            </a:r>
            <a: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бланками ответов № 1, с бланками ответов № </a:t>
            </a:r>
            <a:r>
              <a:rPr lang="ru-RU" sz="2812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2 (в том числе с доп. </a:t>
            </a:r>
            <a: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</a:t>
            </a:r>
            <a:r>
              <a:rPr lang="ru-RU" sz="2812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ланками ответов № 2)</a:t>
            </a:r>
            <a:endParaRPr lang="ru-RU" sz="2812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конверты с вложенными в них КИМ </a:t>
            </a:r>
            <a:endParaRPr lang="ru-RU" sz="2812" dirty="0" smtClean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конверт </a:t>
            </a:r>
            <a: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 использованными </a:t>
            </a:r>
            <a:r>
              <a:rPr lang="ru-RU" sz="2812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черновикам</a:t>
            </a:r>
            <a:endParaRPr lang="ru-RU" sz="2812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неиспользованные черновики</a:t>
            </a: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неиспользованные ИК</a:t>
            </a: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испорченные или имеющие полиграфические дефекты ИК </a:t>
            </a:r>
            <a:endParaRPr lang="ru-RU" sz="2812" dirty="0" smtClean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2812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2" y="228445"/>
            <a:ext cx="121341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E2001A"/>
                </a:solidFill>
                <a:latin typeface="+mj-lt"/>
                <a:cs typeface="Times New Roman" panose="02020603050405020304" pitchFamily="18" charset="0"/>
              </a:rPr>
              <a:t>Действия руководителя ППЭ и </a:t>
            </a:r>
            <a:r>
              <a:rPr lang="ru-RU" sz="4400" b="1" dirty="0" smtClean="0">
                <a:solidFill>
                  <a:srgbClr val="E2001A"/>
                </a:solidFill>
                <a:latin typeface="+mj-lt"/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4400" b="1" dirty="0">
                <a:solidFill>
                  <a:srgbClr val="E2001A"/>
                </a:solidFill>
                <a:latin typeface="+mj-lt"/>
                <a:cs typeface="Times New Roman" panose="02020603050405020304" pitchFamily="18" charset="0"/>
              </a:rPr>
              <a:t>ГЭК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1371" y="3747080"/>
            <a:ext cx="14413870" cy="5547162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6" name="Прямоугольник 5"/>
          <p:cNvSpPr/>
          <p:nvPr/>
        </p:nvSpPr>
        <p:spPr>
          <a:xfrm>
            <a:off x="1823761" y="3990160"/>
            <a:ext cx="12469090" cy="5061001"/>
          </a:xfrm>
          <a:prstGeom prst="rect">
            <a:avLst/>
          </a:prstGeom>
          <a:solidFill>
            <a:srgbClr val="D9DADB"/>
          </a:solidFill>
          <a:ln w="28575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12" b="1" dirty="0">
                <a:solidFill>
                  <a:srgbClr val="006AB3"/>
                </a:solidFill>
                <a:cs typeface="Times New Roman" panose="02020603050405020304" pitchFamily="18" charset="0"/>
              </a:rPr>
              <a:t>Руководитель ППЭ принимает</a:t>
            </a:r>
          </a:p>
          <a:p>
            <a:pPr algn="ctr"/>
            <a:r>
              <a:rPr lang="ru-RU" sz="2812" b="1" dirty="0">
                <a:solidFill>
                  <a:srgbClr val="006AB3"/>
                </a:solidFill>
                <a:cs typeface="Times New Roman" panose="02020603050405020304" pitchFamily="18" charset="0"/>
              </a:rPr>
              <a:t>от ответственного организатора в аудитории</a:t>
            </a:r>
            <a:endParaRPr lang="ru-RU" sz="2812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rgbClr val="006AB3"/>
                </a:solidFill>
                <a:cs typeface="Times New Roman" panose="02020603050405020304" pitchFamily="18" charset="0"/>
              </a:rPr>
              <a:t>форму ППЭ-05-02 «Протокол проведения </a:t>
            </a:r>
            <a:r>
              <a:rPr lang="ru-RU" sz="2812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ГИА-9 </a:t>
            </a:r>
            <a:r>
              <a:rPr lang="ru-RU" sz="2812" dirty="0">
                <a:solidFill>
                  <a:srgbClr val="006AB3"/>
                </a:solidFill>
                <a:cs typeface="Times New Roman" panose="02020603050405020304" pitchFamily="18" charset="0"/>
              </a:rPr>
              <a:t>в аудитории</a:t>
            </a:r>
            <a:r>
              <a:rPr lang="ru-RU" sz="2812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» </a:t>
            </a:r>
            <a:endParaRPr lang="ru-RU" sz="2812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rgbClr val="006AB3"/>
                </a:solidFill>
                <a:cs typeface="Times New Roman" panose="02020603050405020304" pitchFamily="18" charset="0"/>
              </a:rPr>
              <a:t>форму ППЭ 05-01 «Список участников ГИА в аудитории</a:t>
            </a:r>
            <a:r>
              <a:rPr lang="ru-RU" sz="2812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»</a:t>
            </a:r>
            <a:endParaRPr lang="ru-RU" sz="2812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rgbClr val="006AB3"/>
                </a:solidFill>
                <a:cs typeface="Times New Roman" panose="02020603050405020304" pitchFamily="18" charset="0"/>
              </a:rPr>
              <a:t>форму ППЭ-12-02 «Ведомость коррекции персональных данных участников ГИА в аудитории</a:t>
            </a:r>
            <a:r>
              <a:rPr lang="ru-RU" sz="2812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»</a:t>
            </a:r>
            <a:endParaRPr lang="ru-RU" sz="2812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rgbClr val="006AB3"/>
                </a:solidFill>
                <a:cs typeface="Times New Roman" panose="02020603050405020304" pitchFamily="18" charset="0"/>
              </a:rPr>
              <a:t>форму ППЭ-12-03 «Ведомость использования дополнительных бланков ответов № 2</a:t>
            </a:r>
            <a:r>
              <a:rPr lang="ru-RU" sz="2812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»</a:t>
            </a:r>
            <a:endParaRPr lang="ru-RU" sz="2812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форму </a:t>
            </a:r>
            <a:r>
              <a:rPr lang="ru-RU" sz="2812" dirty="0">
                <a:solidFill>
                  <a:srgbClr val="006AB3"/>
                </a:solidFill>
                <a:cs typeface="Times New Roman" panose="02020603050405020304" pitchFamily="18" charset="0"/>
              </a:rPr>
              <a:t>ППЭ-16 расшифровка кодов </a:t>
            </a:r>
            <a:r>
              <a:rPr lang="ru-RU" sz="2812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образовательных организаций</a:t>
            </a:r>
            <a:endParaRPr lang="ru-RU" sz="2812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502148" indent="-502148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12" dirty="0">
                <a:solidFill>
                  <a:srgbClr val="006AB3"/>
                </a:solidFill>
                <a:cs typeface="Times New Roman" panose="02020603050405020304" pitchFamily="18" charset="0"/>
              </a:rPr>
              <a:t>служебные </a:t>
            </a:r>
            <a:r>
              <a:rPr lang="ru-RU" sz="2812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записки</a:t>
            </a:r>
            <a:endParaRPr lang="ru-RU" sz="2812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9766" y="2254865"/>
            <a:ext cx="7493719" cy="707886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000" dirty="0">
                <a:solidFill>
                  <a:srgbClr val="E2001A"/>
                </a:solidFill>
                <a:cs typeface="Times New Roman" panose="02020603050405020304" pitchFamily="18" charset="0"/>
              </a:rPr>
              <a:t>Этап завершения ГИА в ППЭ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434" y="2729605"/>
            <a:ext cx="7291695" cy="36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аудиторий 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530" y="2890951"/>
            <a:ext cx="3569100" cy="4235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689" y="2890951"/>
            <a:ext cx="2780381" cy="43573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3434" y="5400711"/>
            <a:ext cx="7291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Убрать стенды, плакаты по соответствующим учебным предметам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697" y="3257830"/>
            <a:ext cx="2170364" cy="170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697" y="3151275"/>
            <a:ext cx="2164268" cy="1694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38" y="2890951"/>
            <a:ext cx="3468034" cy="20739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71647" y="2729605"/>
            <a:ext cx="6793594" cy="2246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6280" y="2779612"/>
            <a:ext cx="1892680" cy="36725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471647" y="3203403"/>
            <a:ext cx="5341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Отдельное  рабочее место,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черновики из расчета по 2 листа на каждого участника </a:t>
            </a:r>
            <a:r>
              <a:rPr lang="ru-RU" sz="2400" dirty="0" smtClean="0">
                <a:solidFill>
                  <a:srgbClr val="006AB3"/>
                </a:solidFill>
              </a:rPr>
              <a:t>ОГЭ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937" y="5184520"/>
            <a:ext cx="6793594" cy="2716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420" y="5189944"/>
            <a:ext cx="1996977" cy="19969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993072" y="5572094"/>
            <a:ext cx="40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Часы, находящиеся в поле зрения участников </a:t>
            </a:r>
            <a:r>
              <a:rPr lang="ru-RU" sz="2400" dirty="0" smtClean="0">
                <a:solidFill>
                  <a:srgbClr val="006AB3"/>
                </a:solidFill>
              </a:rPr>
              <a:t>ГИА, </a:t>
            </a:r>
            <a:r>
              <a:rPr lang="ru-RU" sz="2400" dirty="0">
                <a:solidFill>
                  <a:srgbClr val="006AB3"/>
                </a:solidFill>
              </a:rPr>
              <a:t>и черные </a:t>
            </a:r>
            <a:r>
              <a:rPr lang="ru-RU" sz="2400" dirty="0" err="1" smtClean="0">
                <a:solidFill>
                  <a:srgbClr val="006AB3"/>
                </a:solidFill>
              </a:rPr>
              <a:t>гелевые</a:t>
            </a:r>
            <a:r>
              <a:rPr lang="ru-RU" sz="2400" dirty="0" smtClean="0">
                <a:solidFill>
                  <a:srgbClr val="006AB3"/>
                </a:solidFill>
              </a:rPr>
              <a:t> </a:t>
            </a:r>
            <a:r>
              <a:rPr lang="ru-RU" sz="2400" dirty="0">
                <a:solidFill>
                  <a:srgbClr val="006AB3"/>
                </a:solidFill>
              </a:rPr>
              <a:t>ручки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4798" y="7037116"/>
            <a:ext cx="1415659" cy="7344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489878" y="8097000"/>
            <a:ext cx="6793594" cy="2554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97350" y="8380872"/>
            <a:ext cx="1680512" cy="288777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813426" y="8288399"/>
            <a:ext cx="4453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Аудитории,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434" y="6523920"/>
            <a:ext cx="7291695" cy="4838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510" y="6666800"/>
            <a:ext cx="2807444" cy="43060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1915" y="6641481"/>
            <a:ext cx="2376885" cy="465911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47387" y="9053830"/>
            <a:ext cx="7253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Подготовить стол для упаковки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ЭМ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2042" y="2820302"/>
            <a:ext cx="3484903" cy="21445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90411" y="3432044"/>
            <a:ext cx="14413870" cy="3883156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12" name="Прямоугольник 11"/>
          <p:cNvSpPr/>
          <p:nvPr/>
        </p:nvSpPr>
        <p:spPr>
          <a:xfrm>
            <a:off x="3576422" y="259664"/>
            <a:ext cx="11845114" cy="1467535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Особенности проведения ОГЭ для </a:t>
            </a:r>
          </a:p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лиц с ОВЗ. Завершение экзамена</a:t>
            </a:r>
            <a:endParaRPr lang="ru-RU" sz="4400" b="1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737" y="2187027"/>
            <a:ext cx="13141611" cy="954107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Руководитель ППЭ в присутствии уполномоченного представителя ГЭК </a:t>
            </a:r>
          </a:p>
          <a:p>
            <a:r>
              <a:rPr lang="ru-RU" dirty="0" smtClean="0"/>
              <a:t>после окончания экзамена обязан получить: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9771" y="7721599"/>
            <a:ext cx="14413870" cy="3210561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5" name="Прямоугольник 4"/>
          <p:cNvSpPr/>
          <p:nvPr/>
        </p:nvSpPr>
        <p:spPr>
          <a:xfrm>
            <a:off x="571204" y="7978782"/>
            <a:ext cx="14931611" cy="2246769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6AB3"/>
                </a:solidFill>
              </a:rPr>
              <a:t>Из аудитории для слабовидящих участников экзамена:</a:t>
            </a:r>
            <a:endParaRPr lang="ru-RU" sz="2800" dirty="0" smtClean="0">
              <a:solidFill>
                <a:srgbClr val="006AB3"/>
              </a:solidFill>
            </a:endParaRPr>
          </a:p>
          <a:p>
            <a:pPr marL="365125"/>
            <a:r>
              <a:rPr lang="ru-RU" sz="2800" dirty="0" smtClean="0"/>
              <a:t>запечатанные возвратные доставочные пакеты с бланками ответов № 1 (увеличенными - в конверте формата А3 - и стандартными - в стандартном возвратном доставочном пакете) и бланками ответов № 2 (включая дополнительные бланки ответов № 2)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525" y="3702986"/>
            <a:ext cx="14931611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6AB3"/>
                </a:solidFill>
              </a:rPr>
              <a:t>Из аудитории для слепых участников ГИА:</a:t>
            </a:r>
            <a:endParaRPr lang="ru-RU" sz="2800" dirty="0" smtClean="0">
              <a:solidFill>
                <a:srgbClr val="006AB3"/>
              </a:solidFill>
            </a:endParaRPr>
          </a:p>
          <a:p>
            <a:pPr marL="365125"/>
            <a:r>
              <a:rPr lang="ru-RU" sz="2800" dirty="0" smtClean="0"/>
              <a:t>запечатанные возвратные доставочные пакеты с тетрадями для ответов участников экзамена, дополнительными листами для ответов, если они использовались для записи ответов, и комплектами стандартных бланков для передачи в комиссию </a:t>
            </a:r>
            <a:r>
              <a:rPr lang="ru-RU" sz="2800" dirty="0" err="1" smtClean="0"/>
              <a:t>тифлопереводчиков</a:t>
            </a:r>
            <a:r>
              <a:rPr lang="ru-RU" sz="2800" dirty="0" smtClean="0"/>
              <a:t>; </a:t>
            </a:r>
            <a:r>
              <a:rPr lang="ru-RU" sz="2800" dirty="0" err="1" smtClean="0"/>
              <a:t>черновики;использованные</a:t>
            </a:r>
            <a:r>
              <a:rPr lang="ru-RU" sz="2800" dirty="0" smtClean="0"/>
              <a:t> КИМ.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1371" y="3147243"/>
            <a:ext cx="14413870" cy="3140552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12" name="Прямоугольник 11"/>
          <p:cNvSpPr/>
          <p:nvPr/>
        </p:nvSpPr>
        <p:spPr>
          <a:xfrm>
            <a:off x="3637382" y="564465"/>
            <a:ext cx="11845114" cy="759234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4400" b="1" dirty="0">
                <a:solidFill>
                  <a:srgbClr val="E2001A"/>
                </a:solidFill>
                <a:cs typeface="Times New Roman" panose="02020603050405020304" pitchFamily="18" charset="0"/>
              </a:rPr>
              <a:t>Действия руководителя ППЭ и </a:t>
            </a:r>
            <a:r>
              <a:rPr lang="ru-RU" sz="4400" b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4400" b="1" dirty="0">
                <a:solidFill>
                  <a:srgbClr val="E2001A"/>
                </a:solidFill>
                <a:cs typeface="Times New Roman" panose="02020603050405020304" pitchFamily="18" charset="0"/>
              </a:rPr>
              <a:t>ГЭК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9305" y="2133046"/>
            <a:ext cx="6759222" cy="646331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3600" dirty="0">
                <a:solidFill>
                  <a:srgbClr val="E2001A"/>
                </a:solidFill>
                <a:cs typeface="Times New Roman" panose="02020603050405020304" pitchFamily="18" charset="0"/>
              </a:rPr>
              <a:t>Этап завершения ГИА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0885" y="3519784"/>
            <a:ext cx="14931611" cy="280076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6AB3"/>
                </a:solidFill>
                <a:cs typeface="Times New Roman" panose="02020603050405020304" pitchFamily="18" charset="0"/>
              </a:rPr>
              <a:t>Руководитель ППЭ совместно с </a:t>
            </a:r>
            <a:r>
              <a:rPr lang="ru-RU" sz="32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уполномоченным представителем </a:t>
            </a:r>
            <a:r>
              <a:rPr lang="ru-RU" sz="3200" b="1" dirty="0">
                <a:solidFill>
                  <a:srgbClr val="006AB3"/>
                </a:solidFill>
                <a:cs typeface="Times New Roman" panose="02020603050405020304" pitchFamily="18" charset="0"/>
              </a:rPr>
              <a:t>ГЭК заполняют формы: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ППЭ 14-01 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«Акт приёмки-передачи экзаменационных материалов в ППЭ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ППЭ 13-01 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«Протокол проведения 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ГИА-9 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в ППЭ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ППЭ 13-02 МАШ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 «Сводная ведомость учёта участников и 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использования ЭМ в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 ППЭ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6AB3"/>
                </a:solidFill>
                <a:cs typeface="Times New Roman" panose="02020603050405020304" pitchFamily="18" charset="0"/>
              </a:rPr>
              <a:t>ППЭ-14-02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 «Ведомость выдачи и возврата 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ЭМ по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 аудиториям ППЭ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371" y="6637489"/>
            <a:ext cx="14413870" cy="3140552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5" name="Прямоугольник 4"/>
          <p:cNvSpPr/>
          <p:nvPr/>
        </p:nvSpPr>
        <p:spPr>
          <a:xfrm>
            <a:off x="550884" y="7084380"/>
            <a:ext cx="14931611" cy="2677656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Принять у общественного (-ых) наблюдателя (-ей) 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заполненную </a:t>
            </a:r>
          </a:p>
          <a:p>
            <a:pPr algn="just"/>
            <a:r>
              <a:rPr lang="ru-RU" sz="28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форму 18-МАШ 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«Акт общественного наблюдения за проведением </a:t>
            </a:r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ГИ-9 </a:t>
            </a:r>
            <a:r>
              <a:rPr lang="ru-RU" sz="2800" dirty="0">
                <a:solidFill>
                  <a:srgbClr val="006AB3"/>
                </a:solidFill>
                <a:cs typeface="Times New Roman" panose="02020603050405020304" pitchFamily="18" charset="0"/>
              </a:rPr>
              <a:t>в ППЭ» </a:t>
            </a:r>
            <a:endParaRPr lang="ru-RU" sz="28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Все </a:t>
            </a:r>
            <a:r>
              <a:rPr lang="ru-RU" sz="2800" i="1" dirty="0">
                <a:solidFill>
                  <a:srgbClr val="E2001A"/>
                </a:solidFill>
                <a:cs typeface="Times New Roman" panose="02020603050405020304" pitchFamily="18" charset="0"/>
              </a:rPr>
              <a:t>необходимые материалы передаются руководителем ППЭ </a:t>
            </a:r>
            <a:r>
              <a:rPr lang="ru-RU" sz="2800" i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уполномоченному представителю </a:t>
            </a:r>
            <a:r>
              <a:rPr lang="ru-RU" sz="2800" i="1" dirty="0">
                <a:solidFill>
                  <a:srgbClr val="E2001A"/>
                </a:solidFill>
                <a:cs typeface="Times New Roman" panose="02020603050405020304" pitchFamily="18" charset="0"/>
              </a:rPr>
              <a:t>ГЭК по форме ППЭ-14-01 «Акт приемки-передачи экзаменационных материалов в ППЭ</a:t>
            </a:r>
            <a:r>
              <a:rPr lang="ru-RU" sz="2800" i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28862" y="5090673"/>
            <a:ext cx="12172950" cy="2646878"/>
          </a:xfrm>
          <a:prstGeom prst="rect">
            <a:avLst/>
          </a:prstGeom>
          <a:noFill/>
          <a:effectLst>
            <a:glow rad="127000">
              <a:schemeClr val="accent1">
                <a:alpha val="37000"/>
              </a:schemeClr>
            </a:glow>
          </a:effectLst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ОБРАЗЕЦ</a:t>
            </a:r>
            <a:endParaRPr lang="ru-RU" sz="16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8" name="Содержимое 3"/>
          <p:cNvSpPr txBox="1">
            <a:spLocks/>
          </p:cNvSpPr>
          <p:nvPr/>
        </p:nvSpPr>
        <p:spPr>
          <a:xfrm>
            <a:off x="4717919" y="3975552"/>
            <a:ext cx="6632837" cy="61415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u="sng" dirty="0">
                <a:latin typeface="Times New Roman" pitchFamily="18" charset="0"/>
                <a:cs typeface="Times New Roman" pitchFamily="18" charset="0"/>
              </a:rPr>
              <a:t>Отдельно упаковываются</a:t>
            </a: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541688" y="5277943"/>
            <a:ext cx="4299061" cy="17196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algn="just"/>
            <a:r>
              <a:rPr lang="ru-RU" sz="2132" b="1" dirty="0">
                <a:latin typeface="Times New Roman" pitchFamily="18" charset="0"/>
                <a:cs typeface="Times New Roman" pitchFamily="18" charset="0"/>
              </a:rPr>
              <a:t>1. Использованные ЭМ (</a:t>
            </a:r>
            <a:r>
              <a:rPr lang="ru-RU" sz="2132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sz="2132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ответов №1,  </a:t>
            </a:r>
            <a:r>
              <a:rPr lang="ru-RU" sz="213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бланки ответов №2 (в том числе дополнительные бланки ответов №2))</a:t>
            </a:r>
            <a:endParaRPr lang="ru-RU" sz="2132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227925" y="5326686"/>
            <a:ext cx="4299061" cy="159679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dirty="0">
                <a:latin typeface="Times New Roman" pitchFamily="18" charset="0"/>
                <a:cs typeface="Times New Roman" pitchFamily="18" charset="0"/>
              </a:rPr>
              <a:t>5. Файл с сопроводительной документацией из ППЭ</a:t>
            </a: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9016979" y="7414801"/>
            <a:ext cx="4299061" cy="9826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dirty="0">
                <a:latin typeface="Times New Roman" pitchFamily="18" charset="0"/>
                <a:cs typeface="Times New Roman" pitchFamily="18" charset="0"/>
              </a:rPr>
              <a:t>4. Бракованные и испорченные </a:t>
            </a:r>
            <a:r>
              <a:rPr lang="ru-RU" sz="2729" b="1" dirty="0" err="1">
                <a:latin typeface="Times New Roman" pitchFamily="18" charset="0"/>
                <a:cs typeface="Times New Roman" pitchFamily="18" charset="0"/>
              </a:rPr>
              <a:t>КИМы</a:t>
            </a:r>
            <a:endParaRPr lang="ru-RU" sz="2729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3"/>
          <p:cNvSpPr txBox="1">
            <a:spLocks/>
          </p:cNvSpPr>
          <p:nvPr/>
        </p:nvSpPr>
        <p:spPr>
          <a:xfrm>
            <a:off x="2752634" y="7414801"/>
            <a:ext cx="4299061" cy="9826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dirty="0">
                <a:latin typeface="Times New Roman" pitchFamily="18" charset="0"/>
                <a:cs typeface="Times New Roman" pitchFamily="18" charset="0"/>
              </a:rPr>
              <a:t>2. Использованные </a:t>
            </a:r>
            <a:r>
              <a:rPr lang="ru-RU" sz="2729" b="1" dirty="0" err="1">
                <a:latin typeface="Times New Roman" pitchFamily="18" charset="0"/>
                <a:cs typeface="Times New Roman" pitchFamily="18" charset="0"/>
              </a:rPr>
              <a:t>КИМы</a:t>
            </a:r>
            <a:endParaRPr lang="ru-RU" sz="2729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"/>
          <p:cNvSpPr txBox="1">
            <a:spLocks/>
          </p:cNvSpPr>
          <p:nvPr/>
        </p:nvSpPr>
        <p:spPr>
          <a:xfrm>
            <a:off x="5884807" y="9011595"/>
            <a:ext cx="4299061" cy="9826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dirty="0">
                <a:latin typeface="Times New Roman" pitchFamily="18" charset="0"/>
                <a:cs typeface="Times New Roman" pitchFamily="18" charset="0"/>
              </a:rPr>
              <a:t>3. Неиспользованные </a:t>
            </a:r>
            <a:r>
              <a:rPr lang="ru-RU" sz="2729" b="1" dirty="0" err="1">
                <a:latin typeface="Times New Roman" pitchFamily="18" charset="0"/>
                <a:cs typeface="Times New Roman" pitchFamily="18" charset="0"/>
              </a:rPr>
              <a:t>КИМы</a:t>
            </a:r>
            <a:endParaRPr lang="ru-RU" sz="2729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endCxn id="17" idx="0"/>
          </p:cNvCxnSpPr>
          <p:nvPr/>
        </p:nvCxnSpPr>
        <p:spPr>
          <a:xfrm flipH="1">
            <a:off x="4902164" y="4589704"/>
            <a:ext cx="1781040" cy="2825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6" idx="0"/>
          </p:cNvCxnSpPr>
          <p:nvPr/>
        </p:nvCxnSpPr>
        <p:spPr>
          <a:xfrm>
            <a:off x="9385470" y="4589704"/>
            <a:ext cx="1781040" cy="2825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8" idx="2"/>
            <a:endCxn id="18" idx="0"/>
          </p:cNvCxnSpPr>
          <p:nvPr/>
        </p:nvCxnSpPr>
        <p:spPr>
          <a:xfrm>
            <a:off x="8034337" y="4589704"/>
            <a:ext cx="0" cy="4421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48" idx="1"/>
            <a:endCxn id="14" idx="0"/>
          </p:cNvCxnSpPr>
          <p:nvPr/>
        </p:nvCxnSpPr>
        <p:spPr>
          <a:xfrm rot="10800000" flipV="1">
            <a:off x="2691218" y="4282627"/>
            <a:ext cx="2026700" cy="9953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48" idx="3"/>
            <a:endCxn id="15" idx="0"/>
          </p:cNvCxnSpPr>
          <p:nvPr/>
        </p:nvCxnSpPr>
        <p:spPr>
          <a:xfrm>
            <a:off x="11350756" y="4282628"/>
            <a:ext cx="2026700" cy="10440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91" y="14736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Доставка ЭМ из ППЭ в РЦОИ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8613" y="2247879"/>
            <a:ext cx="15150942" cy="10764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После проведения экзамена использованные и неиспользованные ЭМ из ППЭ доставляются </a:t>
            </a:r>
            <a:r>
              <a:rPr lang="ru-RU" dirty="0" smtClean="0"/>
              <a:t>уполномоченным представителем </a:t>
            </a:r>
            <a:r>
              <a:rPr lang="ru-RU" dirty="0"/>
              <a:t>ГЭК в РЦОИ самостоятельно.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5727" y="10354201"/>
            <a:ext cx="14844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Порядок комплектации ЭМ в ППЭ для передачи в РЦОИ определяется на региональном уровне</a:t>
            </a:r>
            <a:endParaRPr lang="ru-RU" sz="32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34" y="2633180"/>
            <a:ext cx="5080000" cy="3810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Подготовка к экзамену. </a:t>
            </a:r>
            <a:br>
              <a:rPr lang="ru-RU" sz="4000" dirty="0" smtClean="0"/>
            </a:br>
            <a:r>
              <a:rPr lang="ru-RU" sz="4000" dirty="0" smtClean="0"/>
              <a:t>Руководитель ППЭ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31588" y="5686456"/>
            <a:ext cx="14099447" cy="36981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подготовить ножницы </a:t>
            </a:r>
            <a:r>
              <a:rPr lang="ru-RU" sz="2800" dirty="0" smtClean="0"/>
              <a:t>для </a:t>
            </a:r>
            <a:r>
              <a:rPr lang="ru-RU" sz="2800" dirty="0"/>
              <a:t>каждой </a:t>
            </a:r>
            <a:r>
              <a:rPr lang="ru-RU" sz="2800" dirty="0" smtClean="0"/>
              <a:t>аудитории</a:t>
            </a:r>
            <a:endParaRPr lang="ru-RU" sz="28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подготовить  черновики со штампом образовательной организации, на базе которой расположен ППЭ, на каждого участника </a:t>
            </a:r>
            <a:r>
              <a:rPr lang="ru-RU" sz="2800" dirty="0" smtClean="0"/>
              <a:t>ОГЭ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 smtClean="0"/>
              <a:t>подготовить </a:t>
            </a:r>
            <a:r>
              <a:rPr lang="ru-RU" sz="2800" dirty="0"/>
              <a:t>в необходимом количестве инструкции для участников </a:t>
            </a:r>
            <a:r>
              <a:rPr lang="ru-RU" sz="2800" dirty="0" smtClean="0"/>
              <a:t>ОГЭ</a:t>
            </a:r>
            <a:r>
              <a:rPr lang="ru-RU" sz="2800" dirty="0"/>
              <a:t>, зачитываемые организаторами в аудитории перед началом </a:t>
            </a:r>
            <a:r>
              <a:rPr lang="ru-RU" sz="2800" dirty="0" smtClean="0"/>
              <a:t>экзамена</a:t>
            </a:r>
            <a:endParaRPr lang="ru-RU" sz="2800" dirty="0">
              <a:effectLst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326571" y="2909409"/>
            <a:ext cx="1233011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3600" u="sng" dirty="0" smtClean="0"/>
              <a:t>Руководителю ППЭ необходимо подготовить документы к проведению ОГЭ:</a:t>
            </a:r>
            <a:endParaRPr lang="ru-RU" sz="36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323">
            <a:off x="790919" y="8506543"/>
            <a:ext cx="20955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6915" r="7258" b="4489"/>
          <a:stretch/>
        </p:blipFill>
        <p:spPr>
          <a:xfrm>
            <a:off x="12433894" y="2437123"/>
            <a:ext cx="3366654" cy="29939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671" y="19695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организации </a:t>
            </a:r>
            <a:r>
              <a:rPr lang="ru-RU" dirty="0" smtClean="0"/>
              <a:t>аудитории </a:t>
            </a:r>
            <a:r>
              <a:rPr lang="ru-RU" dirty="0"/>
              <a:t>для участников с ОВЗ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165" y="2838357"/>
            <a:ext cx="11268636" cy="156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количество рабочих мест в аудитории не должно превышать </a:t>
            </a:r>
            <a:r>
              <a:rPr lang="ru-RU" sz="2800" dirty="0" smtClean="0">
                <a:solidFill>
                  <a:srgbClr val="0070C0"/>
                </a:solidFill>
              </a:rPr>
              <a:t>		          12 </a:t>
            </a:r>
            <a:r>
              <a:rPr lang="ru-RU" sz="2800" dirty="0">
                <a:solidFill>
                  <a:srgbClr val="0070C0"/>
                </a:solidFill>
              </a:rPr>
              <a:t>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165" y="4713047"/>
            <a:ext cx="11268636" cy="156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д</a:t>
            </a:r>
            <a:r>
              <a:rPr lang="ru-RU" sz="2800" dirty="0" smtClean="0">
                <a:solidFill>
                  <a:srgbClr val="0070C0"/>
                </a:solidFill>
              </a:rPr>
              <a:t>олжно быть предусмотрено место для ассистента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165" y="6587736"/>
            <a:ext cx="11268636" cy="156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использование технических средств и оборудования необходимое  для участников с ОВЗ с учетом их индивидуальных особенностей (при необходимости)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7265" r="7113" b="3473"/>
          <a:stretch/>
        </p:blipFill>
        <p:spPr>
          <a:xfrm>
            <a:off x="12433894" y="6798442"/>
            <a:ext cx="1870365" cy="2424546"/>
          </a:xfrm>
          <a:prstGeom prst="rect">
            <a:avLst/>
          </a:prstGeom>
        </p:spPr>
      </p:pic>
      <p:pic>
        <p:nvPicPr>
          <p:cNvPr id="1026" name="Picture 2" descr="http://rabota5.ru/photo/zarabotat-na-vykupe-akcii-vtb-45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02" y="5431041"/>
            <a:ext cx="1928839" cy="2529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1" r="9616" b="9768"/>
          <a:stretch/>
        </p:blipFill>
        <p:spPr>
          <a:xfrm>
            <a:off x="13301814" y="7900636"/>
            <a:ext cx="1922341" cy="2363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671" y="19695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организации ППЭ для участников с 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37529" y="2582577"/>
            <a:ext cx="11268636" cy="1582856"/>
          </a:xfrm>
          <a:prstGeom prst="roundRect">
            <a:avLst/>
          </a:prstGeom>
          <a:ln>
            <a:solidFill>
              <a:srgbClr val="006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38450"/>
          <a:stretch/>
        </p:blipFill>
        <p:spPr>
          <a:xfrm>
            <a:off x="255539" y="2644020"/>
            <a:ext cx="3693008" cy="3315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36723"/>
          <a:stretch/>
        </p:blipFill>
        <p:spPr>
          <a:xfrm>
            <a:off x="811757" y="5821574"/>
            <a:ext cx="3499044" cy="293449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437529" y="4566703"/>
            <a:ext cx="11268636" cy="15738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наличие помещения для организации питания и перерывов для медико-профилактических процедур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8775" y="8451539"/>
            <a:ext cx="12783039" cy="2278377"/>
          </a:xfrm>
          <a:prstGeom prst="roundRect">
            <a:avLst/>
          </a:prstGeom>
          <a:ln>
            <a:solidFill>
              <a:srgbClr val="E2001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Для </a:t>
            </a:r>
            <a:r>
              <a:rPr lang="ru-RU" sz="2400" dirty="0">
                <a:solidFill>
                  <a:srgbClr val="FF0000"/>
                </a:solidFill>
              </a:rPr>
              <a:t>лиц, имеющих медицинские основания для обучения на дому и соответствующие рекомендации психолого-медико-педагогической комиссии, а также для лиц, находящихся на длительном лечении в медицинском учреждении, экзамен организуется на дому, в больнице (медицинском учреждении).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7529" y="6336301"/>
            <a:ext cx="11268636" cy="156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продолжительность экзамена для участника с ОВЗ, инвалидов и детей-инвалидов  увеличивается на 1,5 часа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годы годжи движущиеся человечки для презентации Худеем вмест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048" y="4457215"/>
            <a:ext cx="3312161" cy="2481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81654" y="2220857"/>
            <a:ext cx="12083587" cy="1138852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ru-RU" sz="4218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481758" y="139596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E2001A"/>
                </a:solidFill>
                <a:latin typeface="+mn-lt"/>
                <a:cs typeface="Times New Roman" panose="02020603050405020304" pitchFamily="18" charset="0"/>
              </a:rPr>
              <a:t>Подготовка и инструктаж для работников </a:t>
            </a:r>
            <a:r>
              <a:rPr lang="ru-RU" sz="5400" dirty="0" smtClean="0">
                <a:solidFill>
                  <a:srgbClr val="E2001A"/>
                </a:solidFill>
                <a:latin typeface="+mn-lt"/>
                <a:cs typeface="Times New Roman" panose="02020603050405020304" pitchFamily="18" charset="0"/>
              </a:rPr>
              <a:t>ППЭ</a:t>
            </a:r>
            <a:endParaRPr lang="ru-RU" dirty="0">
              <a:solidFill>
                <a:srgbClr val="E2001A"/>
              </a:solidFill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116" y="3235129"/>
            <a:ext cx="14462125" cy="666226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годы годжи движущиеся человечки для презентации Худеем вмест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318" y="8297695"/>
            <a:ext cx="3312161" cy="2481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81654" y="2220857"/>
            <a:ext cx="12083587" cy="1138852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ru-RU" sz="4218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481758" y="139596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E2001A"/>
                </a:solidFill>
                <a:latin typeface="+mn-lt"/>
                <a:cs typeface="Times New Roman" panose="02020603050405020304" pitchFamily="18" charset="0"/>
              </a:rPr>
              <a:t>Подготовка и инструктаж для работников </a:t>
            </a:r>
            <a:r>
              <a:rPr lang="ru-RU" sz="5400" dirty="0" smtClean="0">
                <a:solidFill>
                  <a:srgbClr val="E2001A"/>
                </a:solidFill>
                <a:latin typeface="+mn-lt"/>
                <a:cs typeface="Times New Roman" panose="02020603050405020304" pitchFamily="18" charset="0"/>
              </a:rPr>
              <a:t>ППЭ</a:t>
            </a:r>
            <a:endParaRPr lang="ru-RU" dirty="0">
              <a:solidFill>
                <a:srgbClr val="E2001A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999" y="2238211"/>
            <a:ext cx="150977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ru-RU" sz="3200" dirty="0">
                <a:solidFill>
                  <a:srgbClr val="006AB3"/>
                </a:solidFill>
              </a:rPr>
              <a:t>Методические рекомендации по подготовке и проведению </a:t>
            </a:r>
            <a:r>
              <a:rPr lang="ru-RU" sz="3200" dirty="0" smtClean="0">
                <a:solidFill>
                  <a:srgbClr val="006AB3"/>
                </a:solidFill>
              </a:rPr>
              <a:t>государственной итоговой аттестации по образовательным программам основного общего образования в 2017 году </a:t>
            </a:r>
            <a:r>
              <a:rPr lang="en-US" sz="3200" dirty="0" smtClean="0">
                <a:solidFill>
                  <a:srgbClr val="006AB3"/>
                </a:solidFill>
              </a:rPr>
              <a:t>(</a:t>
            </a:r>
            <a:r>
              <a:rPr lang="ru-RU" sz="3200" dirty="0" smtClean="0">
                <a:solidFill>
                  <a:srgbClr val="006AB3"/>
                </a:solidFill>
              </a:rPr>
              <a:t>письмо Федеральной службы </a:t>
            </a:r>
            <a:r>
              <a:rPr lang="ru-RU" sz="3200" dirty="0">
                <a:solidFill>
                  <a:srgbClr val="006AB3"/>
                </a:solidFill>
              </a:rPr>
              <a:t>по надзору в сфере образования и науки </a:t>
            </a:r>
            <a:r>
              <a:rPr lang="ru-RU" sz="3200" dirty="0" smtClean="0">
                <a:solidFill>
                  <a:srgbClr val="006AB3"/>
                </a:solidFill>
              </a:rPr>
              <a:t> от 23.12.2016 </a:t>
            </a:r>
            <a:r>
              <a:rPr lang="ru-RU" sz="3200" dirty="0">
                <a:solidFill>
                  <a:srgbClr val="006AB3"/>
                </a:solidFill>
              </a:rPr>
              <a:t>№ </a:t>
            </a:r>
            <a:r>
              <a:rPr lang="ru-RU" sz="3200" dirty="0" smtClean="0">
                <a:solidFill>
                  <a:srgbClr val="006AB3"/>
                </a:solidFill>
              </a:rPr>
              <a:t>02-411):</a:t>
            </a:r>
            <a:endParaRPr lang="ru-RU" sz="3200" dirty="0">
              <a:solidFill>
                <a:srgbClr val="006AB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000" y="4612626"/>
            <a:ext cx="11785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ru-RU" sz="3200" dirty="0"/>
              <a:t>Инструкция для </a:t>
            </a:r>
            <a:r>
              <a:rPr lang="ru-RU" sz="3200" dirty="0" smtClean="0"/>
              <a:t>уполномоченного представителя </a:t>
            </a:r>
            <a:r>
              <a:rPr lang="ru-RU" sz="3200" dirty="0"/>
              <a:t>ГЭК в </a:t>
            </a:r>
            <a:r>
              <a:rPr lang="ru-RU" sz="3200" dirty="0" smtClean="0"/>
              <a:t>ППЭ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ru-RU" sz="3200" dirty="0"/>
              <a:t>Инструкция для руководителя </a:t>
            </a:r>
            <a:r>
              <a:rPr lang="ru-RU" sz="3200" dirty="0" smtClean="0"/>
              <a:t>ППЭ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ru-RU" sz="3200" dirty="0"/>
              <a:t>Инструкция для организатора в </a:t>
            </a:r>
            <a:r>
              <a:rPr lang="ru-RU" sz="3200" dirty="0" smtClean="0"/>
              <a:t>аудитории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ru-RU" sz="3200" dirty="0"/>
              <a:t>Инструкция для организатора вне </a:t>
            </a:r>
            <a:r>
              <a:rPr lang="ru-RU" sz="3200" dirty="0" smtClean="0"/>
              <a:t>аудитории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</a:pPr>
            <a:r>
              <a:rPr lang="ru-RU" sz="3200" dirty="0"/>
              <a:t>Инструкция для медицинского работника, привлекаемого в дни проведения </a:t>
            </a:r>
            <a:r>
              <a:rPr lang="ru-RU" sz="3200" dirty="0" smtClean="0"/>
              <a:t>ОГЭ</a:t>
            </a:r>
            <a:endParaRPr lang="ru-RU" sz="3200" dirty="0">
              <a:solidFill>
                <a:srgbClr val="006AB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</Template>
  <TotalTime>2696</TotalTime>
  <Words>2517</Words>
  <Application>Microsoft Office PowerPoint</Application>
  <PresentationFormat>Произвольный</PresentationFormat>
  <Paragraphs>390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ЕГЭ</vt:lpstr>
      <vt:lpstr>ФЦПРО-ЕГЭ</vt:lpstr>
      <vt:lpstr>Организация и проведение государственной итоговой аттестации в ФОРМЕ ОГЭ</vt:lpstr>
      <vt:lpstr>Подготовка помещений ППЭ</vt:lpstr>
      <vt:lpstr>Техническое оснащение ППЭ  </vt:lpstr>
      <vt:lpstr>Подготовка аудиторий ППЭ</vt:lpstr>
      <vt:lpstr>Подготовка к экзамену.  Руководитель ППЭ</vt:lpstr>
      <vt:lpstr>Особенности организации аудитории для участников с ОВЗ</vt:lpstr>
      <vt:lpstr>Особенности организации ППЭ для участников с ОВЗ</vt:lpstr>
      <vt:lpstr>Подготовка и инструктаж для работников ППЭ</vt:lpstr>
      <vt:lpstr>Подготовка и инструктаж для работников ППЭ</vt:lpstr>
      <vt:lpstr>Явка в ППЭ</vt:lpstr>
      <vt:lpstr>Получение ЭМ в ППЭ</vt:lpstr>
      <vt:lpstr>Презентация PowerPoint</vt:lpstr>
      <vt:lpstr>Автоматизированное распределение в ППЭ</vt:lpstr>
      <vt:lpstr>Презентация PowerPoint</vt:lpstr>
      <vt:lpstr>Презентация PowerPoint</vt:lpstr>
      <vt:lpstr>Подготовительные мероприятия в день экзамена</vt:lpstr>
      <vt:lpstr>Подготовка аудиторий ППЭ организаторами</vt:lpstr>
      <vt:lpstr>Лица, привлекаемые к проведению ГИА</vt:lpstr>
      <vt:lpstr>Презентация PowerPoint</vt:lpstr>
      <vt:lpstr>Лица, имеющие право находиться в ППЭ в день экзамена </vt:lpstr>
      <vt:lpstr>Организация входа участников в ППЭ</vt:lpstr>
      <vt:lpstr>Организация входа в ППЭ</vt:lpstr>
      <vt:lpstr>Организация передвижения по ППЭ</vt:lpstr>
      <vt:lpstr>Информационная безопасность</vt:lpstr>
      <vt:lpstr>Презентация PowerPoint</vt:lpstr>
      <vt:lpstr>Распределение участников по аудиториям</vt:lpstr>
      <vt:lpstr>Презентация PowerPoint</vt:lpstr>
      <vt:lpstr>Начало проведения экзамена в аудитории ППЭ</vt:lpstr>
      <vt:lpstr>Презентация PowerPoint</vt:lpstr>
      <vt:lpstr>Содержание индивидуального комплекта</vt:lpstr>
      <vt:lpstr>Проведение экзамена</vt:lpstr>
      <vt:lpstr>Действия организатора в аудитории  во время экзамена</vt:lpstr>
      <vt:lpstr>Возможные ситуации в аудитории во время экзамена </vt:lpstr>
      <vt:lpstr>Удаление участника ГИА</vt:lpstr>
      <vt:lpstr>Досрочное завершение экзамена участником ГИА по объективным причинам</vt:lpstr>
      <vt:lpstr>Завершение экзамена. Действия организаторов в аудитории</vt:lpstr>
      <vt:lpstr>Апелляция о нарушении проведения ГИА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Доставка ЭМ из ППЭ в РЦОИ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в аудитории пункта проведения экзамена государственной итоговой аттестации по образовательным программам среднего общего образования в 2016 году»</dc:title>
  <dc:creator>Пользователь Windows</dc:creator>
  <cp:lastModifiedBy>Taniana</cp:lastModifiedBy>
  <cp:revision>232</cp:revision>
  <dcterms:created xsi:type="dcterms:W3CDTF">2016-02-13T12:34:59Z</dcterms:created>
  <dcterms:modified xsi:type="dcterms:W3CDTF">2017-04-24T13:24:13Z</dcterms:modified>
</cp:coreProperties>
</file>