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  <p:sldMasterId id="2147483660" r:id="rId2"/>
  </p:sldMasterIdLst>
  <p:notesMasterIdLst>
    <p:notesMasterId r:id="rId45"/>
  </p:notesMasterIdLst>
  <p:sldIdLst>
    <p:sldId id="257" r:id="rId3"/>
    <p:sldId id="373" r:id="rId4"/>
    <p:sldId id="260" r:id="rId5"/>
    <p:sldId id="374" r:id="rId6"/>
    <p:sldId id="305" r:id="rId7"/>
    <p:sldId id="354" r:id="rId8"/>
    <p:sldId id="383" r:id="rId9"/>
    <p:sldId id="356" r:id="rId10"/>
    <p:sldId id="357" r:id="rId11"/>
    <p:sldId id="363" r:id="rId12"/>
    <p:sldId id="329" r:id="rId13"/>
    <p:sldId id="331" r:id="rId14"/>
    <p:sldId id="343" r:id="rId15"/>
    <p:sldId id="314" r:id="rId16"/>
    <p:sldId id="369" r:id="rId17"/>
    <p:sldId id="273" r:id="rId18"/>
    <p:sldId id="274" r:id="rId19"/>
    <p:sldId id="364" r:id="rId20"/>
    <p:sldId id="365" r:id="rId21"/>
    <p:sldId id="366" r:id="rId22"/>
    <p:sldId id="275" r:id="rId23"/>
    <p:sldId id="372" r:id="rId24"/>
    <p:sldId id="345" r:id="rId25"/>
    <p:sldId id="367" r:id="rId26"/>
    <p:sldId id="368" r:id="rId27"/>
    <p:sldId id="346" r:id="rId28"/>
    <p:sldId id="337" r:id="rId29"/>
    <p:sldId id="376" r:id="rId30"/>
    <p:sldId id="370" r:id="rId31"/>
    <p:sldId id="350" r:id="rId32"/>
    <p:sldId id="301" r:id="rId33"/>
    <p:sldId id="287" r:id="rId34"/>
    <p:sldId id="290" r:id="rId35"/>
    <p:sldId id="335" r:id="rId36"/>
    <p:sldId id="336" r:id="rId37"/>
    <p:sldId id="296" r:id="rId38"/>
    <p:sldId id="338" r:id="rId39"/>
    <p:sldId id="351" r:id="rId40"/>
    <p:sldId id="352" r:id="rId41"/>
    <p:sldId id="371" r:id="rId42"/>
    <p:sldId id="322" r:id="rId43"/>
    <p:sldId id="382" r:id="rId44"/>
  </p:sldIdLst>
  <p:sldSz cx="16068675" cy="11698288"/>
  <p:notesSz cx="6858000" cy="9144000"/>
  <p:defaultTextStyle>
    <a:defPPr>
      <a:defRPr lang="ru-RU"/>
    </a:defPPr>
    <a:lvl1pPr marL="0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1pPr>
    <a:lvl2pPr marL="854087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2pPr>
    <a:lvl3pPr marL="1708175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3pPr>
    <a:lvl4pPr marL="2562261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4pPr>
    <a:lvl5pPr marL="3416348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5pPr>
    <a:lvl6pPr marL="4270436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6pPr>
    <a:lvl7pPr marL="5124523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7pPr>
    <a:lvl8pPr marL="5978611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8pPr>
    <a:lvl9pPr marL="6832698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84">
          <p15:clr>
            <a:srgbClr val="A4A3A4"/>
          </p15:clr>
        </p15:guide>
        <p15:guide id="2" pos="506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AB3"/>
    <a:srgbClr val="E2001A"/>
    <a:srgbClr val="D9DADB"/>
    <a:srgbClr val="8788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9" autoAdjust="0"/>
    <p:restoredTop sz="94660"/>
  </p:normalViewPr>
  <p:slideViewPr>
    <p:cSldViewPr snapToGrid="0">
      <p:cViewPr varScale="1">
        <p:scale>
          <a:sx n="69" d="100"/>
          <a:sy n="69" d="100"/>
        </p:scale>
        <p:origin x="1068" y="78"/>
      </p:cViewPr>
      <p:guideLst>
        <p:guide orient="horz" pos="3684"/>
        <p:guide pos="50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B94CCE-FBBF-4F95-8EDC-BCB7B11A22B9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09688" y="1143000"/>
            <a:ext cx="4238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9EC5DF-1D45-4B17-9684-00C2EF767E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269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F676D-2CFB-452F-97DE-067E38810212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0578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41375" y="744538"/>
            <a:ext cx="51149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919CE-B4C7-4974-8484-1879C0E4A8A1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6206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2488" y="2320752"/>
            <a:ext cx="13658374" cy="3529186"/>
          </a:xfrm>
        </p:spPr>
        <p:txBody>
          <a:bodyPr>
            <a:normAutofit/>
          </a:bodyPr>
          <a:lstStyle>
            <a:lvl1pPr>
              <a:defRPr sz="8300" baseline="0"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54417" y="6929264"/>
            <a:ext cx="7128792" cy="1872208"/>
          </a:xfrm>
        </p:spPr>
        <p:txBody>
          <a:bodyPr>
            <a:normAutofit/>
          </a:bodyPr>
          <a:lstStyle>
            <a:lvl1pPr marL="0" indent="0" algn="ctr">
              <a:buNone/>
              <a:defRPr sz="28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40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708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562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416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2704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1245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97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832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649790" y="2176736"/>
            <a:ext cx="3513339" cy="8273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03435" y="2176736"/>
            <a:ext cx="10279770" cy="8273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2488" y="2320752"/>
            <a:ext cx="13658374" cy="3529186"/>
          </a:xfrm>
        </p:spPr>
        <p:txBody>
          <a:bodyPr>
            <a:normAutofit/>
          </a:bodyPr>
          <a:lstStyle>
            <a:lvl1pPr>
              <a:defRPr sz="8300" baseline="0"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54417" y="6929264"/>
            <a:ext cx="7128792" cy="1872208"/>
          </a:xfrm>
        </p:spPr>
        <p:txBody>
          <a:bodyPr>
            <a:normAutofit/>
          </a:bodyPr>
          <a:lstStyle>
            <a:lvl1pPr marL="0" indent="0" algn="ctr">
              <a:buNone/>
              <a:defRPr sz="28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40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708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562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416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2704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1245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97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832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4900" b="1" i="0" baseline="0">
                <a:solidFill>
                  <a:srgbClr val="0072BC"/>
                </a:solidFill>
                <a:latin typeface="Arial" panose="020B0604020202020204" pitchFamily="34" charset="0"/>
              </a:defRPr>
            </a:lvl1pPr>
            <a:lvl2pPr>
              <a:defRPr sz="4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2968824"/>
            <a:ext cx="11933911" cy="6871821"/>
          </a:xfrm>
        </p:spPr>
        <p:txBody>
          <a:bodyPr anchor="t"/>
          <a:lstStyle>
            <a:lvl1pPr algn="ctr">
              <a:defRPr sz="7400" b="1" cap="all" baseline="0">
                <a:solidFill>
                  <a:srgbClr val="FF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93777" y="160512"/>
            <a:ext cx="11809312" cy="1440160"/>
          </a:xfrm>
        </p:spPr>
        <p:txBody>
          <a:bodyPr anchor="b"/>
          <a:lstStyle>
            <a:lvl1pPr marL="0" indent="0" algn="ctr">
              <a:buNone/>
              <a:defRPr sz="3700" b="1" cap="all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4087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2pPr>
            <a:lvl3pPr marL="1708175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3pPr>
            <a:lvl4pPr marL="256226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4pPr>
            <a:lvl5pPr marL="341634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5pPr>
            <a:lvl6pPr marL="4270436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6pPr>
            <a:lvl7pPr marL="5124523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7pPr>
            <a:lvl8pPr marL="597861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8pPr>
            <a:lvl9pPr marL="683269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03435" y="2729604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168244" y="2729604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618577"/>
            <a:ext cx="7099790" cy="1091300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4087" indent="0">
              <a:buNone/>
              <a:defRPr sz="3700" b="1"/>
            </a:lvl2pPr>
            <a:lvl3pPr marL="1708175" indent="0">
              <a:buNone/>
              <a:defRPr sz="3400" b="1"/>
            </a:lvl3pPr>
            <a:lvl4pPr marL="2562261" indent="0">
              <a:buNone/>
              <a:defRPr sz="2900" b="1"/>
            </a:lvl4pPr>
            <a:lvl5pPr marL="3416348" indent="0">
              <a:buNone/>
              <a:defRPr sz="2900" b="1"/>
            </a:lvl5pPr>
            <a:lvl6pPr marL="4270436" indent="0">
              <a:buNone/>
              <a:defRPr sz="2900" b="1"/>
            </a:lvl6pPr>
            <a:lvl7pPr marL="5124523" indent="0">
              <a:buNone/>
              <a:defRPr sz="2900" b="1"/>
            </a:lvl7pPr>
            <a:lvl8pPr marL="5978611" indent="0">
              <a:buNone/>
              <a:defRPr sz="2900" b="1"/>
            </a:lvl8pPr>
            <a:lvl9pPr marL="6832698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03434" y="3709874"/>
            <a:ext cx="7099790" cy="6740056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8162672" y="2618577"/>
            <a:ext cx="7102578" cy="1091300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4087" indent="0">
              <a:buNone/>
              <a:defRPr sz="3700" b="1"/>
            </a:lvl2pPr>
            <a:lvl3pPr marL="1708175" indent="0">
              <a:buNone/>
              <a:defRPr sz="3400" b="1"/>
            </a:lvl3pPr>
            <a:lvl4pPr marL="2562261" indent="0">
              <a:buNone/>
              <a:defRPr sz="2900" b="1"/>
            </a:lvl4pPr>
            <a:lvl5pPr marL="3416348" indent="0">
              <a:buNone/>
              <a:defRPr sz="2900" b="1"/>
            </a:lvl5pPr>
            <a:lvl6pPr marL="4270436" indent="0">
              <a:buNone/>
              <a:defRPr sz="2900" b="1"/>
            </a:lvl6pPr>
            <a:lvl7pPr marL="5124523" indent="0">
              <a:buNone/>
              <a:defRPr sz="2900" b="1"/>
            </a:lvl7pPr>
            <a:lvl8pPr marL="5978611" indent="0">
              <a:buNone/>
              <a:defRPr sz="2900" b="1"/>
            </a:lvl8pPr>
            <a:lvl9pPr marL="6832698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8162672" y="3709874"/>
            <a:ext cx="7102578" cy="6740056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3537" y="2104728"/>
            <a:ext cx="5286483" cy="1584813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2406" y="2104728"/>
            <a:ext cx="8982836" cy="8345208"/>
          </a:xfrm>
        </p:spPr>
        <p:txBody>
          <a:bodyPr/>
          <a:lstStyle>
            <a:lvl1pPr>
              <a:defRPr sz="6000"/>
            </a:lvl1pPr>
            <a:lvl2pPr>
              <a:defRPr sz="5200"/>
            </a:lvl2pPr>
            <a:lvl3pPr>
              <a:defRPr sz="4500"/>
            </a:lvl3pPr>
            <a:lvl4pPr>
              <a:defRPr sz="3700"/>
            </a:lvl4pPr>
            <a:lvl5pPr>
              <a:defRPr sz="3700"/>
            </a:lvl5pPr>
            <a:lvl6pPr>
              <a:defRPr sz="3700"/>
            </a:lvl6pPr>
            <a:lvl7pPr>
              <a:defRPr sz="3700"/>
            </a:lvl7pPr>
            <a:lvl8pPr>
              <a:defRPr sz="3700"/>
            </a:lvl8pPr>
            <a:lvl9pPr>
              <a:defRPr sz="3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03442" y="3761547"/>
            <a:ext cx="5286483" cy="6688389"/>
          </a:xfrm>
        </p:spPr>
        <p:txBody>
          <a:bodyPr/>
          <a:lstStyle>
            <a:lvl1pPr marL="0" indent="0">
              <a:buNone/>
              <a:defRPr sz="2600"/>
            </a:lvl1pPr>
            <a:lvl2pPr marL="854087" indent="0">
              <a:buNone/>
              <a:defRPr sz="2300"/>
            </a:lvl2pPr>
            <a:lvl3pPr marL="1708175" indent="0">
              <a:buNone/>
              <a:defRPr sz="1900"/>
            </a:lvl3pPr>
            <a:lvl4pPr marL="2562261" indent="0">
              <a:buNone/>
              <a:defRPr sz="1600"/>
            </a:lvl4pPr>
            <a:lvl5pPr marL="3416348" indent="0">
              <a:buNone/>
              <a:defRPr sz="1600"/>
            </a:lvl5pPr>
            <a:lvl6pPr marL="4270436" indent="0">
              <a:buNone/>
              <a:defRPr sz="1600"/>
            </a:lvl6pPr>
            <a:lvl7pPr marL="5124523" indent="0">
              <a:buNone/>
              <a:defRPr sz="1600"/>
            </a:lvl7pPr>
            <a:lvl8pPr marL="5978611" indent="0">
              <a:buNone/>
              <a:defRPr sz="1600"/>
            </a:lvl8pPr>
            <a:lvl9pPr marL="6832698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4900" b="1" i="0" baseline="0">
                <a:solidFill>
                  <a:srgbClr val="0072BC"/>
                </a:solidFill>
                <a:latin typeface="Arial" panose="020B0604020202020204" pitchFamily="34" charset="0"/>
              </a:defRPr>
            </a:lvl1pPr>
            <a:lvl2pPr>
              <a:defRPr sz="4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9573" y="8188804"/>
            <a:ext cx="9641205" cy="966734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149574" y="2608784"/>
            <a:ext cx="9637292" cy="5455453"/>
          </a:xfrm>
        </p:spPr>
        <p:txBody>
          <a:bodyPr/>
          <a:lstStyle>
            <a:lvl1pPr marL="0" indent="0">
              <a:buNone/>
              <a:defRPr sz="6000"/>
            </a:lvl1pPr>
            <a:lvl2pPr marL="854087" indent="0">
              <a:buNone/>
              <a:defRPr sz="5200"/>
            </a:lvl2pPr>
            <a:lvl3pPr marL="1708175" indent="0">
              <a:buNone/>
              <a:defRPr sz="4500"/>
            </a:lvl3pPr>
            <a:lvl4pPr marL="2562261" indent="0">
              <a:buNone/>
              <a:defRPr sz="3700"/>
            </a:lvl4pPr>
            <a:lvl5pPr marL="3416348" indent="0">
              <a:buNone/>
              <a:defRPr sz="3700"/>
            </a:lvl5pPr>
            <a:lvl6pPr marL="4270436" indent="0">
              <a:buNone/>
              <a:defRPr sz="3700"/>
            </a:lvl6pPr>
            <a:lvl7pPr marL="5124523" indent="0">
              <a:buNone/>
              <a:defRPr sz="3700"/>
            </a:lvl7pPr>
            <a:lvl8pPr marL="5978611" indent="0">
              <a:buNone/>
              <a:defRPr sz="3700"/>
            </a:lvl8pPr>
            <a:lvl9pPr marL="6832698" indent="0">
              <a:buNone/>
              <a:defRPr sz="37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149573" y="9155540"/>
            <a:ext cx="9641205" cy="1372925"/>
          </a:xfrm>
        </p:spPr>
        <p:txBody>
          <a:bodyPr/>
          <a:lstStyle>
            <a:lvl1pPr marL="0" indent="0">
              <a:buNone/>
              <a:defRPr sz="2600"/>
            </a:lvl1pPr>
            <a:lvl2pPr marL="854087" indent="0">
              <a:buNone/>
              <a:defRPr sz="2300"/>
            </a:lvl2pPr>
            <a:lvl3pPr marL="1708175" indent="0">
              <a:buNone/>
              <a:defRPr sz="1900"/>
            </a:lvl3pPr>
            <a:lvl4pPr marL="2562261" indent="0">
              <a:buNone/>
              <a:defRPr sz="1600"/>
            </a:lvl4pPr>
            <a:lvl5pPr marL="3416348" indent="0">
              <a:buNone/>
              <a:defRPr sz="1600"/>
            </a:lvl5pPr>
            <a:lvl6pPr marL="4270436" indent="0">
              <a:buNone/>
              <a:defRPr sz="1600"/>
            </a:lvl6pPr>
            <a:lvl7pPr marL="5124523" indent="0">
              <a:buNone/>
              <a:defRPr sz="1600"/>
            </a:lvl7pPr>
            <a:lvl8pPr marL="5978611" indent="0">
              <a:buNone/>
              <a:defRPr sz="1600"/>
            </a:lvl8pPr>
            <a:lvl9pPr marL="6832698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649790" y="2176736"/>
            <a:ext cx="3513339" cy="8273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03435" y="2176736"/>
            <a:ext cx="10279770" cy="8273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2968824"/>
            <a:ext cx="11933911" cy="6871821"/>
          </a:xfrm>
        </p:spPr>
        <p:txBody>
          <a:bodyPr anchor="t"/>
          <a:lstStyle>
            <a:lvl1pPr algn="ctr">
              <a:defRPr sz="7400" b="1" cap="all" baseline="0">
                <a:solidFill>
                  <a:srgbClr val="FF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93777" y="160512"/>
            <a:ext cx="11809312" cy="1440160"/>
          </a:xfrm>
        </p:spPr>
        <p:txBody>
          <a:bodyPr anchor="b"/>
          <a:lstStyle>
            <a:lvl1pPr marL="0" indent="0" algn="ctr">
              <a:buNone/>
              <a:defRPr sz="3700" b="1" cap="all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4087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2pPr>
            <a:lvl3pPr marL="1708175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3pPr>
            <a:lvl4pPr marL="256226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4pPr>
            <a:lvl5pPr marL="341634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5pPr>
            <a:lvl6pPr marL="4270436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6pPr>
            <a:lvl7pPr marL="5124523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7pPr>
            <a:lvl8pPr marL="597861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8pPr>
            <a:lvl9pPr marL="683269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03435" y="2729604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168244" y="2729604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618577"/>
            <a:ext cx="7099790" cy="1091300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4087" indent="0">
              <a:buNone/>
              <a:defRPr sz="3700" b="1"/>
            </a:lvl2pPr>
            <a:lvl3pPr marL="1708175" indent="0">
              <a:buNone/>
              <a:defRPr sz="3400" b="1"/>
            </a:lvl3pPr>
            <a:lvl4pPr marL="2562261" indent="0">
              <a:buNone/>
              <a:defRPr sz="2900" b="1"/>
            </a:lvl4pPr>
            <a:lvl5pPr marL="3416348" indent="0">
              <a:buNone/>
              <a:defRPr sz="2900" b="1"/>
            </a:lvl5pPr>
            <a:lvl6pPr marL="4270436" indent="0">
              <a:buNone/>
              <a:defRPr sz="2900" b="1"/>
            </a:lvl6pPr>
            <a:lvl7pPr marL="5124523" indent="0">
              <a:buNone/>
              <a:defRPr sz="2900" b="1"/>
            </a:lvl7pPr>
            <a:lvl8pPr marL="5978611" indent="0">
              <a:buNone/>
              <a:defRPr sz="2900" b="1"/>
            </a:lvl8pPr>
            <a:lvl9pPr marL="6832698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03434" y="3709874"/>
            <a:ext cx="7099790" cy="6740056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8162672" y="2618577"/>
            <a:ext cx="7102578" cy="1091300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4087" indent="0">
              <a:buNone/>
              <a:defRPr sz="3700" b="1"/>
            </a:lvl2pPr>
            <a:lvl3pPr marL="1708175" indent="0">
              <a:buNone/>
              <a:defRPr sz="3400" b="1"/>
            </a:lvl3pPr>
            <a:lvl4pPr marL="2562261" indent="0">
              <a:buNone/>
              <a:defRPr sz="2900" b="1"/>
            </a:lvl4pPr>
            <a:lvl5pPr marL="3416348" indent="0">
              <a:buNone/>
              <a:defRPr sz="2900" b="1"/>
            </a:lvl5pPr>
            <a:lvl6pPr marL="4270436" indent="0">
              <a:buNone/>
              <a:defRPr sz="2900" b="1"/>
            </a:lvl6pPr>
            <a:lvl7pPr marL="5124523" indent="0">
              <a:buNone/>
              <a:defRPr sz="2900" b="1"/>
            </a:lvl7pPr>
            <a:lvl8pPr marL="5978611" indent="0">
              <a:buNone/>
              <a:defRPr sz="2900" b="1"/>
            </a:lvl8pPr>
            <a:lvl9pPr marL="6832698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8162672" y="3709874"/>
            <a:ext cx="7102578" cy="6740056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3537" y="2104728"/>
            <a:ext cx="5286483" cy="1584813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2406" y="2104728"/>
            <a:ext cx="8982836" cy="8345208"/>
          </a:xfrm>
        </p:spPr>
        <p:txBody>
          <a:bodyPr/>
          <a:lstStyle>
            <a:lvl1pPr>
              <a:defRPr sz="6000"/>
            </a:lvl1pPr>
            <a:lvl2pPr>
              <a:defRPr sz="5200"/>
            </a:lvl2pPr>
            <a:lvl3pPr>
              <a:defRPr sz="4500"/>
            </a:lvl3pPr>
            <a:lvl4pPr>
              <a:defRPr sz="3700"/>
            </a:lvl4pPr>
            <a:lvl5pPr>
              <a:defRPr sz="3700"/>
            </a:lvl5pPr>
            <a:lvl6pPr>
              <a:defRPr sz="3700"/>
            </a:lvl6pPr>
            <a:lvl7pPr>
              <a:defRPr sz="3700"/>
            </a:lvl7pPr>
            <a:lvl8pPr>
              <a:defRPr sz="3700"/>
            </a:lvl8pPr>
            <a:lvl9pPr>
              <a:defRPr sz="3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03442" y="3761547"/>
            <a:ext cx="5286483" cy="6688389"/>
          </a:xfrm>
        </p:spPr>
        <p:txBody>
          <a:bodyPr/>
          <a:lstStyle>
            <a:lvl1pPr marL="0" indent="0">
              <a:buNone/>
              <a:defRPr sz="2600"/>
            </a:lvl1pPr>
            <a:lvl2pPr marL="854087" indent="0">
              <a:buNone/>
              <a:defRPr sz="2300"/>
            </a:lvl2pPr>
            <a:lvl3pPr marL="1708175" indent="0">
              <a:buNone/>
              <a:defRPr sz="1900"/>
            </a:lvl3pPr>
            <a:lvl4pPr marL="2562261" indent="0">
              <a:buNone/>
              <a:defRPr sz="1600"/>
            </a:lvl4pPr>
            <a:lvl5pPr marL="3416348" indent="0">
              <a:buNone/>
              <a:defRPr sz="1600"/>
            </a:lvl5pPr>
            <a:lvl6pPr marL="4270436" indent="0">
              <a:buNone/>
              <a:defRPr sz="1600"/>
            </a:lvl6pPr>
            <a:lvl7pPr marL="5124523" indent="0">
              <a:buNone/>
              <a:defRPr sz="1600"/>
            </a:lvl7pPr>
            <a:lvl8pPr marL="5978611" indent="0">
              <a:buNone/>
              <a:defRPr sz="1600"/>
            </a:lvl8pPr>
            <a:lvl9pPr marL="6832698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9573" y="8188804"/>
            <a:ext cx="9641205" cy="966734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149574" y="2608784"/>
            <a:ext cx="9637292" cy="5455453"/>
          </a:xfrm>
        </p:spPr>
        <p:txBody>
          <a:bodyPr/>
          <a:lstStyle>
            <a:lvl1pPr marL="0" indent="0">
              <a:buNone/>
              <a:defRPr sz="6000"/>
            </a:lvl1pPr>
            <a:lvl2pPr marL="854087" indent="0">
              <a:buNone/>
              <a:defRPr sz="5200"/>
            </a:lvl2pPr>
            <a:lvl3pPr marL="1708175" indent="0">
              <a:buNone/>
              <a:defRPr sz="4500"/>
            </a:lvl3pPr>
            <a:lvl4pPr marL="2562261" indent="0">
              <a:buNone/>
              <a:defRPr sz="3700"/>
            </a:lvl4pPr>
            <a:lvl5pPr marL="3416348" indent="0">
              <a:buNone/>
              <a:defRPr sz="3700"/>
            </a:lvl5pPr>
            <a:lvl6pPr marL="4270436" indent="0">
              <a:buNone/>
              <a:defRPr sz="3700"/>
            </a:lvl6pPr>
            <a:lvl7pPr marL="5124523" indent="0">
              <a:buNone/>
              <a:defRPr sz="3700"/>
            </a:lvl7pPr>
            <a:lvl8pPr marL="5978611" indent="0">
              <a:buNone/>
              <a:defRPr sz="3700"/>
            </a:lvl8pPr>
            <a:lvl9pPr marL="6832698" indent="0">
              <a:buNone/>
              <a:defRPr sz="37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149573" y="9155540"/>
            <a:ext cx="9641205" cy="1372925"/>
          </a:xfrm>
        </p:spPr>
        <p:txBody>
          <a:bodyPr/>
          <a:lstStyle>
            <a:lvl1pPr marL="0" indent="0">
              <a:buNone/>
              <a:defRPr sz="2600"/>
            </a:lvl1pPr>
            <a:lvl2pPr marL="854087" indent="0">
              <a:buNone/>
              <a:defRPr sz="2300"/>
            </a:lvl2pPr>
            <a:lvl3pPr marL="1708175" indent="0">
              <a:buNone/>
              <a:defRPr sz="1900"/>
            </a:lvl3pPr>
            <a:lvl4pPr marL="2562261" indent="0">
              <a:buNone/>
              <a:defRPr sz="1600"/>
            </a:lvl4pPr>
            <a:lvl5pPr marL="3416348" indent="0">
              <a:buNone/>
              <a:defRPr sz="1600"/>
            </a:lvl5pPr>
            <a:lvl6pPr marL="4270436" indent="0">
              <a:buNone/>
              <a:defRPr sz="1600"/>
            </a:lvl6pPr>
            <a:lvl7pPr marL="5124523" indent="0">
              <a:buNone/>
              <a:defRPr sz="1600"/>
            </a:lvl7pPr>
            <a:lvl8pPr marL="5978611" indent="0">
              <a:buNone/>
              <a:defRPr sz="1600"/>
            </a:lvl8pPr>
            <a:lvl9pPr marL="6832698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468477"/>
            <a:ext cx="12271465" cy="1348220"/>
          </a:xfrm>
          <a:prstGeom prst="rect">
            <a:avLst/>
          </a:prstGeom>
        </p:spPr>
        <p:txBody>
          <a:bodyPr vert="horz" lIns="170817" tIns="85409" rIns="170817" bIns="85409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729604"/>
            <a:ext cx="14461808" cy="7720329"/>
          </a:xfrm>
          <a:prstGeom prst="rect">
            <a:avLst/>
          </a:prstGeom>
        </p:spPr>
        <p:txBody>
          <a:bodyPr vert="horz" lIns="170817" tIns="85409" rIns="170817" bIns="8540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3434" y="10842586"/>
            <a:ext cx="3749357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l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490131" y="10842586"/>
            <a:ext cx="5088414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ct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515884" y="10842586"/>
            <a:ext cx="3749357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708175" rtl="0" eaLnBrk="1" latinLnBrk="0" hangingPunct="1">
        <a:spcBef>
          <a:spcPct val="0"/>
        </a:spcBef>
        <a:buNone/>
        <a:defRPr sz="8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40565" indent="-640565" algn="l" defTabSz="1708175" rtl="0" eaLnBrk="1" latinLnBrk="0" hangingPunct="1">
        <a:spcBef>
          <a:spcPct val="20000"/>
        </a:spcBef>
        <a:buFont typeface="Arial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1pPr>
      <a:lvl2pPr marL="1387892" indent="-533804" algn="l" defTabSz="1708175" rtl="0" eaLnBrk="1" latinLnBrk="0" hangingPunct="1">
        <a:spcBef>
          <a:spcPct val="20000"/>
        </a:spcBef>
        <a:buFont typeface="Arial" pitchFamily="34" charset="0"/>
        <a:buChar char="–"/>
        <a:defRPr sz="5200" kern="1200">
          <a:solidFill>
            <a:schemeClr val="tx1"/>
          </a:solidFill>
          <a:latin typeface="+mn-lt"/>
          <a:ea typeface="+mn-ea"/>
          <a:cs typeface="+mn-cs"/>
        </a:defRPr>
      </a:lvl2pPr>
      <a:lvl3pPr marL="2135217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3pPr>
      <a:lvl4pPr marL="2989306" indent="-427044" algn="l" defTabSz="1708175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4pPr>
      <a:lvl5pPr marL="3843392" indent="-427044" algn="l" defTabSz="1708175" rtl="0" eaLnBrk="1" latinLnBrk="0" hangingPunct="1">
        <a:spcBef>
          <a:spcPct val="20000"/>
        </a:spcBef>
        <a:buFont typeface="Arial" pitchFamily="34" charset="0"/>
        <a:buChar char="»"/>
        <a:defRPr sz="3700" kern="1200">
          <a:solidFill>
            <a:schemeClr val="tx1"/>
          </a:solidFill>
          <a:latin typeface="+mn-lt"/>
          <a:ea typeface="+mn-ea"/>
          <a:cs typeface="+mn-cs"/>
        </a:defRPr>
      </a:lvl5pPr>
      <a:lvl6pPr marL="4697479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6pPr>
      <a:lvl7pPr marL="5551567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7pPr>
      <a:lvl8pPr marL="6405653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8pPr>
      <a:lvl9pPr marL="7259742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854087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708175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562261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3416348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4270436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6pPr>
      <a:lvl7pPr marL="5124523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7pPr>
      <a:lvl8pPr marL="5978611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8pPr>
      <a:lvl9pPr marL="6832698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468477"/>
            <a:ext cx="12271465" cy="1348220"/>
          </a:xfrm>
          <a:prstGeom prst="rect">
            <a:avLst/>
          </a:prstGeom>
        </p:spPr>
        <p:txBody>
          <a:bodyPr vert="horz" lIns="170817" tIns="85409" rIns="170817" bIns="85409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729604"/>
            <a:ext cx="14461808" cy="7720329"/>
          </a:xfrm>
          <a:prstGeom prst="rect">
            <a:avLst/>
          </a:prstGeom>
        </p:spPr>
        <p:txBody>
          <a:bodyPr vert="horz" lIns="170817" tIns="85409" rIns="170817" bIns="8540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3434" y="10842586"/>
            <a:ext cx="3749357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l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490131" y="10842586"/>
            <a:ext cx="5088414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ct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515884" y="10842586"/>
            <a:ext cx="3749357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708175" rtl="0" eaLnBrk="1" latinLnBrk="0" hangingPunct="1">
        <a:spcBef>
          <a:spcPct val="0"/>
        </a:spcBef>
        <a:buNone/>
        <a:defRPr sz="8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40565" indent="-640565" algn="l" defTabSz="1708175" rtl="0" eaLnBrk="1" latinLnBrk="0" hangingPunct="1">
        <a:spcBef>
          <a:spcPct val="20000"/>
        </a:spcBef>
        <a:buFont typeface="Arial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1pPr>
      <a:lvl2pPr marL="1387892" indent="-533804" algn="l" defTabSz="1708175" rtl="0" eaLnBrk="1" latinLnBrk="0" hangingPunct="1">
        <a:spcBef>
          <a:spcPct val="20000"/>
        </a:spcBef>
        <a:buFont typeface="Arial" pitchFamily="34" charset="0"/>
        <a:buChar char="–"/>
        <a:defRPr sz="5200" kern="1200">
          <a:solidFill>
            <a:schemeClr val="tx1"/>
          </a:solidFill>
          <a:latin typeface="+mn-lt"/>
          <a:ea typeface="+mn-ea"/>
          <a:cs typeface="+mn-cs"/>
        </a:defRPr>
      </a:lvl2pPr>
      <a:lvl3pPr marL="2135217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3pPr>
      <a:lvl4pPr marL="2989306" indent="-427044" algn="l" defTabSz="1708175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4pPr>
      <a:lvl5pPr marL="3843392" indent="-427044" algn="l" defTabSz="1708175" rtl="0" eaLnBrk="1" latinLnBrk="0" hangingPunct="1">
        <a:spcBef>
          <a:spcPct val="20000"/>
        </a:spcBef>
        <a:buFont typeface="Arial" pitchFamily="34" charset="0"/>
        <a:buChar char="»"/>
        <a:defRPr sz="3700" kern="1200">
          <a:solidFill>
            <a:schemeClr val="tx1"/>
          </a:solidFill>
          <a:latin typeface="+mn-lt"/>
          <a:ea typeface="+mn-ea"/>
          <a:cs typeface="+mn-cs"/>
        </a:defRPr>
      </a:lvl5pPr>
      <a:lvl6pPr marL="4697479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6pPr>
      <a:lvl7pPr marL="5551567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7pPr>
      <a:lvl8pPr marL="6405653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8pPr>
      <a:lvl9pPr marL="7259742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854087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708175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562261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3416348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4270436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6pPr>
      <a:lvl7pPr marL="5124523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7pPr>
      <a:lvl8pPr marL="5978611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8pPr>
      <a:lvl9pPr marL="6832698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pn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5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10" Type="http://schemas.openxmlformats.org/officeDocument/2006/relationships/image" Target="../media/image7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audio" Target="../media/audio1.wav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7" Type="http://schemas.openxmlformats.org/officeDocument/2006/relationships/image" Target="../media/image7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4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346294" y="4846882"/>
            <a:ext cx="11933911" cy="4186281"/>
          </a:xfrm>
        </p:spPr>
        <p:txBody>
          <a:bodyPr>
            <a:normAutofit/>
          </a:bodyPr>
          <a:lstStyle/>
          <a:p>
            <a:r>
              <a:rPr lang="ru-RU" sz="5400" dirty="0" smtClean="0"/>
              <a:t>Организация и проведение государственной итоговой аттестации в ФОРМЕ ОГЭ</a:t>
            </a:r>
            <a:endParaRPr lang="ru-RU" sz="5400" dirty="0"/>
          </a:p>
        </p:txBody>
      </p:sp>
      <p:sp>
        <p:nvSpPr>
          <p:cNvPr id="10" name="Текст 9"/>
          <p:cNvSpPr>
            <a:spLocks noGrp="1"/>
          </p:cNvSpPr>
          <p:nvPr>
            <p:ph type="body" idx="1"/>
          </p:nvPr>
        </p:nvSpPr>
        <p:spPr>
          <a:xfrm>
            <a:off x="3250956" y="214308"/>
            <a:ext cx="11809312" cy="1143472"/>
          </a:xfrm>
        </p:spPr>
        <p:txBody>
          <a:bodyPr>
            <a:normAutofit fontScale="92500" lnSpcReduction="20000"/>
          </a:bodyPr>
          <a:lstStyle/>
          <a:p>
            <a:r>
              <a:rPr lang="ru-RU" sz="4000" dirty="0"/>
              <a:t>Подготовка </a:t>
            </a:r>
            <a:r>
              <a:rPr lang="ru-RU" sz="4000" dirty="0" smtClean="0"/>
              <a:t>Уполномоченных представителей ГЭК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9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0054" y="219859"/>
            <a:ext cx="12271464" cy="1512169"/>
          </a:xfrm>
        </p:spPr>
        <p:txBody>
          <a:bodyPr/>
          <a:lstStyle/>
          <a:p>
            <a:r>
              <a:rPr lang="ru-RU" smtClean="0"/>
              <a:t>Явка в ППЭ</a:t>
            </a:r>
            <a:endParaRPr lang="ru-RU" dirty="0"/>
          </a:p>
        </p:txBody>
      </p:sp>
      <p:sp>
        <p:nvSpPr>
          <p:cNvPr id="4" name="Нашивка 3"/>
          <p:cNvSpPr/>
          <p:nvPr/>
        </p:nvSpPr>
        <p:spPr>
          <a:xfrm>
            <a:off x="507017" y="2681255"/>
            <a:ext cx="11429998" cy="1131841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dirty="0">
                <a:solidFill>
                  <a:schemeClr val="tx1"/>
                </a:solidFill>
              </a:rPr>
              <a:t>РУКОВОДИТЕЛЬ ППЭ,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ПОМОЩНИКИ РУКОВОДИТЕЛЯ ППЭ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83" y="3946422"/>
            <a:ext cx="11534632" cy="122540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83" y="5246071"/>
            <a:ext cx="11534632" cy="122540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83" y="6545720"/>
            <a:ext cx="11534632" cy="122540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83" y="7845369"/>
            <a:ext cx="11534632" cy="122540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83" y="9123283"/>
            <a:ext cx="11534632" cy="1225402"/>
          </a:xfrm>
          <a:prstGeom prst="rect">
            <a:avLst/>
          </a:prstGeom>
        </p:spPr>
      </p:pic>
      <p:sp>
        <p:nvSpPr>
          <p:cNvPr id="18" name="Нашивка 17"/>
          <p:cNvSpPr/>
          <p:nvPr/>
        </p:nvSpPr>
        <p:spPr>
          <a:xfrm>
            <a:off x="11888310" y="2745071"/>
            <a:ext cx="3334870" cy="1131841"/>
          </a:xfrm>
          <a:prstGeom prst="chevr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Не позднее </a:t>
            </a:r>
            <a:r>
              <a:rPr lang="ru-RU" sz="2400" b="1" dirty="0" smtClean="0">
                <a:solidFill>
                  <a:schemeClr val="tx1"/>
                </a:solidFill>
              </a:rPr>
              <a:t>7.30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88310" y="3983545"/>
            <a:ext cx="3383573" cy="115834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88311" y="5279602"/>
            <a:ext cx="3383573" cy="115834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88309" y="6575659"/>
            <a:ext cx="3383573" cy="115834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88308" y="7871716"/>
            <a:ext cx="3383573" cy="115834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88308" y="9156814"/>
            <a:ext cx="3383573" cy="1158340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1046370" y="4082069"/>
            <a:ext cx="102466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Уполномоченный представитель </a:t>
            </a:r>
            <a:r>
              <a:rPr lang="ru-RU" sz="2800" dirty="0"/>
              <a:t>ГЭК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1046370" y="5597162"/>
            <a:ext cx="65796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ОРГАНИЗАТОРЫ </a:t>
            </a:r>
            <a:r>
              <a:rPr lang="ru-RU" sz="2800" dirty="0" smtClean="0"/>
              <a:t>В АУДИТОРИИ ППЭ</a:t>
            </a:r>
            <a:endParaRPr lang="ru-RU" sz="28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1046370" y="6849231"/>
            <a:ext cx="102466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ОРГАНИЗАТОРЫ ВНЕ АУДИТОРИИ ППЭ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1046370" y="8143109"/>
            <a:ext cx="61177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ОБЩЕСТВЕННЫЕ НАБЛЮДАТЕЛИ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1046370" y="9474374"/>
            <a:ext cx="31239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УЧАСТНИКИ ЕГЭ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12518362" y="4143623"/>
            <a:ext cx="20747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Не позднее </a:t>
            </a:r>
            <a:r>
              <a:rPr lang="ru-RU" sz="2400" b="1" dirty="0" smtClean="0"/>
              <a:t>7.30</a:t>
            </a:r>
            <a:endParaRPr lang="ru-RU" sz="2400" b="1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2484726" y="5580001"/>
            <a:ext cx="25947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Не позднее 8.30</a:t>
            </a:r>
            <a:endParaRPr lang="ru-RU" sz="2400" b="1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12331168" y="6743434"/>
            <a:ext cx="24685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Не позднее </a:t>
            </a:r>
            <a:r>
              <a:rPr lang="ru-RU" sz="2400" b="1" dirty="0" smtClean="0"/>
              <a:t>8.00</a:t>
            </a:r>
            <a:endParaRPr lang="ru-RU" sz="2400" b="1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12425760" y="8007104"/>
            <a:ext cx="23401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Не позднее, чем за </a:t>
            </a:r>
            <a:r>
              <a:rPr lang="ru-RU" sz="2400" b="1" dirty="0"/>
              <a:t>1 час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12484726" y="9320485"/>
            <a:ext cx="23401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с 9.00</a:t>
            </a:r>
            <a:endParaRPr lang="ru-RU" sz="2400" b="1" dirty="0"/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19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Получение ЭМ в ППЭ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03433" y="2189277"/>
            <a:ext cx="14461808" cy="772032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400" dirty="0"/>
              <a:t>До начала экзамена руководитель ППЭ должен:</a:t>
            </a:r>
          </a:p>
          <a:p>
            <a:pPr marL="0" indent="0">
              <a:buNone/>
            </a:pPr>
            <a:r>
              <a:rPr lang="ru-RU" sz="4400" dirty="0"/>
              <a:t>н</a:t>
            </a:r>
            <a:r>
              <a:rPr lang="ru-RU" sz="4400" dirty="0" smtClean="0"/>
              <a:t>е </a:t>
            </a:r>
            <a:r>
              <a:rPr lang="ru-RU" sz="4400" dirty="0"/>
              <a:t>позднее </a:t>
            </a:r>
            <a:r>
              <a:rPr lang="ru-RU" sz="4400" dirty="0" smtClean="0"/>
              <a:t>8.30 </a:t>
            </a:r>
            <a:r>
              <a:rPr lang="ru-RU" sz="4400" dirty="0"/>
              <a:t>по местному времени получить от </a:t>
            </a:r>
            <a:r>
              <a:rPr lang="ru-RU" sz="4400" dirty="0" smtClean="0"/>
              <a:t>уполномоченного представителя </a:t>
            </a:r>
            <a:r>
              <a:rPr lang="ru-RU" sz="4400" dirty="0"/>
              <a:t>ГЭК </a:t>
            </a:r>
            <a:r>
              <a:rPr lang="ru-RU" sz="4400" dirty="0" smtClean="0"/>
              <a:t>в ППЭ</a:t>
            </a:r>
            <a:r>
              <a:rPr lang="ru-RU" sz="4400" dirty="0"/>
              <a:t> </a:t>
            </a:r>
            <a:r>
              <a:rPr lang="ru-RU" sz="4400" dirty="0" smtClean="0"/>
              <a:t>:</a:t>
            </a:r>
            <a:endParaRPr lang="ru-RU" sz="4400" dirty="0"/>
          </a:p>
          <a:p>
            <a:endParaRPr lang="ru-RU" sz="2800" b="0" dirty="0" smtClean="0"/>
          </a:p>
          <a:p>
            <a:endParaRPr lang="ru-RU" sz="2800" b="0" dirty="0"/>
          </a:p>
        </p:txBody>
      </p:sp>
      <p:sp>
        <p:nvSpPr>
          <p:cNvPr id="4" name="Text Box 16"/>
          <p:cNvSpPr txBox="1">
            <a:spLocks noChangeArrowheads="1"/>
          </p:cNvSpPr>
          <p:nvPr/>
        </p:nvSpPr>
        <p:spPr bwMode="auto">
          <a:xfrm>
            <a:off x="803433" y="10282186"/>
            <a:ext cx="1437102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800" dirty="0">
                <a:solidFill>
                  <a:srgbClr val="C00000"/>
                </a:solidFill>
                <a:latin typeface="+mn-lt"/>
              </a:rPr>
              <a:t>Важно!!</a:t>
            </a:r>
            <a:r>
              <a:rPr lang="ru-RU" altLang="ru-RU" sz="2800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Руководитель ППЭ несет персональную ответственность за соблюдение мер информационной безопасности проведения </a:t>
            </a:r>
            <a:r>
              <a:rPr lang="ru-RU" altLang="ru-RU" sz="2800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ОГЭ </a:t>
            </a:r>
            <a:r>
              <a:rPr lang="ru-RU" altLang="ru-RU" sz="2800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в ППЭ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71259" y="4459457"/>
            <a:ext cx="14888539" cy="537385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548639" y="5444197"/>
            <a:ext cx="14152099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комплекты бланков, КИМ и дополнительных материалов;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дополнительные Бланки ответов № 2.</a:t>
            </a: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(Вскрытие и переупаковка комплектов запрещаются)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095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558" y="9088807"/>
            <a:ext cx="1968411" cy="19743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655" y="9252697"/>
            <a:ext cx="2749425" cy="24057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AutoShape 6"/>
          <p:cNvSpPr>
            <a:spLocks noChangeArrowheads="1"/>
          </p:cNvSpPr>
          <p:nvPr/>
        </p:nvSpPr>
        <p:spPr bwMode="auto">
          <a:xfrm>
            <a:off x="7548807" y="3969625"/>
            <a:ext cx="7971962" cy="962343"/>
          </a:xfrm>
          <a:prstGeom prst="rect">
            <a:avLst/>
          </a:prstGeom>
          <a:ln>
            <a:solidFill>
              <a:schemeClr val="accent1"/>
            </a:solidFill>
            <a:headEnd/>
            <a:tailEnd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203224" tIns="101614" rIns="203224" bIns="101614" anchor="ctr">
            <a:spAutoFit/>
          </a:bodyPr>
          <a:lstStyle/>
          <a:p>
            <a:r>
              <a:rPr lang="ru-RU" sz="2460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комплекты бланков, КИМ (в </a:t>
            </a:r>
            <a:r>
              <a:rPr lang="ru-RU" sz="2460" b="1" dirty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т.ч. компакт-диски с заданиями), дополнительные бланки ответов №2</a:t>
            </a:r>
          </a:p>
        </p:txBody>
      </p:sp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7531872" y="3040785"/>
            <a:ext cx="7971962" cy="583778"/>
          </a:xfrm>
          <a:prstGeom prst="rect">
            <a:avLst/>
          </a:prstGeom>
          <a:ln>
            <a:solidFill>
              <a:schemeClr val="accent1"/>
            </a:solidFill>
            <a:headEnd/>
            <a:tailEnd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203224" tIns="101614" rIns="203224" bIns="101614" anchor="ctr">
            <a:spAutoFit/>
          </a:bodyPr>
          <a:lstStyle/>
          <a:p>
            <a:r>
              <a:rPr lang="ru-RU" sz="2460" b="1" dirty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возвратные доставочные пакеты, конверты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07359" y="2190498"/>
            <a:ext cx="5958438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E2001A"/>
                </a:solidFill>
                <a:cs typeface="Times New Roman" panose="02020603050405020304" pitchFamily="18" charset="0"/>
              </a:rPr>
              <a:t>Не позднее 8.30 </a:t>
            </a:r>
            <a:endParaRPr lang="ru-RU" sz="2400" b="1" dirty="0">
              <a:solidFill>
                <a:srgbClr val="E2001A"/>
              </a:solidFill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4933" y="5463972"/>
            <a:ext cx="14986000" cy="3153265"/>
          </a:xfrm>
          <a:prstGeom prst="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6AB3"/>
                </a:solidFill>
              </a:rPr>
              <a:t>Проверить комплектность и целостность упаковки ЭМ.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6AB3"/>
                </a:solidFill>
              </a:rPr>
              <a:t>Разместить в сейфе, расположенном в Штабе ППЭ доставочные пакеты с материалами участников ОГЭ, дополнительные бланки ответов № 2 и обеспечить их надежное хранение до момента передачи ответственным организаторам в аудиториях. Вскрытие и переупаковка доставочных пакетов с ЭМ категорически запрещены.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577367" y="3074969"/>
            <a:ext cx="4057256" cy="192382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6AB3"/>
                </a:solidFill>
                <a:cs typeface="Times New Roman" panose="02020603050405020304" pitchFamily="18" charset="0"/>
              </a:rPr>
              <a:t>Получить ЭМ от </a:t>
            </a:r>
            <a:r>
              <a:rPr lang="ru-RU" sz="24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уполномоченного представителя </a:t>
            </a:r>
            <a:r>
              <a:rPr lang="ru-RU" sz="2400" b="1" dirty="0">
                <a:solidFill>
                  <a:srgbClr val="006AB3"/>
                </a:solidFill>
                <a:cs typeface="Times New Roman" panose="02020603050405020304" pitchFamily="18" charset="0"/>
              </a:rPr>
              <a:t>ГЭК</a:t>
            </a:r>
          </a:p>
          <a:p>
            <a:pPr algn="ctr"/>
            <a:endParaRPr lang="ru-RU" sz="24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32893" y="9088807"/>
            <a:ext cx="43006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cs typeface="Times New Roman" panose="02020603050405020304" pitchFamily="18" charset="0"/>
              </a:rPr>
              <a:t>Поместить в сейф!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526666" y="481815"/>
            <a:ext cx="12156679" cy="1026751"/>
          </a:xfrm>
          <a:prstGeom prst="rect">
            <a:avLst/>
          </a:prstGeom>
          <a:noFill/>
        </p:spPr>
        <p:txBody>
          <a:bodyPr/>
          <a:lstStyle/>
          <a:p>
            <a:pPr algn="ctr">
              <a:spcBef>
                <a:spcPct val="0"/>
              </a:spcBef>
            </a:pPr>
            <a:r>
              <a:rPr lang="ru-RU" sz="4000" b="1" dirty="0">
                <a:solidFill>
                  <a:srgbClr val="E2001A"/>
                </a:solidFill>
                <a:ea typeface="+mj-ea"/>
                <a:cs typeface="Times New Roman" panose="02020603050405020304" pitchFamily="18" charset="0"/>
              </a:rPr>
              <a:t>Действия руководителя ППЭ в день экзамена </a:t>
            </a:r>
          </a:p>
        </p:txBody>
      </p:sp>
      <p:sp>
        <p:nvSpPr>
          <p:cNvPr id="6" name="Нашивка 5"/>
          <p:cNvSpPr/>
          <p:nvPr/>
        </p:nvSpPr>
        <p:spPr>
          <a:xfrm rot="10800000">
            <a:off x="6383203" y="3097680"/>
            <a:ext cx="580104" cy="464887"/>
          </a:xfrm>
          <a:prstGeom prst="chevron">
            <a:avLst/>
          </a:prstGeom>
          <a:solidFill>
            <a:srgbClr val="87888A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14" name="Нашивка 13"/>
          <p:cNvSpPr/>
          <p:nvPr/>
        </p:nvSpPr>
        <p:spPr>
          <a:xfrm rot="10800000">
            <a:off x="6417069" y="4244499"/>
            <a:ext cx="580105" cy="464887"/>
          </a:xfrm>
          <a:prstGeom prst="chevron">
            <a:avLst/>
          </a:prstGeom>
          <a:solidFill>
            <a:srgbClr val="87888A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12</a:t>
            </a:fld>
            <a:endParaRPr lang="ru-RU"/>
          </a:p>
        </p:txBody>
      </p:sp>
      <p:pic>
        <p:nvPicPr>
          <p:cNvPr id="5126" name="Picture 6" descr="http://stimul-avto.ru/wp-content/uploads/2014/06/1069_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91675">
            <a:off x="12291368" y="9192972"/>
            <a:ext cx="1766006" cy="1766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2" t="3449" r="640" b="1352"/>
          <a:stretch/>
        </p:blipFill>
        <p:spPr>
          <a:xfrm rot="6253721">
            <a:off x="10498748" y="8713296"/>
            <a:ext cx="1787022" cy="2469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532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4000">
        <p14:reveal dir="r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7" y="185131"/>
            <a:ext cx="13074898" cy="1512169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Автоматизированное</a:t>
            </a:r>
            <a:r>
              <a:rPr lang="ru-RU" sz="4400" dirty="0"/>
              <a:t> </a:t>
            </a:r>
            <a:r>
              <a:rPr lang="ru-RU" sz="4400" dirty="0" smtClean="0"/>
              <a:t>распределение в ППЭ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41605" y="2412017"/>
            <a:ext cx="8676293" cy="1446550"/>
          </a:xfrm>
          <a:prstGeom prst="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txBody>
          <a:bodyPr wrap="square">
            <a:spAutoFit/>
          </a:bodyPr>
          <a:lstStyle/>
          <a:p>
            <a:pPr indent="541338" algn="ctr">
              <a:tabLst>
                <a:tab pos="896938" algn="l"/>
              </a:tabLst>
            </a:pPr>
            <a:r>
              <a:rPr lang="ru-RU" sz="4400" b="1" dirty="0">
                <a:solidFill>
                  <a:srgbClr val="006AB3"/>
                </a:solidFill>
              </a:rPr>
              <a:t>Автоматизированное распределение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18" t="14467" r="4156" b="9692"/>
          <a:stretch/>
        </p:blipFill>
        <p:spPr>
          <a:xfrm>
            <a:off x="601422" y="3668227"/>
            <a:ext cx="2840183" cy="252152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237509" y="4779658"/>
            <a:ext cx="5084475" cy="646331"/>
          </a:xfrm>
          <a:prstGeom prst="rect">
            <a:avLst/>
          </a:prstGeom>
          <a:ln>
            <a:solidFill>
              <a:srgbClr val="E2001A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E2001A"/>
                </a:solidFill>
              </a:rPr>
              <a:t>ПРОИЗВОДИТСЯ</a:t>
            </a:r>
            <a:endParaRPr lang="ru-RU" sz="3600" b="1" dirty="0" smtClean="0"/>
          </a:p>
        </p:txBody>
      </p:sp>
      <p:sp>
        <p:nvSpPr>
          <p:cNvPr id="9" name="Стрелка вниз 8"/>
          <p:cNvSpPr/>
          <p:nvPr/>
        </p:nvSpPr>
        <p:spPr>
          <a:xfrm>
            <a:off x="7592065" y="5436447"/>
            <a:ext cx="375373" cy="518182"/>
          </a:xfrm>
          <a:prstGeom prst="downArrow">
            <a:avLst/>
          </a:prstGeom>
          <a:solidFill>
            <a:srgbClr val="E2001A"/>
          </a:solidFill>
          <a:ln>
            <a:solidFill>
              <a:srgbClr val="E200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://www.apolloplanner.com/uploads/1/4/2/7/14273945/7557909.png?29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70" b="14129"/>
          <a:stretch/>
        </p:blipFill>
        <p:spPr bwMode="auto">
          <a:xfrm>
            <a:off x="4434601" y="8789820"/>
            <a:ext cx="2781300" cy="2216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92" b="11944"/>
          <a:stretch/>
        </p:blipFill>
        <p:spPr>
          <a:xfrm>
            <a:off x="11726912" y="7028994"/>
            <a:ext cx="3097452" cy="2365328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30639" y="9246994"/>
            <a:ext cx="7376661" cy="1302381"/>
          </a:xfrm>
          <a:ln>
            <a:noFill/>
          </a:ln>
        </p:spPr>
        <p:txBody>
          <a:bodyPr>
            <a:normAutofit/>
          </a:bodyPr>
          <a:lstStyle/>
          <a:p>
            <a:pPr marL="0" indent="627063" algn="ctr">
              <a:spcBef>
                <a:spcPts val="0"/>
              </a:spcBef>
              <a:buNone/>
            </a:pPr>
            <a:r>
              <a:rPr lang="ru-RU" sz="3200" dirty="0" smtClean="0"/>
              <a:t>Далее производится печать </a:t>
            </a:r>
          </a:p>
          <a:p>
            <a:pPr marL="0" indent="627063" algn="ctr">
              <a:spcBef>
                <a:spcPts val="0"/>
              </a:spcBef>
              <a:buNone/>
            </a:pPr>
            <a:r>
              <a:rPr lang="ru-RU" sz="3200" dirty="0" smtClean="0"/>
              <a:t>пакета руководителя ППЭ 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474274" y="6288252"/>
            <a:ext cx="9993762" cy="892552"/>
          </a:xfrm>
          <a:prstGeom prst="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txBody>
          <a:bodyPr wrap="none">
            <a:spAutoFit/>
          </a:bodyPr>
          <a:lstStyle/>
          <a:p>
            <a:pPr algn="ctr"/>
            <a:endParaRPr lang="ru-RU" sz="1000" b="1" dirty="0" smtClean="0">
              <a:solidFill>
                <a:srgbClr val="006AB3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006AB3"/>
                </a:solidFill>
              </a:rPr>
              <a:t>в региональном центре обработки информации</a:t>
            </a:r>
            <a:endParaRPr lang="ru-RU" b="1" dirty="0">
              <a:solidFill>
                <a:srgbClr val="006AB3"/>
              </a:solidFill>
            </a:endParaRPr>
          </a:p>
          <a:p>
            <a:pPr algn="ctr"/>
            <a:endParaRPr lang="ru-RU" sz="1000" b="1" dirty="0" smtClean="0">
              <a:solidFill>
                <a:srgbClr val="006AB3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3318934" y="252152"/>
            <a:ext cx="12192000" cy="1525848"/>
          </a:xfrm>
          <a:prstGeom prst="rect">
            <a:avLst/>
          </a:prstGeom>
          <a:noFill/>
        </p:spPr>
        <p:txBody>
          <a:bodyPr/>
          <a:lstStyle/>
          <a:p>
            <a:pPr algn="ctr">
              <a:spcBef>
                <a:spcPct val="0"/>
              </a:spcBef>
            </a:pPr>
            <a:r>
              <a:rPr lang="ru-RU" sz="4800" b="1" dirty="0">
                <a:solidFill>
                  <a:srgbClr val="FF0000"/>
                </a:solidFill>
                <a:ea typeface="+mj-ea"/>
                <a:cs typeface="Times New Roman" panose="02020603050405020304" pitchFamily="18" charset="0"/>
              </a:rPr>
              <a:t>Действия руководителя ППЭ в день экзамена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32374" y="3678616"/>
            <a:ext cx="7215336" cy="16850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>
              <a:spcAft>
                <a:spcPts val="879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6AB3"/>
                </a:solidFill>
                <a:cs typeface="Times New Roman" panose="02020603050405020304" pitchFamily="18" charset="0"/>
              </a:rPr>
              <a:t>проверить готовность аудиторий к проведению ГИА</a:t>
            </a:r>
          </a:p>
          <a:p>
            <a:pPr marL="457200" indent="-457200">
              <a:spcAft>
                <a:spcPts val="879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обеспечить </a:t>
            </a:r>
            <a:r>
              <a:rPr lang="ru-RU" sz="2400" dirty="0">
                <a:solidFill>
                  <a:srgbClr val="006AB3"/>
                </a:solidFill>
                <a:cs typeface="Times New Roman" panose="02020603050405020304" pitchFamily="18" charset="0"/>
              </a:rPr>
              <a:t>контроль за регистрацией работников ППЭ в день экзамена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993142" y="2235716"/>
            <a:ext cx="9980665" cy="658835"/>
          </a:xfrm>
          <a:prstGeom prst="rect">
            <a:avLst/>
          </a:prstGeom>
          <a:solidFill>
            <a:srgbClr val="006AB3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757"/>
              </a:spcAft>
            </a:pPr>
            <a:r>
              <a:rPr lang="ru-RU" sz="2800" b="1" dirty="0">
                <a:solidFill>
                  <a:schemeClr val="bg1"/>
                </a:solidFill>
                <a:cs typeface="Times New Roman" panose="02020603050405020304" pitchFamily="18" charset="0"/>
              </a:rPr>
              <a:t>До начала экзамена руководитель ППЭ должен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319240" y="3664915"/>
            <a:ext cx="7215337" cy="29084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>
              <a:spcAft>
                <a:spcPts val="879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6AB3"/>
                </a:solidFill>
                <a:cs typeface="Times New Roman" panose="02020603050405020304" pitchFamily="18" charset="0"/>
              </a:rPr>
              <a:t>провести краткий инструктаж для работников ППЭ </a:t>
            </a:r>
          </a:p>
          <a:p>
            <a:pPr marL="457200" indent="-457200">
              <a:spcAft>
                <a:spcPts val="879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6AB3"/>
                </a:solidFill>
                <a:cs typeface="Times New Roman" panose="02020603050405020304" pitchFamily="18" charset="0"/>
              </a:rPr>
              <a:t>назначить ответственных организаторов в аудиториях и направить организаторов на рабочие места в соответствии с распределением </a:t>
            </a:r>
            <a:endParaRPr lang="ru-RU" sz="2400" dirty="0" smtClean="0">
              <a:solidFill>
                <a:srgbClr val="006AB3"/>
              </a:solidFill>
              <a:cs typeface="Times New Roman" panose="02020603050405020304" pitchFamily="18" charset="0"/>
            </a:endParaRPr>
          </a:p>
          <a:p>
            <a:pPr marL="457200" indent="-457200">
              <a:spcAft>
                <a:spcPts val="879"/>
              </a:spcAft>
              <a:buFont typeface="Arial" panose="020B0604020202020204" pitchFamily="34" charset="0"/>
              <a:buChar char="•"/>
            </a:pPr>
            <a:endParaRPr lang="ru-RU" sz="2400" dirty="0" smtClean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6" name="Прямая со стрелкой 5"/>
          <p:cNvCxnSpPr>
            <a:stCxn id="9" idx="2"/>
            <a:endCxn id="2" idx="0"/>
          </p:cNvCxnSpPr>
          <p:nvPr/>
        </p:nvCxnSpPr>
        <p:spPr>
          <a:xfrm rot="5400000">
            <a:off x="5619727" y="1314867"/>
            <a:ext cx="784065" cy="394343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9" idx="2"/>
            <a:endCxn id="4" idx="0"/>
          </p:cNvCxnSpPr>
          <p:nvPr/>
        </p:nvCxnSpPr>
        <p:spPr>
          <a:xfrm>
            <a:off x="7983475" y="2894551"/>
            <a:ext cx="3943434" cy="77036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432373" y="6924186"/>
            <a:ext cx="15102203" cy="16711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6AB3"/>
                </a:solidFill>
              </a:rPr>
              <a:t>передать медицинскому работнику инструкцию, определяющую порядок его работы во время проведения </a:t>
            </a:r>
            <a:r>
              <a:rPr lang="ru-RU" sz="2400" dirty="0" smtClean="0">
                <a:solidFill>
                  <a:srgbClr val="006AB3"/>
                </a:solidFill>
              </a:rPr>
              <a:t>ОГЭ </a:t>
            </a:r>
            <a:r>
              <a:rPr lang="ru-RU" sz="2400" dirty="0">
                <a:solidFill>
                  <a:srgbClr val="006AB3"/>
                </a:solidFill>
              </a:rPr>
              <a:t>в ППЭ, журнал учета участников </a:t>
            </a:r>
            <a:r>
              <a:rPr lang="ru-RU" sz="2400" dirty="0" smtClean="0">
                <a:solidFill>
                  <a:srgbClr val="006AB3"/>
                </a:solidFill>
              </a:rPr>
              <a:t>ОГЭ</a:t>
            </a:r>
            <a:r>
              <a:rPr lang="ru-RU" sz="2400" dirty="0">
                <a:solidFill>
                  <a:srgbClr val="006AB3"/>
                </a:solidFill>
              </a:rPr>
              <a:t>, обратившихся к медицинскому работнику</a:t>
            </a:r>
            <a:r>
              <a:rPr lang="ru-RU" sz="2400" dirty="0" smtClean="0">
                <a:solidFill>
                  <a:srgbClr val="006AB3"/>
                </a:solidFill>
              </a:rPr>
              <a:t>;</a:t>
            </a:r>
            <a:endParaRPr lang="ru-RU" sz="2400" dirty="0">
              <a:solidFill>
                <a:srgbClr val="006AB3"/>
              </a:solidFill>
            </a:endParaRPr>
          </a:p>
        </p:txBody>
      </p:sp>
      <p:cxnSp>
        <p:nvCxnSpPr>
          <p:cNvPr id="34" name="Прямая со стрелкой 33"/>
          <p:cNvCxnSpPr>
            <a:stCxn id="9" idx="2"/>
          </p:cNvCxnSpPr>
          <p:nvPr/>
        </p:nvCxnSpPr>
        <p:spPr>
          <a:xfrm>
            <a:off x="7983475" y="2894551"/>
            <a:ext cx="0" cy="3894176"/>
          </a:xfrm>
          <a:prstGeom prst="straightConnector1">
            <a:avLst/>
          </a:prstGeom>
          <a:ln>
            <a:solidFill>
              <a:srgbClr val="006AB3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045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4000">
        <p14:reveal dir="r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478931" y="470848"/>
            <a:ext cx="10882359" cy="1138852"/>
          </a:xfrm>
          <a:prstGeom prst="rect">
            <a:avLst/>
          </a:prstGeom>
          <a:noFill/>
        </p:spPr>
        <p:txBody>
          <a:bodyPr/>
          <a:lstStyle/>
          <a:p>
            <a:pPr lvl="0" algn="ctr">
              <a:spcBef>
                <a:spcPct val="0"/>
              </a:spcBef>
            </a:pPr>
            <a:r>
              <a:rPr lang="ru-RU" sz="4800" b="1" smtClean="0">
                <a:solidFill>
                  <a:srgbClr val="FF0000"/>
                </a:solidFill>
                <a:cs typeface="Times New Roman" panose="02020603050405020304" pitchFamily="18" charset="0"/>
              </a:rPr>
              <a:t>Инструктаж работников </a:t>
            </a:r>
            <a:r>
              <a:rPr lang="ru-RU" sz="4800" b="1" dirty="0">
                <a:solidFill>
                  <a:srgbClr val="FF0000"/>
                </a:solidFill>
                <a:cs typeface="Times New Roman" panose="02020603050405020304" pitchFamily="18" charset="0"/>
              </a:rPr>
              <a:t>ППЭ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15</a:t>
            </a:fld>
            <a:endParaRPr lang="ru-RU"/>
          </a:p>
        </p:txBody>
      </p:sp>
      <p:pic>
        <p:nvPicPr>
          <p:cNvPr id="4100" name="Picture 4" descr="http://umvs.kr.ua/images/f/c/sistemy-bezopasnosti_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2185" y="5305873"/>
            <a:ext cx="3462908" cy="25971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4102" name="Picture 6" descr="http://novtimer.ucoz.com/_si/0/4355687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44" y="5094779"/>
            <a:ext cx="1781338" cy="30193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374074" y="2175165"/>
            <a:ext cx="15209610" cy="1539586"/>
          </a:xfrm>
          <a:prstGeom prst="roundRect">
            <a:avLst/>
          </a:prstGeom>
          <a:solidFill>
            <a:srgbClr val="CC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день экзамена обеспечивают и контролируют безопасность в ППЭ руководитель ППЭ и 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уполномоченный представитель 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ГЭК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861435" y="4255017"/>
            <a:ext cx="9654450" cy="629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40565" indent="-640565">
              <a:spcBef>
                <a:spcPct val="20000"/>
              </a:spcBef>
              <a:buFont typeface="Arial" pitchFamily="34" charset="0"/>
              <a:buChar char="•"/>
              <a:tabLst>
                <a:tab pos="630555" algn="l"/>
              </a:tabLst>
            </a:pPr>
            <a:r>
              <a:rPr lang="ru-RU" sz="2800" dirty="0">
                <a:solidFill>
                  <a:srgbClr val="0072BC"/>
                </a:solidFill>
                <a:latin typeface="Arial" panose="020B0604020202020204" pitchFamily="34" charset="0"/>
              </a:rPr>
              <a:t>Не ранее 8.15 по местному времени </a:t>
            </a:r>
            <a:r>
              <a:rPr lang="ru-RU" sz="2800" dirty="0" smtClean="0">
                <a:solidFill>
                  <a:srgbClr val="0072BC"/>
                </a:solidFill>
                <a:latin typeface="Arial" panose="020B0604020202020204" pitchFamily="34" charset="0"/>
              </a:rPr>
              <a:t>руководителю ППЭ необходимо начать </a:t>
            </a:r>
            <a:r>
              <a:rPr lang="ru-RU" sz="2800" dirty="0">
                <a:solidFill>
                  <a:srgbClr val="0072BC"/>
                </a:solidFill>
                <a:latin typeface="Arial" panose="020B0604020202020204" pitchFamily="34" charset="0"/>
              </a:rPr>
              <a:t>проведение инструктажа по процедуре проведения экзамена для работников ППЭ, выдать ответственному организатору вне аудитории формы ППЭ-06-01 «Список участников ГИА образовательной организации» и ППЭ-06-02 «Список участников </a:t>
            </a:r>
            <a:r>
              <a:rPr lang="ru-RU" sz="2800" dirty="0" smtClean="0">
                <a:solidFill>
                  <a:srgbClr val="0072BC"/>
                </a:solidFill>
                <a:latin typeface="Arial" panose="020B0604020202020204" pitchFamily="34" charset="0"/>
              </a:rPr>
              <a:t>ГИА-9 </a:t>
            </a:r>
            <a:r>
              <a:rPr lang="ru-RU" sz="2800" dirty="0">
                <a:solidFill>
                  <a:srgbClr val="0072BC"/>
                </a:solidFill>
                <a:latin typeface="Arial" panose="020B0604020202020204" pitchFamily="34" charset="0"/>
              </a:rPr>
              <a:t>в ППЭ по алфавиту» для размещения на информационном стенде при входе в ППЭ</a:t>
            </a:r>
            <a:r>
              <a:rPr lang="ru-RU" sz="2800" dirty="0" smtClean="0">
                <a:solidFill>
                  <a:srgbClr val="0072BC"/>
                </a:solidFill>
                <a:latin typeface="Arial" panose="020B0604020202020204" pitchFamily="34" charset="0"/>
              </a:rPr>
              <a:t>.</a:t>
            </a:r>
          </a:p>
          <a:p>
            <a:pPr marL="640565" indent="-640565">
              <a:spcBef>
                <a:spcPct val="20000"/>
              </a:spcBef>
              <a:buFont typeface="Arial" pitchFamily="34" charset="0"/>
              <a:buChar char="•"/>
              <a:tabLst>
                <a:tab pos="630555" algn="l"/>
              </a:tabLst>
            </a:pPr>
            <a:endParaRPr lang="ru-RU" sz="2800" dirty="0">
              <a:solidFill>
                <a:srgbClr val="0072BC"/>
              </a:solidFill>
              <a:latin typeface="Arial" panose="020B0604020202020204" pitchFamily="34" charset="0"/>
            </a:endParaRPr>
          </a:p>
          <a:p>
            <a:pPr marL="640565" indent="-640565">
              <a:spcBef>
                <a:spcPct val="20000"/>
              </a:spcBef>
              <a:buFont typeface="Arial" pitchFamily="34" charset="0"/>
              <a:buChar char="•"/>
              <a:tabLst>
                <a:tab pos="630555" algn="l"/>
              </a:tabLst>
            </a:pPr>
            <a:r>
              <a:rPr lang="ru-RU" sz="2800" dirty="0">
                <a:solidFill>
                  <a:srgbClr val="0072BC"/>
                </a:solidFill>
                <a:latin typeface="Arial" panose="020B0604020202020204" pitchFamily="34" charset="0"/>
              </a:rPr>
              <a:t>Назначить ответственного организатора в каждой аудитории и направить организаторов всех категорий на рабочие места в соответствии с формой ППЭ-07 «Список работников ППЭ».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131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4000">
        <p14:reveal dir="r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Подготовительные мероприятия в день экзамена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64393" y="2251561"/>
            <a:ext cx="14461807" cy="793526"/>
          </a:xfrm>
          <a:prstGeom prst="round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ctr"/>
            <a:r>
              <a:rPr lang="ru-RU" sz="2800" dirty="0" smtClean="0">
                <a:solidFill>
                  <a:schemeClr val="bg1"/>
                </a:solidFill>
              </a:rPr>
              <a:t>Получение экзаменационных материалов (форма 14-ППЭ), проверка комплектности и целостности ЭМ, размещение в сейфе ППЭ – </a:t>
            </a:r>
            <a:r>
              <a:rPr lang="ru-RU" sz="2800" b="1" dirty="0" smtClean="0">
                <a:solidFill>
                  <a:schemeClr val="bg1"/>
                </a:solidFill>
              </a:rPr>
              <a:t>не позднее 7.30</a:t>
            </a:r>
            <a:r>
              <a:rPr lang="ru-RU" sz="2800" dirty="0" smtClean="0">
                <a:solidFill>
                  <a:schemeClr val="bg1"/>
                </a:solidFill>
              </a:rPr>
              <a:t>;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5793" y="3698239"/>
            <a:ext cx="15410329" cy="270256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solidFill>
                  <a:srgbClr val="006AB3"/>
                </a:solidFill>
              </a:rPr>
              <a:t>До организации входа участников в ППЭ: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006AB3"/>
                </a:solidFill>
              </a:rPr>
              <a:t>Вскрытие </a:t>
            </a:r>
            <a:r>
              <a:rPr lang="ru-RU" sz="2800" dirty="0">
                <a:solidFill>
                  <a:srgbClr val="006AB3"/>
                </a:solidFill>
              </a:rPr>
              <a:t>пакета руководителя ППЭ, регистрация (по форме ППЭ-07), распределение, назначение ответственных организаторов (форма ППЭ-07) – </a:t>
            </a:r>
            <a:r>
              <a:rPr lang="ru-RU" sz="2800" b="1" dirty="0">
                <a:solidFill>
                  <a:srgbClr val="006AB3"/>
                </a:solidFill>
              </a:rPr>
              <a:t>7.50</a:t>
            </a:r>
            <a:r>
              <a:rPr lang="ru-RU" sz="2800" dirty="0">
                <a:solidFill>
                  <a:srgbClr val="006AB3"/>
                </a:solidFill>
              </a:rPr>
              <a:t>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rgbClr val="006AB3"/>
                </a:solidFill>
              </a:rPr>
              <a:t> Проведение краткого инструктажа организаторов и работников ППЭ, </a:t>
            </a:r>
            <a:r>
              <a:rPr lang="ru-RU" sz="2800" dirty="0" smtClean="0">
                <a:solidFill>
                  <a:srgbClr val="006AB3"/>
                </a:solidFill>
              </a:rPr>
              <a:t>выдача </a:t>
            </a:r>
            <a:r>
              <a:rPr lang="ru-RU" sz="2800" dirty="0">
                <a:solidFill>
                  <a:srgbClr val="006AB3"/>
                </a:solidFill>
              </a:rPr>
              <a:t>ведомостей и протоколов организаторам – </a:t>
            </a:r>
            <a:r>
              <a:rPr lang="ru-RU" sz="2800" b="1" dirty="0">
                <a:solidFill>
                  <a:srgbClr val="006AB3"/>
                </a:solidFill>
              </a:rPr>
              <a:t>не ранее 8.15</a:t>
            </a:r>
            <a:r>
              <a:rPr lang="ru-RU" sz="2800" dirty="0">
                <a:solidFill>
                  <a:srgbClr val="006AB3"/>
                </a:solidFill>
              </a:rPr>
              <a:t>: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5152" y="7207624"/>
            <a:ext cx="8875060" cy="415521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rgbClr val="006AB3"/>
                </a:solidFill>
              </a:rPr>
              <a:t>Организаторам в аудиториях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6AB3"/>
                </a:solidFill>
              </a:rPr>
              <a:t>списки участников экзамена в аудитория, протоколы (формы ППЭ-05-01, ППЭ-05-02, 12-02, 12-03, ППЭ-16);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6AB3"/>
                </a:solidFill>
              </a:rPr>
              <a:t>ножницы</a:t>
            </a:r>
            <a:r>
              <a:rPr lang="ru-RU" sz="2400" dirty="0">
                <a:solidFill>
                  <a:srgbClr val="006AB3"/>
                </a:solidFill>
              </a:rPr>
              <a:t>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6AB3"/>
                </a:solidFill>
              </a:rPr>
              <a:t>инструкцию, зачитываемую организатором в аудитории перед началом экзамена для участников;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6AB3"/>
                </a:solidFill>
              </a:rPr>
              <a:t>черновики (со штампом ПП на базе которой расположен ППЭ), </a:t>
            </a:r>
            <a:r>
              <a:rPr lang="ru-RU" sz="2400" dirty="0">
                <a:solidFill>
                  <a:srgbClr val="006AB3"/>
                </a:solidFill>
              </a:rPr>
              <a:t>конверты для упаковки черновиков</a:t>
            </a:r>
            <a:r>
              <a:rPr lang="ru-RU" sz="2400" dirty="0" smtClean="0">
                <a:solidFill>
                  <a:srgbClr val="006AB3"/>
                </a:solidFill>
              </a:rPr>
              <a:t>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6AB3"/>
                </a:solidFill>
              </a:rPr>
              <a:t> возвратные доставочные пакеты;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6AB3"/>
                </a:solidFill>
              </a:rPr>
              <a:t>Конверты для использованных КИМ</a:t>
            </a:r>
            <a:endParaRPr lang="ru-RU" sz="2400" dirty="0">
              <a:solidFill>
                <a:srgbClr val="006AB3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628094" y="7756118"/>
            <a:ext cx="5340973" cy="301348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rgbClr val="006AB3"/>
                </a:solidFill>
              </a:rPr>
              <a:t>Ответственному организатору вне аудитории </a:t>
            </a:r>
          </a:p>
          <a:p>
            <a:pPr algn="ctr"/>
            <a:r>
              <a:rPr lang="ru-RU" sz="2400" dirty="0">
                <a:solidFill>
                  <a:srgbClr val="006AB3"/>
                </a:solidFill>
              </a:rPr>
              <a:t>ППЭ-06-01 – для размещения  на информационном стенде при входе в ППЭ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33152">
            <a:off x="11255081" y="6644640"/>
            <a:ext cx="2144707" cy="111672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688846">
            <a:off x="8541971" y="6779706"/>
            <a:ext cx="2973344" cy="52087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43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Подготовка аудиторий ППЭ организаторами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3433" y="3026959"/>
            <a:ext cx="14461808" cy="5385522"/>
          </a:xfrm>
        </p:spPr>
        <p:txBody>
          <a:bodyPr>
            <a:normAutofit/>
          </a:bodyPr>
          <a:lstStyle/>
          <a:p>
            <a:r>
              <a:rPr lang="ru-RU" sz="3200" b="0" dirty="0"/>
              <a:t>Не позднее </a:t>
            </a:r>
            <a:r>
              <a:rPr lang="ru-RU" sz="3200" b="0" dirty="0" smtClean="0"/>
              <a:t>9.15 </a:t>
            </a:r>
            <a:r>
              <a:rPr lang="ru-RU" sz="3200" b="0" dirty="0"/>
              <a:t>пройти в свою аудиторию, проверить ее готовность к экзамену и приступить к выполнению своих </a:t>
            </a:r>
            <a:r>
              <a:rPr lang="ru-RU" sz="3200" b="0" dirty="0" smtClean="0"/>
              <a:t>обязанностей</a:t>
            </a:r>
            <a:endParaRPr lang="ru-RU" sz="3200" b="0" dirty="0"/>
          </a:p>
          <a:p>
            <a:r>
              <a:rPr lang="ru-RU" sz="3200" b="0" dirty="0"/>
              <a:t>Вывесить у входа в аудиторию 1 экз. списка участников </a:t>
            </a:r>
            <a:r>
              <a:rPr lang="ru-RU" sz="3200" b="0" dirty="0" smtClean="0"/>
              <a:t>ОГЭ</a:t>
            </a:r>
            <a:endParaRPr lang="ru-RU" sz="3200" b="0" dirty="0"/>
          </a:p>
          <a:p>
            <a:r>
              <a:rPr lang="ru-RU" sz="3200" b="0" dirty="0"/>
              <a:t>Подготовить на доске необходимую информацию для заполнения </a:t>
            </a:r>
            <a:r>
              <a:rPr lang="ru-RU" sz="3200" b="0" dirty="0" smtClean="0"/>
              <a:t>регистрационных полей в бланках ответов</a:t>
            </a:r>
            <a:endParaRPr lang="ru-RU" sz="3200" b="0" dirty="0"/>
          </a:p>
          <a:p>
            <a:r>
              <a:rPr lang="ru-RU" sz="3200" b="0" dirty="0"/>
              <a:t> Раздать на рабочие </a:t>
            </a:r>
            <a:r>
              <a:rPr lang="ru-RU" sz="3200" b="0" dirty="0" smtClean="0"/>
              <a:t>места </a:t>
            </a:r>
          </a:p>
          <a:p>
            <a:pPr marL="639763" indent="173038">
              <a:buNone/>
            </a:pPr>
            <a:r>
              <a:rPr lang="ru-RU" sz="3200" b="0" dirty="0" smtClean="0"/>
              <a:t>участников черновики </a:t>
            </a:r>
          </a:p>
          <a:p>
            <a:pPr marL="639763" indent="173038">
              <a:buNone/>
            </a:pPr>
            <a:r>
              <a:rPr lang="ru-RU" sz="3200" b="0" dirty="0" smtClean="0"/>
              <a:t>(</a:t>
            </a:r>
            <a:r>
              <a:rPr lang="ru-RU" sz="3200" b="0" dirty="0"/>
              <a:t>минимальное количество – </a:t>
            </a:r>
          </a:p>
          <a:p>
            <a:pPr marL="639763" indent="173038">
              <a:buNone/>
            </a:pPr>
            <a:r>
              <a:rPr lang="ru-RU" sz="3200" b="0" dirty="0"/>
              <a:t>два листа) на каждого </a:t>
            </a:r>
            <a:r>
              <a:rPr lang="ru-RU" sz="3200" b="0" dirty="0" smtClean="0"/>
              <a:t>участника</a:t>
            </a:r>
            <a:endParaRPr lang="ru-RU" sz="3200" b="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07855" y="2114051"/>
            <a:ext cx="8252965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6AB3"/>
                </a:solidFill>
              </a:rPr>
              <a:t>Организаторы в аудитории обязаны: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800000" flipH="1" flipV="1">
            <a:off x="8370275" y="6471138"/>
            <a:ext cx="7357405" cy="3770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2458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Лица, привлекаемые к проведению ГИА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91932" y="3281468"/>
            <a:ext cx="7741158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70C0"/>
                </a:solidFill>
              </a:rPr>
              <a:t>руководитель и организаторы ППЭ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977" y="2615433"/>
            <a:ext cx="1728959" cy="323291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722736" y="4596824"/>
            <a:ext cx="4204869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70C0"/>
                </a:solidFill>
              </a:rPr>
              <a:t>руководитель ОО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2356" y="4484641"/>
            <a:ext cx="1728959" cy="295718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722736" y="5359953"/>
            <a:ext cx="4272132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70C0"/>
                </a:solidFill>
              </a:rPr>
              <a:t>Уполномоченный </a:t>
            </a:r>
          </a:p>
          <a:p>
            <a:pPr marL="457200" indent="-457200"/>
            <a:r>
              <a:rPr lang="ru-RU" dirty="0" smtClean="0">
                <a:solidFill>
                  <a:srgbClr val="0070C0"/>
                </a:solidFill>
              </a:rPr>
              <a:t>представитель </a:t>
            </a:r>
            <a:r>
              <a:rPr lang="ru-RU" dirty="0">
                <a:solidFill>
                  <a:srgbClr val="0070C0"/>
                </a:solidFill>
              </a:rPr>
              <a:t>ГЭК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66247" y="2876898"/>
            <a:ext cx="2298994" cy="27099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58290" y="4444415"/>
            <a:ext cx="1875640" cy="239665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39713" y="7971172"/>
            <a:ext cx="1714953" cy="439456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18858" y="5840030"/>
            <a:ext cx="3493634" cy="3724117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2462969" y="6633708"/>
            <a:ext cx="5612434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70C0"/>
                </a:solidFill>
              </a:rPr>
              <a:t>технический специалист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411379" y="8072763"/>
            <a:ext cx="8089138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70C0"/>
                </a:solidFill>
              </a:rPr>
              <a:t>медицинские работники, ассистенты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683280" y="8929305"/>
            <a:ext cx="1053444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70C0"/>
                </a:solidFill>
              </a:rPr>
              <a:t>сотрудники, осуществляющие охрану правопорядка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446214" y="10398494"/>
            <a:ext cx="1086918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70C0"/>
                </a:solidFill>
              </a:rPr>
              <a:t>представители ОО, сопровождающие участников 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9926" y="7206339"/>
            <a:ext cx="1868211" cy="449194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90115" y="8886967"/>
            <a:ext cx="1099957" cy="316680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238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Скругленный прямоугольник 20"/>
          <p:cNvSpPr/>
          <p:nvPr/>
        </p:nvSpPr>
        <p:spPr>
          <a:xfrm>
            <a:off x="8735362" y="2202193"/>
            <a:ext cx="7135613" cy="6256761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88010" y="2181295"/>
            <a:ext cx="8274464" cy="4764237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5975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57299" y="524567"/>
            <a:ext cx="72103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Clr>
                <a:schemeClr val="bg1"/>
              </a:buClr>
              <a:buSzPct val="90000"/>
            </a:pPr>
            <a:r>
              <a:rPr lang="ru-RU" sz="4800" b="1" dirty="0">
                <a:solidFill>
                  <a:srgbClr val="E200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Ассистенты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65568" y="2370505"/>
            <a:ext cx="8119348" cy="4385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757"/>
              </a:spcAft>
            </a:pPr>
            <a:r>
              <a:rPr lang="ru-RU" sz="24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Ассистенты </a:t>
            </a:r>
            <a:r>
              <a:rPr lang="ru-RU" sz="2400" b="1" dirty="0">
                <a:solidFill>
                  <a:srgbClr val="006AB3"/>
                </a:solidFill>
                <a:cs typeface="Times New Roman" panose="02020603050405020304" pitchFamily="18" charset="0"/>
              </a:rPr>
              <a:t>оказывают участникам </a:t>
            </a:r>
            <a:r>
              <a:rPr lang="ru-RU" sz="24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ОГЭ </a:t>
            </a:r>
            <a:r>
              <a:rPr lang="ru-RU" sz="2400" b="1" dirty="0">
                <a:solidFill>
                  <a:srgbClr val="006AB3"/>
                </a:solidFill>
                <a:cs typeface="Times New Roman" panose="02020603050405020304" pitchFamily="18" charset="0"/>
              </a:rPr>
              <a:t>с ограниченными возможностями здоровья       необходимую помощь с учетом их индивидуальных особенностей:</a:t>
            </a:r>
            <a:endParaRPr lang="ru-RU" sz="2400" dirty="0">
              <a:solidFill>
                <a:srgbClr val="006AB3"/>
              </a:solidFill>
              <a:cs typeface="Times New Roman" panose="02020603050405020304" pitchFamily="18" charset="0"/>
            </a:endParaRPr>
          </a:p>
          <a:p>
            <a:pPr marL="502148" indent="-502148" algn="just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6AB3"/>
                </a:solidFill>
                <a:cs typeface="Times New Roman" panose="02020603050405020304" pitchFamily="18" charset="0"/>
              </a:rPr>
              <a:t>содействие в перемещении</a:t>
            </a:r>
          </a:p>
          <a:p>
            <a:pPr marL="502148" indent="-502148" algn="just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6AB3"/>
                </a:solidFill>
                <a:cs typeface="Times New Roman" panose="02020603050405020304" pitchFamily="18" charset="0"/>
              </a:rPr>
              <a:t>оказание помощи в фиксации положения тела, ручки в кисти руки</a:t>
            </a:r>
          </a:p>
          <a:p>
            <a:pPr marL="502148" indent="-502148" algn="just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6AB3"/>
                </a:solidFill>
                <a:cs typeface="Times New Roman" panose="02020603050405020304" pitchFamily="18" charset="0"/>
              </a:rPr>
              <a:t>вызов медперсонала</a:t>
            </a:r>
          </a:p>
          <a:p>
            <a:pPr marL="502148" indent="-502148" algn="just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6AB3"/>
                </a:solidFill>
                <a:cs typeface="Times New Roman" panose="02020603050405020304" pitchFamily="18" charset="0"/>
              </a:rPr>
              <a:t>оказание неотложной медицинской помощи</a:t>
            </a:r>
          </a:p>
          <a:p>
            <a:pPr marL="502148" indent="-502148" algn="just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6AB3"/>
                </a:solidFill>
                <a:cs typeface="Times New Roman" panose="02020603050405020304" pitchFamily="18" charset="0"/>
              </a:rPr>
              <a:t>помощь в общении с сотрудниками ППЭ (</a:t>
            </a:r>
            <a:r>
              <a:rPr lang="ru-RU" sz="2400" dirty="0" err="1">
                <a:solidFill>
                  <a:srgbClr val="006AB3"/>
                </a:solidFill>
                <a:cs typeface="Times New Roman" panose="02020603050405020304" pitchFamily="18" charset="0"/>
              </a:rPr>
              <a:t>сурдоперевод</a:t>
            </a:r>
            <a:r>
              <a:rPr lang="ru-RU" sz="2400" dirty="0">
                <a:solidFill>
                  <a:srgbClr val="006AB3"/>
                </a:solidFill>
                <a:cs typeface="Times New Roman" panose="02020603050405020304" pitchFamily="18" charset="0"/>
              </a:rPr>
              <a:t> - для глухих)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9750" y="7150240"/>
            <a:ext cx="2525166" cy="16876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19</a:t>
            </a:fld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35181" y="9274152"/>
            <a:ext cx="14253188" cy="1157514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Перенос </a:t>
            </a:r>
            <a:r>
              <a:rPr lang="ru-RU" sz="2400" dirty="0">
                <a:solidFill>
                  <a:srgbClr val="006AB3"/>
                </a:solidFill>
                <a:cs typeface="Times New Roman" panose="02020603050405020304" pitchFamily="18" charset="0"/>
              </a:rPr>
              <a:t>ответов участника государственной итоговой аттестации с компьютера в стандартные бланки ответов осуществляется </a:t>
            </a:r>
            <a:r>
              <a:rPr lang="ru-RU" sz="2400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ассистентом (или организатором) </a:t>
            </a:r>
            <a:r>
              <a:rPr lang="ru-RU" sz="2400" dirty="0">
                <a:solidFill>
                  <a:srgbClr val="006AB3"/>
                </a:solidFill>
                <a:cs typeface="Times New Roman" panose="02020603050405020304" pitchFamily="18" charset="0"/>
              </a:rPr>
              <a:t>в присутствии общественного </a:t>
            </a:r>
            <a:r>
              <a:rPr lang="ru-RU" sz="2400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наблюдателя (при наличии) </a:t>
            </a:r>
            <a:r>
              <a:rPr lang="ru-RU" sz="2400" dirty="0">
                <a:solidFill>
                  <a:srgbClr val="006AB3"/>
                </a:solidFill>
                <a:cs typeface="Times New Roman" panose="02020603050405020304" pitchFamily="18" charset="0"/>
              </a:rPr>
              <a:t>и </a:t>
            </a:r>
            <a:r>
              <a:rPr lang="ru-RU" sz="2400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уполномоченного представителя ГЭК </a:t>
            </a:r>
            <a:endParaRPr lang="ru-RU" sz="2400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pic>
        <p:nvPicPr>
          <p:cNvPr id="9" name="Picture 8" descr="http://silvertech.info/wp-content/uploads/2013/08/teacher_and_student_400_clr_1177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568" y="7052253"/>
            <a:ext cx="2380006" cy="1881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8972945" y="2201693"/>
            <a:ext cx="6937310" cy="6370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  <a:t>        </a:t>
            </a:r>
            <a:r>
              <a:rPr lang="ru-RU" sz="2400" dirty="0">
                <a:solidFill>
                  <a:srgbClr val="006AB3"/>
                </a:solidFill>
                <a:cs typeface="Times New Roman" panose="02020603050405020304" pitchFamily="18" charset="0"/>
              </a:rPr>
              <a:t>штатный сотрудник образовательного учреждения, (коррекционного) образовательного учреждения </a:t>
            </a:r>
          </a:p>
          <a:p>
            <a:endParaRPr lang="ru-RU" sz="2400" dirty="0">
              <a:solidFill>
                <a:srgbClr val="006AB3"/>
              </a:solidFill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006AB3"/>
                </a:solidFill>
                <a:cs typeface="Times New Roman" panose="02020603050405020304" pitchFamily="18" charset="0"/>
              </a:rPr>
              <a:t>        учителя-предметники по предмету, по которому проводится единый государственный экзамен в данный </a:t>
            </a:r>
            <a:r>
              <a:rPr lang="ru-RU" sz="2400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день (однако они могут быть ассистентами глухих, слабослышащих, слепых и слабовидящих участников ОГЭ)</a:t>
            </a:r>
            <a:endParaRPr lang="ru-RU" sz="2400" dirty="0">
              <a:solidFill>
                <a:srgbClr val="006AB3"/>
              </a:solidFill>
              <a:cs typeface="Times New Roman" panose="02020603050405020304" pitchFamily="18" charset="0"/>
            </a:endParaRPr>
          </a:p>
          <a:p>
            <a:endParaRPr lang="ru-RU" sz="2400" dirty="0">
              <a:solidFill>
                <a:srgbClr val="006AB3"/>
              </a:solidFill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006AB3"/>
                </a:solidFill>
                <a:cs typeface="Times New Roman" panose="02020603050405020304" pitchFamily="18" charset="0"/>
              </a:rPr>
              <a:t>        утверждаются государственной экзаменационной комиссией </a:t>
            </a:r>
          </a:p>
          <a:p>
            <a:endParaRPr lang="ru-RU" sz="2400" dirty="0">
              <a:solidFill>
                <a:srgbClr val="006AB3"/>
              </a:solidFill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006AB3"/>
                </a:solidFill>
                <a:cs typeface="Times New Roman" panose="02020603050405020304" pitchFamily="18" charset="0"/>
              </a:rPr>
              <a:t>        информируются о месте расположения пункта проведения экзаменов, в который они направляются, не ранее чем за 3 рабочих дня до проведения экзамена</a:t>
            </a:r>
          </a:p>
        </p:txBody>
      </p:sp>
      <p:pic>
        <p:nvPicPr>
          <p:cNvPr id="1028" name="Picture 4" descr="http://windows-9.net/wp-content/uploads/2013/11/vosklitsatelnyiy-znak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9451" y="5673788"/>
            <a:ext cx="695532" cy="695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люс 16"/>
          <p:cNvSpPr/>
          <p:nvPr/>
        </p:nvSpPr>
        <p:spPr>
          <a:xfrm>
            <a:off x="9256596" y="2267157"/>
            <a:ext cx="409878" cy="459226"/>
          </a:xfrm>
          <a:prstGeom prst="mathPlus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/>
          </a:p>
        </p:txBody>
      </p:sp>
      <p:sp>
        <p:nvSpPr>
          <p:cNvPr id="18" name="Минус 17"/>
          <p:cNvSpPr/>
          <p:nvPr/>
        </p:nvSpPr>
        <p:spPr>
          <a:xfrm>
            <a:off x="9064706" y="3732490"/>
            <a:ext cx="614817" cy="506156"/>
          </a:xfrm>
          <a:prstGeom prst="mathMinus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/>
          </a:p>
        </p:txBody>
      </p:sp>
      <p:sp>
        <p:nvSpPr>
          <p:cNvPr id="20" name="Управляющая кнопка: звук 19">
            <a:hlinkClick r:id="" action="ppaction://noaction" highlightClick="1">
              <a:snd r:embed="rId6" name="applause.wav"/>
            </a:hlinkClick>
          </p:cNvPr>
          <p:cNvSpPr/>
          <p:nvPr/>
        </p:nvSpPr>
        <p:spPr>
          <a:xfrm>
            <a:off x="9130172" y="6979625"/>
            <a:ext cx="564502" cy="400011"/>
          </a:xfrm>
          <a:prstGeom prst="actionButtonSound">
            <a:avLst/>
          </a:prstGeom>
          <a:noFill/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412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4000">
        <p14:reveal dir="r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30306" y="2313025"/>
            <a:ext cx="5615460" cy="38961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b="33117"/>
          <a:stretch/>
        </p:blipFill>
        <p:spPr>
          <a:xfrm>
            <a:off x="1663775" y="3752086"/>
            <a:ext cx="2949004" cy="246454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01815" y="2579683"/>
            <a:ext cx="5305498" cy="830966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pPr algn="ctr"/>
            <a:r>
              <a:rPr lang="ru-RU" sz="2400" dirty="0"/>
              <a:t>Помещение для сопровождающих участников ГИА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30306" y="7291475"/>
            <a:ext cx="5615461" cy="3915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5640" y="7488673"/>
            <a:ext cx="1335510" cy="276984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4698" y="7599386"/>
            <a:ext cx="2542033" cy="254193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701814" y="10258517"/>
            <a:ext cx="5260508" cy="830966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pPr algn="ctr"/>
            <a:r>
              <a:rPr lang="ru-RU" sz="2400" dirty="0"/>
              <a:t>Специально выделенное место</a:t>
            </a:r>
          </a:p>
          <a:p>
            <a:pPr algn="ctr"/>
            <a:r>
              <a:rPr lang="ru-RU" sz="2400" dirty="0"/>
              <a:t> для личных вещей участников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43086" y="5220157"/>
            <a:ext cx="941296" cy="299815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ru-RU" sz="2000" b="1" dirty="0"/>
              <a:t>В</a:t>
            </a:r>
          </a:p>
          <a:p>
            <a:pPr algn="ctr"/>
            <a:r>
              <a:rPr lang="ru-RU" sz="2000" b="1" dirty="0"/>
              <a:t>Х</a:t>
            </a:r>
          </a:p>
          <a:p>
            <a:pPr algn="ctr"/>
            <a:r>
              <a:rPr lang="ru-RU" sz="2000" b="1" dirty="0"/>
              <a:t>О</a:t>
            </a:r>
          </a:p>
          <a:p>
            <a:pPr algn="ctr"/>
            <a:r>
              <a:rPr lang="ru-RU" sz="2000" b="1" dirty="0"/>
              <a:t>Д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682010" y="5219026"/>
            <a:ext cx="943149" cy="299815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ru-RU" sz="2000" b="1" dirty="0"/>
              <a:t>В</a:t>
            </a:r>
            <a:br>
              <a:rPr lang="ru-RU" sz="2000" b="1" dirty="0"/>
            </a:br>
            <a:r>
              <a:rPr lang="ru-RU" sz="2000" b="1" dirty="0"/>
              <a:t>Х</a:t>
            </a:r>
            <a:br>
              <a:rPr lang="ru-RU" sz="2000" b="1" dirty="0"/>
            </a:br>
            <a:r>
              <a:rPr lang="ru-RU" sz="2000" b="1" dirty="0"/>
              <a:t>О</a:t>
            </a:r>
            <a:br>
              <a:rPr lang="ru-RU" sz="2000" b="1" dirty="0"/>
            </a:br>
            <a:r>
              <a:rPr lang="ru-RU" sz="2000" b="1" dirty="0"/>
              <a:t>Д</a:t>
            </a:r>
            <a:br>
              <a:rPr lang="ru-RU" sz="2000" b="1" dirty="0"/>
            </a:b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/>
              <a:t>в</a:t>
            </a:r>
            <a:br>
              <a:rPr lang="ru-RU" sz="2000" b="1" dirty="0"/>
            </a:b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/>
              <a:t>П</a:t>
            </a:r>
            <a:br>
              <a:rPr lang="ru-RU" sz="2000" b="1" dirty="0"/>
            </a:br>
            <a:r>
              <a:rPr lang="ru-RU" sz="2000" b="1" dirty="0" err="1"/>
              <a:t>П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/>
              <a:t>Э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768784" y="6137134"/>
            <a:ext cx="3212656" cy="50695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ru-RU" sz="2400" dirty="0"/>
              <a:t>Пункт охраны правопорядка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6043" y="6270776"/>
            <a:ext cx="1523916" cy="204139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6"/>
          <a:srcRect t="-1" b="45438"/>
          <a:stretch/>
        </p:blipFill>
        <p:spPr>
          <a:xfrm>
            <a:off x="7807087" y="9254687"/>
            <a:ext cx="1275593" cy="1582557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0126077" y="6137134"/>
            <a:ext cx="2779345" cy="50695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r>
              <a:rPr lang="ru-RU" sz="2000" dirty="0"/>
              <a:t>Помещение для руководителя ППЭ, оборудованное рабочим местом и сейфом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24188" y="6593312"/>
            <a:ext cx="2021525" cy="1832782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10126077" y="2313025"/>
            <a:ext cx="2779345" cy="35574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r>
              <a:rPr lang="ru-RU" sz="2000" dirty="0"/>
              <a:t>Помещение для медицинских </a:t>
            </a:r>
          </a:p>
          <a:p>
            <a:pPr algn="ctr"/>
            <a:r>
              <a:rPr lang="ru-RU" sz="2000" dirty="0"/>
              <a:t>работников 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84324" y="2579683"/>
            <a:ext cx="1442488" cy="1880821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13050061" y="2313025"/>
            <a:ext cx="2763179" cy="88936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ru-RU" sz="2000" dirty="0"/>
              <a:t>Аудитории для участников ГИА, в том числе для участников </a:t>
            </a:r>
            <a:br>
              <a:rPr lang="ru-RU" sz="2000" dirty="0"/>
            </a:br>
            <a:r>
              <a:rPr lang="ru-RU" sz="2000" dirty="0"/>
              <a:t>с ОВЗ (на 1 этаже)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9"/>
          <a:srcRect b="35576"/>
          <a:stretch/>
        </p:blipFill>
        <p:spPr>
          <a:xfrm>
            <a:off x="13332339" y="3550907"/>
            <a:ext cx="2207595" cy="231957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10"/>
          <a:srcRect b="30319"/>
          <a:stretch/>
        </p:blipFill>
        <p:spPr>
          <a:xfrm>
            <a:off x="13363456" y="8291399"/>
            <a:ext cx="2255640" cy="2310298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6768783" y="2313025"/>
            <a:ext cx="3215075" cy="35574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r>
              <a:rPr lang="ru-RU" sz="2000" dirty="0"/>
              <a:t>Помещение для общественных наблюдателей, представителей СМИ </a:t>
            </a:r>
            <a:br>
              <a:rPr lang="ru-RU" sz="2000" dirty="0"/>
            </a:br>
            <a:r>
              <a:rPr lang="ru-RU" sz="2000" dirty="0"/>
              <a:t>и иных лиц, имеющих право присутствовать в ППЭ в день экзамена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11"/>
          <a:srcRect b="4635"/>
          <a:stretch/>
        </p:blipFill>
        <p:spPr>
          <a:xfrm>
            <a:off x="7400754" y="2343095"/>
            <a:ext cx="1981606" cy="13041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1776" y="216078"/>
            <a:ext cx="12271464" cy="1512169"/>
          </a:xfrm>
        </p:spPr>
        <p:txBody>
          <a:bodyPr/>
          <a:lstStyle/>
          <a:p>
            <a:r>
              <a:rPr lang="ru-RU" sz="5400" dirty="0"/>
              <a:t>Подготовка помещений ППЭ</a:t>
            </a:r>
            <a:endParaRPr lang="ru-RU" dirty="0"/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88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2108" y="5987138"/>
            <a:ext cx="3177699" cy="315686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7885" y="5541472"/>
            <a:ext cx="3314325" cy="360252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8" y="681046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dirty="0"/>
              <a:t>Лица, имеющие право находиться в ППЭ в день экзамена</a:t>
            </a:r>
            <a:br>
              <a:rPr lang="ru-RU" dirty="0"/>
            </a:b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76518" y="2193215"/>
            <a:ext cx="13500847" cy="926503"/>
          </a:xfrm>
          <a:prstGeom prst="round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Представители СМИ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518" y="3431451"/>
            <a:ext cx="1596457" cy="12004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70713" y="3383657"/>
            <a:ext cx="2994530" cy="2076851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1972975" y="3563266"/>
            <a:ext cx="9914225" cy="134470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присутствуют в аудиториях только до момента вскрытия участниками экзамена индивидуальных комплектов с экзаменационными материалами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840941" y="5388132"/>
            <a:ext cx="10838329" cy="974286"/>
          </a:xfrm>
          <a:prstGeom prst="round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Общественные наблюдатели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5582" y="6153938"/>
            <a:ext cx="2377120" cy="3497228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3545047" y="6680680"/>
            <a:ext cx="12134223" cy="278866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могут свободно перемещаться по ППЭ (в ППЭ для участников с ОВЗ, инвалидов и детей-инвалидов рекомендуется направить общественных наблюдателей в каждую аудиторию)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фиксируют все нарушения во время проведения экзамена и направляют свои замечания в </a:t>
            </a:r>
            <a:r>
              <a:rPr lang="ru-RU" sz="2400" dirty="0" smtClean="0"/>
              <a:t>ОИВ, </a:t>
            </a:r>
            <a:r>
              <a:rPr lang="ru-RU" sz="2400" dirty="0" err="1"/>
              <a:t>Рособрнадзор</a:t>
            </a:r>
            <a:endParaRPr lang="ru-RU" sz="24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87506" y="9767192"/>
            <a:ext cx="13685744" cy="968188"/>
          </a:xfrm>
          <a:prstGeom prst="round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Должностные лица </a:t>
            </a:r>
            <a:r>
              <a:rPr lang="ru-RU" dirty="0" err="1" smtClean="0">
                <a:solidFill>
                  <a:schemeClr val="bg1"/>
                </a:solidFill>
              </a:rPr>
              <a:t>Рособрнадзора</a:t>
            </a:r>
            <a:r>
              <a:rPr lang="ru-RU" dirty="0" smtClean="0">
                <a:solidFill>
                  <a:schemeClr val="bg1"/>
                </a:solidFill>
              </a:rPr>
              <a:t>, ОИВ</a:t>
            </a:r>
            <a:r>
              <a:rPr lang="ru-RU" dirty="0">
                <a:solidFill>
                  <a:schemeClr val="bg1"/>
                </a:solidFill>
              </a:rPr>
              <a:t>, осуществляющих переданные полномочия в сфере образования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95582" y="10880829"/>
            <a:ext cx="157730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Допуск в ППЭ вышеперечисленных лиц осуществляется при наличии документов, 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</a:rPr>
              <a:t>удостоверяющих личность, и документов, подтверждающих их полномочия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33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Организация входа участников в ППЭ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5602" y="3986228"/>
            <a:ext cx="6802020" cy="472206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87860" y="2126381"/>
            <a:ext cx="52662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С 9:00 в день экзамена.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05602" y="2915206"/>
            <a:ext cx="15246774" cy="71484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6AB3"/>
                </a:solidFill>
              </a:rPr>
              <a:t>Паспортный контроль. Организатор на входе в ППЭ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629961" y="4191498"/>
            <a:ext cx="7853082" cy="158675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6AB3"/>
                </a:solidFill>
              </a:rPr>
              <a:t>проверяет документ, удостоверяющий личность участника, наличие его в списке распределения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685916" y="6314550"/>
            <a:ext cx="906344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в случае отсутствия у обучающегося </a:t>
            </a:r>
            <a:r>
              <a:rPr lang="ru-RU" sz="2800" b="1" dirty="0" smtClean="0">
                <a:solidFill>
                  <a:srgbClr val="FF0000"/>
                </a:solidFill>
              </a:rPr>
              <a:t>документа его </a:t>
            </a:r>
            <a:r>
              <a:rPr lang="ru-RU" sz="2800" b="1" dirty="0">
                <a:solidFill>
                  <a:srgbClr val="FF0000"/>
                </a:solidFill>
              </a:rPr>
              <a:t>личность ПИСЬМЕННО подтверждает сопровождающий в форме ППЭ-20</a:t>
            </a:r>
          </a:p>
          <a:p>
            <a:pPr algn="ctr"/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5602" y="9466728"/>
            <a:ext cx="13970798" cy="16076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6AB3"/>
                </a:solidFill>
              </a:rPr>
              <a:t>Организаторы вне аудитории указывают участникам </a:t>
            </a:r>
            <a:endParaRPr lang="ru-RU" sz="2800" dirty="0" smtClean="0">
              <a:solidFill>
                <a:srgbClr val="006AB3"/>
              </a:solidFill>
            </a:endParaRPr>
          </a:p>
          <a:p>
            <a:pPr algn="ctr"/>
            <a:r>
              <a:rPr lang="ru-RU" sz="2800" dirty="0" smtClean="0">
                <a:solidFill>
                  <a:srgbClr val="006AB3"/>
                </a:solidFill>
              </a:rPr>
              <a:t>на </a:t>
            </a:r>
            <a:r>
              <a:rPr lang="ru-RU" sz="2800" dirty="0">
                <a:solidFill>
                  <a:srgbClr val="006AB3"/>
                </a:solidFill>
              </a:rPr>
              <a:t>необходимость оставить личные вещи </a:t>
            </a:r>
            <a:endParaRPr lang="ru-RU" sz="2800" dirty="0" smtClean="0">
              <a:solidFill>
                <a:srgbClr val="006AB3"/>
              </a:solidFill>
            </a:endParaRPr>
          </a:p>
          <a:p>
            <a:pPr algn="ctr"/>
            <a:r>
              <a:rPr lang="ru-RU" sz="2800" dirty="0" smtClean="0">
                <a:solidFill>
                  <a:srgbClr val="006AB3"/>
                </a:solidFill>
              </a:rPr>
              <a:t>(</a:t>
            </a:r>
            <a:r>
              <a:rPr lang="ru-RU" sz="2800" dirty="0">
                <a:solidFill>
                  <a:srgbClr val="006AB3"/>
                </a:solidFill>
              </a:rPr>
              <a:t>в специально выделенном в ППЭ месте для личных вещей участников)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53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Организация входа в ППЭ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7927" y="2013432"/>
            <a:ext cx="7278763" cy="50092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733077" y="2359652"/>
            <a:ext cx="7675039" cy="303846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6AB3"/>
                </a:solidFill>
              </a:rPr>
              <a:t>Организаторы вне аудитории совместно с сотрудниками, осуществляющими охрану правопорядка, и (или) сотрудниками органов внутренних дел (полиции)  проверяют наличие у участников </a:t>
            </a:r>
            <a:r>
              <a:rPr lang="ru-RU" sz="2400" b="1" dirty="0" smtClean="0">
                <a:solidFill>
                  <a:srgbClr val="006AB3"/>
                </a:solidFill>
              </a:rPr>
              <a:t>ОГЭ </a:t>
            </a:r>
            <a:r>
              <a:rPr lang="ru-RU" sz="2400" b="1" dirty="0">
                <a:solidFill>
                  <a:srgbClr val="006AB3"/>
                </a:solidFill>
              </a:rPr>
              <a:t>запрещенных средств. </a:t>
            </a:r>
          </a:p>
          <a:p>
            <a:pPr algn="ctr"/>
            <a:r>
              <a:rPr lang="ru-RU" sz="2400" b="1" dirty="0">
                <a:solidFill>
                  <a:srgbClr val="006AB3"/>
                </a:solidFill>
              </a:rPr>
              <a:t>При появлении сигнала </a:t>
            </a:r>
            <a:r>
              <a:rPr lang="ru-RU" sz="2400" b="1" dirty="0" err="1">
                <a:solidFill>
                  <a:srgbClr val="006AB3"/>
                </a:solidFill>
              </a:rPr>
              <a:t>металлодетектора</a:t>
            </a:r>
            <a:r>
              <a:rPr lang="ru-RU" sz="2400" b="1" dirty="0">
                <a:solidFill>
                  <a:srgbClr val="006AB3"/>
                </a:solidFill>
              </a:rPr>
              <a:t> предлагают участнику </a:t>
            </a:r>
            <a:r>
              <a:rPr lang="ru-RU" sz="2400" b="1" dirty="0" smtClean="0">
                <a:solidFill>
                  <a:srgbClr val="006AB3"/>
                </a:solidFill>
              </a:rPr>
              <a:t>ОГЭ </a:t>
            </a:r>
            <a:r>
              <a:rPr lang="ru-RU" sz="2400" b="1" dirty="0">
                <a:solidFill>
                  <a:srgbClr val="006AB3"/>
                </a:solidFill>
              </a:rPr>
              <a:t>показать предмет, вызывающий сигнал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8092" y="5645894"/>
            <a:ext cx="7100583" cy="492922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11439" y="6911787"/>
            <a:ext cx="6132224" cy="188043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6AB3"/>
                </a:solidFill>
              </a:rPr>
              <a:t>По медицинским показаниям при предъявлении медицинской справки участник </a:t>
            </a:r>
            <a:r>
              <a:rPr lang="ru-RU" sz="2400" b="1" dirty="0" smtClean="0">
                <a:solidFill>
                  <a:srgbClr val="006AB3"/>
                </a:solidFill>
              </a:rPr>
              <a:t>ОГЭ </a:t>
            </a:r>
            <a:r>
              <a:rPr lang="ru-RU" sz="2400" b="1" dirty="0">
                <a:solidFill>
                  <a:srgbClr val="006AB3"/>
                </a:solidFill>
              </a:rPr>
              <a:t>может быть освобожден от проверки с использованием </a:t>
            </a:r>
            <a:r>
              <a:rPr lang="ru-RU" sz="2400" b="1" dirty="0" err="1">
                <a:solidFill>
                  <a:srgbClr val="006AB3"/>
                </a:solidFill>
              </a:rPr>
              <a:t>металлодетекторов</a:t>
            </a:r>
            <a:endParaRPr lang="ru-RU" sz="2400" b="1" dirty="0">
              <a:solidFill>
                <a:srgbClr val="006AB3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63879" y="9024907"/>
            <a:ext cx="803275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ВАЖНО:</a:t>
            </a:r>
            <a:r>
              <a:rPr lang="ru-RU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организатор вне аудитории не прикасается к участникам экзамена и его вещам, а просит добровольно показать предмет, вызывающий сигнал переносного металлоискателя, и сдать все запрещенные средства в место хранения личных вещей участников </a:t>
            </a:r>
            <a:r>
              <a:rPr lang="ru-RU" sz="24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ОГЭ </a:t>
            </a:r>
            <a:r>
              <a:rPr lang="ru-RU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или сопровождающему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4274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Организация передвижения по ППЭ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3082" y="3061128"/>
            <a:ext cx="7993840" cy="584132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31743" y="2449588"/>
            <a:ext cx="7521339" cy="634804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6AB3"/>
                </a:solidFill>
              </a:rPr>
              <a:t>Организаторы вне аудитории помогают участникам ОГЭ ориентироваться в помещениях ППЭ, указывать местонахождение нужной аудитории, а также осуществлять контроль за перемещением по ППЭ лиц, имеющих право присутствовать в ППЭ в день проведения экзамена.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6AB3"/>
                </a:solidFill>
              </a:rPr>
              <a:t>Организаторы вне аудитории по форме      ППЭ-06-01 «Список участников ГИА образовательной организации»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37998" y="9220230"/>
            <a:ext cx="130369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rgbClr val="FF0000"/>
                </a:solidFill>
              </a:rPr>
              <a:t>Организаторы в аудитории по </a:t>
            </a:r>
            <a:r>
              <a:rPr lang="ru-RU" sz="3600" b="1" i="1" dirty="0" smtClean="0">
                <a:solidFill>
                  <a:srgbClr val="FF0000"/>
                </a:solidFill>
              </a:rPr>
              <a:t>форме ППЭ-05-01 </a:t>
            </a:r>
          </a:p>
          <a:p>
            <a:pPr algn="ctr"/>
            <a:r>
              <a:rPr lang="ru-RU" sz="3600" b="1" i="1" dirty="0" smtClean="0">
                <a:solidFill>
                  <a:srgbClr val="FF0000"/>
                </a:solidFill>
              </a:rPr>
              <a:t>«</a:t>
            </a:r>
            <a:r>
              <a:rPr lang="ru-RU" sz="3600" b="1" i="1" dirty="0">
                <a:solidFill>
                  <a:srgbClr val="FF0000"/>
                </a:solidFill>
              </a:rPr>
              <a:t>Список участников ГИА в аудитории ППЭ»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801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Информационная безопасность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48621" y="2323041"/>
            <a:ext cx="1552005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>
                <a:solidFill>
                  <a:srgbClr val="FF0000"/>
                </a:solidFill>
              </a:rPr>
              <a:t>ЗАПРЕЩАЕТСЯ</a:t>
            </a:r>
          </a:p>
          <a:p>
            <a:pPr algn="ctr"/>
            <a:r>
              <a:rPr lang="ru-RU" sz="2800" b="1" dirty="0"/>
              <a:t>Иметь при себе и использовать средства связи, электронно-вычислительную технику, </a:t>
            </a:r>
            <a:r>
              <a:rPr lang="ru-RU" sz="2800" b="1" dirty="0" smtClean="0"/>
              <a:t>фото-, аудио-, видеоаппаратуру </a:t>
            </a:r>
            <a:r>
              <a:rPr lang="ru-RU" sz="2800" b="1" dirty="0"/>
              <a:t>и иные средства передачи информации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661510" y="4114800"/>
            <a:ext cx="10246659" cy="54864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u="sng" dirty="0">
                <a:solidFill>
                  <a:srgbClr val="0070C0"/>
                </a:solidFill>
              </a:rPr>
              <a:t>Категорически запрещается: </a:t>
            </a:r>
          </a:p>
          <a:p>
            <a:pPr algn="ctr"/>
            <a:r>
              <a:rPr lang="ru-RU" sz="2800" b="1" i="1" dirty="0">
                <a:solidFill>
                  <a:schemeClr val="tx1"/>
                </a:solidFill>
              </a:rPr>
              <a:t>* выносить из аудиторий и ППЭ экзаменационные материалы на</a:t>
            </a:r>
          </a:p>
          <a:p>
            <a:pPr algn="ctr"/>
            <a:r>
              <a:rPr lang="ru-RU" sz="2800" b="1" i="1" dirty="0">
                <a:solidFill>
                  <a:schemeClr val="tx1"/>
                </a:solidFill>
              </a:rPr>
              <a:t>бумажных или электронных носителях</a:t>
            </a:r>
          </a:p>
          <a:p>
            <a:pPr algn="ctr"/>
            <a:r>
              <a:rPr lang="ru-RU" sz="2800" b="1" i="1" dirty="0">
                <a:solidFill>
                  <a:schemeClr val="tx1"/>
                </a:solidFill>
              </a:rPr>
              <a:t>* фотографировать КИМ  и бланки ответов экзаменационных работ</a:t>
            </a:r>
          </a:p>
          <a:p>
            <a:pPr algn="ctr"/>
            <a:r>
              <a:rPr lang="ru-RU" sz="2800" b="1" i="1" dirty="0">
                <a:solidFill>
                  <a:schemeClr val="tx1"/>
                </a:solidFill>
              </a:rPr>
              <a:t>*передавать информацию третьим лицам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21275"/>
            <a:ext cx="2661510" cy="19878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73893" y="6321275"/>
            <a:ext cx="2512118" cy="206816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030" y="6597844"/>
            <a:ext cx="2011756" cy="151502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030" y="6667494"/>
            <a:ext cx="1871881" cy="14453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9951" y="6494384"/>
            <a:ext cx="2314547" cy="179159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273893" y="6372265"/>
            <a:ext cx="2314547" cy="1936860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1744848" y="10042359"/>
            <a:ext cx="12079981" cy="1359932"/>
          </a:xfrm>
          <a:prstGeom prst="round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Федеральный закон </a:t>
            </a:r>
            <a:endParaRPr lang="ru-RU" sz="2400" dirty="0" smtClean="0">
              <a:solidFill>
                <a:schemeClr val="bg1"/>
              </a:solidFill>
            </a:endParaRPr>
          </a:p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«</a:t>
            </a:r>
            <a:r>
              <a:rPr lang="ru-RU" sz="2400" dirty="0">
                <a:solidFill>
                  <a:schemeClr val="bg1"/>
                </a:solidFill>
              </a:rPr>
              <a:t>Кодекс Российской Федерации об административных  правонарушениях» </a:t>
            </a:r>
            <a:endParaRPr lang="ru-RU" sz="2400" dirty="0" smtClean="0">
              <a:solidFill>
                <a:schemeClr val="bg1"/>
              </a:solidFill>
            </a:endParaRPr>
          </a:p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от </a:t>
            </a:r>
            <a:r>
              <a:rPr lang="ru-RU" sz="2400" dirty="0">
                <a:solidFill>
                  <a:schemeClr val="bg1"/>
                </a:solidFill>
              </a:rPr>
              <a:t>30 декабря 2001 г. № </a:t>
            </a:r>
            <a:r>
              <a:rPr lang="ru-RU" sz="2400" dirty="0" smtClean="0">
                <a:solidFill>
                  <a:schemeClr val="bg1"/>
                </a:solidFill>
              </a:rPr>
              <a:t>195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94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66728" y="5505410"/>
            <a:ext cx="9848835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02148" indent="-502148">
              <a:spcAft>
                <a:spcPts val="879"/>
              </a:spcAft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осуществляют наблюдение за соблюдением установленного порядка проведения ГИА</a:t>
            </a:r>
          </a:p>
          <a:p>
            <a:pPr marL="502148" indent="-502148">
              <a:spcAft>
                <a:spcPts val="879"/>
              </a:spcAft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могут свободно перемещаться по ППЭ</a:t>
            </a:r>
          </a:p>
          <a:p>
            <a:pPr marL="502148" indent="-502148">
              <a:spcAft>
                <a:spcPts val="879"/>
              </a:spcAft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присутствуют в аудитории проведения ГИА на всем протяжении экзамена (в 1 аудитории 1 общественный наблюдатель)</a:t>
            </a:r>
          </a:p>
          <a:p>
            <a:pPr marL="502148" indent="-502148">
              <a:spcAft>
                <a:spcPts val="879"/>
              </a:spcAft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присутствуют при рассмотрении апелляции участников ГИА</a:t>
            </a:r>
          </a:p>
          <a:p>
            <a:pPr marL="502148" indent="-502148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сдают руководителю ППЭ форму ППЭ-18 МАШ «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Акт общественного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наблюдения о проведении ГИА в ППЭ»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31979" y="585957"/>
            <a:ext cx="1125692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>
                <a:solidFill>
                  <a:srgbClr val="E200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проведения экзаменов в ППЭ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78625" y="3725879"/>
            <a:ext cx="82250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Общественные наблюдатели,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 федеральные общественные наблюдатели,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25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23553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86463" y="2409678"/>
            <a:ext cx="5715000" cy="811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257962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4000">
        <p14:reveal dir="r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Распределение участников по аудиториям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6234" y="2327823"/>
            <a:ext cx="10654275" cy="7720329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800" dirty="0" smtClean="0"/>
              <a:t>Организатор вне аудитории провожает участников экзамена до аудитории </a:t>
            </a:r>
          </a:p>
          <a:p>
            <a:endParaRPr lang="ru-RU" sz="2800" dirty="0" smtClean="0"/>
          </a:p>
          <a:p>
            <a:pPr>
              <a:buFont typeface="Wingdings" pitchFamily="2" charset="2"/>
              <a:buChar char="ü"/>
            </a:pPr>
            <a:r>
              <a:rPr lang="ru-RU" sz="2800" dirty="0" smtClean="0"/>
              <a:t>При входе в аудиторию организатор в аудитории отмечает явку в форме: </a:t>
            </a:r>
          </a:p>
          <a:p>
            <a:pPr marL="1524000" indent="-896938"/>
            <a:r>
              <a:rPr lang="ru-RU" sz="2800" dirty="0" smtClean="0"/>
              <a:t>ППЭ-05-01 «Список участников по аудиториям», </a:t>
            </a:r>
          </a:p>
          <a:p>
            <a:pPr marL="1524000" indent="-896938"/>
            <a:r>
              <a:rPr lang="ru-RU" sz="2800" dirty="0" smtClean="0"/>
              <a:t>ППЭ-05-02 «Протокол проведения ГИА-9 в аудитории ППЭ», сверяет паспортные данные участника, в случае несовпадения заполняется ведомость коррекции персональных данных (ППЭ-12-02)</a:t>
            </a:r>
          </a:p>
          <a:p>
            <a:endParaRPr lang="ru-RU" sz="2800" dirty="0" smtClean="0"/>
          </a:p>
          <a:p>
            <a:pPr>
              <a:buFont typeface="Wingdings" pitchFamily="2" charset="2"/>
              <a:buChar char="ü"/>
            </a:pPr>
            <a:r>
              <a:rPr lang="ru-RU" sz="2800" dirty="0" smtClean="0"/>
              <a:t>Второй организатор указывает место в аудитории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4901" y="9502888"/>
            <a:ext cx="13746284" cy="1409875"/>
          </a:xfrm>
          <a:prstGeom prst="rect">
            <a:avLst/>
          </a:prstGeom>
          <a:ln>
            <a:solidFill>
              <a:srgbClr val="E2001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Участники занимают свои места, не переговариваются, не меняются местами, имеют при себе документ, удостоверяющий личность, черную </a:t>
            </a:r>
            <a:r>
              <a:rPr lang="ru-RU" sz="2800" b="1" dirty="0" err="1">
                <a:solidFill>
                  <a:srgbClr val="FF0000"/>
                </a:solidFill>
              </a:rPr>
              <a:t>гелевую</a:t>
            </a:r>
            <a:r>
              <a:rPr lang="ru-RU" sz="2800" b="1" dirty="0">
                <a:solidFill>
                  <a:srgbClr val="FF0000"/>
                </a:solidFill>
              </a:rPr>
              <a:t> ручку, </a:t>
            </a:r>
            <a:r>
              <a:rPr lang="ru-RU" sz="2800" b="1" dirty="0" smtClean="0">
                <a:solidFill>
                  <a:srgbClr val="FF0000"/>
                </a:solidFill>
              </a:rPr>
              <a:t>дополнительные материалы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5" name="Picture 4" descr="608_3865_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2582" y="4147623"/>
            <a:ext cx="5288460" cy="33615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63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544142" y="3175320"/>
            <a:ext cx="14862113" cy="3169209"/>
          </a:xfrm>
          <a:prstGeom prst="rect">
            <a:avLst/>
          </a:prstGeom>
          <a:solidFill>
            <a:srgbClr val="D9DADB"/>
          </a:solidFill>
          <a:ln>
            <a:solidFill>
              <a:srgbClr val="87888A"/>
            </a:solidFill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2400" b="1" dirty="0">
                <a:solidFill>
                  <a:srgbClr val="006AB3"/>
                </a:solidFill>
                <a:cs typeface="Times New Roman" panose="02020603050405020304" pitchFamily="18" charset="0"/>
              </a:rPr>
              <a:t>В присутствии </a:t>
            </a:r>
            <a:r>
              <a:rPr lang="ru-RU" sz="24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уполномоченного представителя </a:t>
            </a:r>
            <a:r>
              <a:rPr lang="ru-RU" sz="2400" b="1" dirty="0">
                <a:solidFill>
                  <a:srgbClr val="006AB3"/>
                </a:solidFill>
                <a:cs typeface="Times New Roman" panose="02020603050405020304" pitchFamily="18" charset="0"/>
              </a:rPr>
              <a:t>ГЭК выдать</a:t>
            </a:r>
            <a:r>
              <a:rPr lang="en-US" sz="2400" b="1" dirty="0">
                <a:solidFill>
                  <a:srgbClr val="006AB3"/>
                </a:solidFill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6AB3"/>
                </a:solidFill>
                <a:cs typeface="Times New Roman" panose="02020603050405020304" pitchFamily="18" charset="0"/>
              </a:rPr>
              <a:t>ответственным </a:t>
            </a:r>
            <a:r>
              <a:rPr lang="ru-RU" sz="24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организаторам в штабе ППЭ </a:t>
            </a:r>
            <a:endParaRPr lang="ru-RU" sz="24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  <a:p>
            <a:pPr algn="ctr">
              <a:spcAft>
                <a:spcPts val="1757"/>
              </a:spcAft>
              <a:defRPr/>
            </a:pPr>
            <a:r>
              <a:rPr lang="ru-RU" sz="2400" b="1" u="sng" dirty="0">
                <a:solidFill>
                  <a:srgbClr val="006AB3"/>
                </a:solidFill>
                <a:cs typeface="Times New Roman" panose="02020603050405020304" pitchFamily="18" charset="0"/>
              </a:rPr>
              <a:t>комплекты ЭМ на каждую аудиторию:</a:t>
            </a:r>
          </a:p>
          <a:p>
            <a:pPr marL="602578" indent="-602578">
              <a:spcAft>
                <a:spcPts val="879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rgbClr val="006AB3"/>
                </a:solidFill>
                <a:cs typeface="Times New Roman" panose="02020603050405020304" pitchFamily="18" charset="0"/>
              </a:rPr>
              <a:t>индивидуальные комплекты</a:t>
            </a:r>
          </a:p>
          <a:p>
            <a:pPr marL="602578" indent="-602578">
              <a:spcAft>
                <a:spcPts val="879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rgbClr val="006AB3"/>
                </a:solidFill>
                <a:cs typeface="Times New Roman" panose="02020603050405020304" pitchFamily="18" charset="0"/>
              </a:rPr>
              <a:t>возвратные доставочные пакеты</a:t>
            </a:r>
          </a:p>
          <a:p>
            <a:pPr marL="602578" indent="-602578">
              <a:spcAft>
                <a:spcPts val="879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rgbClr val="006AB3"/>
                </a:solidFill>
                <a:cs typeface="Times New Roman" panose="02020603050405020304" pitchFamily="18" charset="0"/>
              </a:rPr>
              <a:t>по форме </a:t>
            </a:r>
            <a:r>
              <a:rPr lang="ru-RU" sz="2400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ППЭ-14-02 «</a:t>
            </a:r>
            <a:r>
              <a:rPr lang="ru-RU" sz="2400" dirty="0">
                <a:solidFill>
                  <a:srgbClr val="006AB3"/>
                </a:solidFill>
                <a:cs typeface="Times New Roman" panose="02020603050405020304" pitchFamily="18" charset="0"/>
              </a:rPr>
              <a:t>Ведомость выдачи и возврата экзаменационных материалов по </a:t>
            </a:r>
            <a:r>
              <a:rPr lang="ru-RU" sz="2400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аудиториям ППЭ</a:t>
            </a:r>
            <a:r>
              <a:rPr lang="ru-RU" sz="2400" dirty="0">
                <a:solidFill>
                  <a:srgbClr val="006AB3"/>
                </a:solidFill>
                <a:cs typeface="Times New Roman" panose="02020603050405020304" pitchFamily="18" charset="0"/>
              </a:rPr>
              <a:t>».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38084" y="2362153"/>
            <a:ext cx="11894671" cy="461665"/>
          </a:xfrm>
          <a:prstGeom prst="rect">
            <a:avLst/>
          </a:prstGeom>
          <a:solidFill>
            <a:srgbClr val="87888A"/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800" b="1">
                <a:solidFill>
                  <a:srgbClr val="C00000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  <a:t>Не </a:t>
            </a:r>
            <a:r>
              <a:rPr lang="ru-RU" sz="24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позднее </a:t>
            </a:r>
            <a: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  <a:t>чем за 15 минут до начала экзамена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965864" y="520858"/>
            <a:ext cx="11135437" cy="759234"/>
          </a:xfrm>
          <a:prstGeom prst="rect">
            <a:avLst/>
          </a:prstGeom>
          <a:noFill/>
        </p:spPr>
        <p:txBody>
          <a:bodyPr/>
          <a:lstStyle/>
          <a:p>
            <a:pPr algn="ctr">
              <a:spcBef>
                <a:spcPct val="0"/>
              </a:spcBef>
            </a:pPr>
            <a:r>
              <a:rPr lang="ru-RU" sz="4218" b="1" dirty="0" smtClean="0">
                <a:solidFill>
                  <a:srgbClr val="FF0000"/>
                </a:solidFill>
                <a:ea typeface="+mj-ea"/>
                <a:cs typeface="Times New Roman" panose="02020603050405020304" pitchFamily="18" charset="0"/>
              </a:rPr>
              <a:t>Выдача ЭМ руководителем ППЭ в Штабе ППЭ</a:t>
            </a:r>
            <a:endParaRPr lang="ru-RU" sz="4218" b="1" dirty="0">
              <a:solidFill>
                <a:srgbClr val="FF0000"/>
              </a:solidFill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27</a:t>
            </a:fld>
            <a:endParaRPr lang="ru-RU"/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544142" y="6621219"/>
            <a:ext cx="14862113" cy="1120998"/>
          </a:xfrm>
          <a:prstGeom prst="rect">
            <a:avLst/>
          </a:prstGeom>
          <a:solidFill>
            <a:srgbClr val="D9DADB"/>
          </a:solidFill>
          <a:ln>
            <a:solidFill>
              <a:srgbClr val="87888A"/>
            </a:solidFill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24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Руководитель ППЭ должен выдать общественным наблюдателям Акт общественного наблюдения в ППЭ по форме ППЭ-18-МАШ</a:t>
            </a:r>
            <a:endParaRPr lang="ru-RU" sz="2400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15565" y="8184031"/>
            <a:ext cx="7139708" cy="52322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800" b="1">
                <a:solidFill>
                  <a:srgbClr val="C00000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dirty="0">
                <a:solidFill>
                  <a:srgbClr val="FF0000"/>
                </a:solidFill>
                <a:cs typeface="Times New Roman" panose="02020603050405020304" pitchFamily="18" charset="0"/>
              </a:rPr>
              <a:t>Во время </a:t>
            </a:r>
            <a:r>
              <a:rPr lang="ru-RU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экзамена руководитель ППЭ</a:t>
            </a:r>
            <a:endParaRPr lang="ru-RU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76409" y="9435835"/>
            <a:ext cx="7047741" cy="919065"/>
          </a:xfrm>
          <a:prstGeom prst="roundRect">
            <a:avLst/>
          </a:prstGeom>
          <a:solidFill>
            <a:srgbClr val="87888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за ходом проведения экзамена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930601" y="9466035"/>
            <a:ext cx="7086187" cy="919065"/>
          </a:xfrm>
          <a:prstGeom prst="roundRect">
            <a:avLst/>
          </a:prstGeom>
          <a:solidFill>
            <a:srgbClr val="87888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на предмет присутствия посторонних лиц в ППЭ</a:t>
            </a:r>
          </a:p>
        </p:txBody>
      </p:sp>
      <p:sp>
        <p:nvSpPr>
          <p:cNvPr id="13" name="Нашивка 12"/>
          <p:cNvSpPr/>
          <p:nvPr/>
        </p:nvSpPr>
        <p:spPr>
          <a:xfrm rot="5400000">
            <a:off x="6840050" y="8844002"/>
            <a:ext cx="455641" cy="506156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14" name="Нашивка 13"/>
          <p:cNvSpPr/>
          <p:nvPr/>
        </p:nvSpPr>
        <p:spPr>
          <a:xfrm rot="5400000">
            <a:off x="8345325" y="8877870"/>
            <a:ext cx="455641" cy="506156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chemeClr val="tx1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931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4000">
        <p14:reveal dir="r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98580" y="186263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dirty="0"/>
              <a:t>Начало проведения экзамена в аудитории ППЭ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97226" y="2346769"/>
            <a:ext cx="9386047" cy="344244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i="1" dirty="0">
                <a:solidFill>
                  <a:srgbClr val="006AB3"/>
                </a:solidFill>
              </a:rPr>
              <a:t>Ответственный организатор проводит инструктаж участников.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6AB3"/>
                </a:solidFill>
              </a:rPr>
              <a:t>О порядке проведения экзамена;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6AB3"/>
                </a:solidFill>
              </a:rPr>
              <a:t>О правилах подачи апелляции о нарушении установленного порядка проведения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6AB3"/>
                </a:solidFill>
              </a:rPr>
              <a:t>О правилах заполнения бланков, случаях удаления с экзамена, использовании доп. материалов;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6AB3"/>
                </a:solidFill>
              </a:rPr>
              <a:t>О времени и месте ознакомления с результатами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040474" y="3422534"/>
            <a:ext cx="5540188" cy="236668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6AB3"/>
                </a:solidFill>
              </a:rPr>
              <a:t>Объявляется начало, продолжительность и время окончания экзамена, фиксируется время начала и окончания на доске  ППЭ-05-02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040474" y="6099846"/>
            <a:ext cx="5540188" cy="299734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6AB3"/>
                </a:solidFill>
              </a:rPr>
              <a:t>Организаторы проверяют правильность заполнения регистрационных полей бланков участниками;</a:t>
            </a:r>
          </a:p>
          <a:p>
            <a:pPr algn="ctr"/>
            <a:r>
              <a:rPr lang="ru-RU" sz="2400" dirty="0">
                <a:solidFill>
                  <a:srgbClr val="006AB3"/>
                </a:solidFill>
              </a:rPr>
              <a:t>проверяют соответствие данных участника в бланке </a:t>
            </a:r>
            <a:r>
              <a:rPr lang="ru-RU" sz="2400" dirty="0" smtClean="0">
                <a:solidFill>
                  <a:srgbClr val="006AB3"/>
                </a:solidFill>
              </a:rPr>
              <a:t>ответов № 1 </a:t>
            </a:r>
            <a:r>
              <a:rPr lang="ru-RU" sz="2400" dirty="0">
                <a:solidFill>
                  <a:srgbClr val="006AB3"/>
                </a:solidFill>
              </a:rPr>
              <a:t>и документе, удостоверяющем личность;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97226" y="6085052"/>
            <a:ext cx="9386047" cy="301214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rgbClr val="006AB3"/>
                </a:solidFill>
              </a:rPr>
              <a:t>Демонстрирует </a:t>
            </a:r>
            <a:r>
              <a:rPr lang="ru-RU" sz="2400" dirty="0">
                <a:solidFill>
                  <a:srgbClr val="006AB3"/>
                </a:solidFill>
              </a:rPr>
              <a:t>целостность </a:t>
            </a:r>
            <a:r>
              <a:rPr lang="ru-RU" sz="2400" dirty="0" smtClean="0">
                <a:solidFill>
                  <a:srgbClr val="006AB3"/>
                </a:solidFill>
              </a:rPr>
              <a:t>комплектов ЭМ</a:t>
            </a:r>
            <a:r>
              <a:rPr lang="ru-RU" sz="2400" dirty="0">
                <a:solidFill>
                  <a:srgbClr val="006AB3"/>
                </a:solidFill>
              </a:rPr>
              <a:t>;</a:t>
            </a:r>
          </a:p>
          <a:p>
            <a:r>
              <a:rPr lang="ru-RU" sz="2400" dirty="0" smtClean="0">
                <a:solidFill>
                  <a:srgbClr val="006AB3"/>
                </a:solidFill>
              </a:rPr>
              <a:t>Организаторы </a:t>
            </a:r>
            <a:r>
              <a:rPr lang="ru-RU" sz="2400" dirty="0">
                <a:solidFill>
                  <a:srgbClr val="006AB3"/>
                </a:solidFill>
              </a:rPr>
              <a:t>раздают </a:t>
            </a:r>
            <a:r>
              <a:rPr lang="ru-RU" sz="2400" dirty="0" smtClean="0">
                <a:solidFill>
                  <a:srgbClr val="006AB3"/>
                </a:solidFill>
              </a:rPr>
              <a:t>участникам ЭМ </a:t>
            </a:r>
            <a:r>
              <a:rPr lang="ru-RU" sz="2400" dirty="0">
                <a:solidFill>
                  <a:srgbClr val="006AB3"/>
                </a:solidFill>
              </a:rPr>
              <a:t>в </a:t>
            </a:r>
            <a:r>
              <a:rPr lang="ru-RU" sz="2400" dirty="0" smtClean="0">
                <a:solidFill>
                  <a:srgbClr val="006AB3"/>
                </a:solidFill>
              </a:rPr>
              <a:t>произвольном </a:t>
            </a:r>
            <a:r>
              <a:rPr lang="ru-RU" sz="2400" dirty="0">
                <a:solidFill>
                  <a:srgbClr val="006AB3"/>
                </a:solidFill>
              </a:rPr>
              <a:t>порядке.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97226" y="9393030"/>
            <a:ext cx="15383436" cy="1640540"/>
          </a:xfrm>
          <a:prstGeom prst="roundRect">
            <a:avLst/>
          </a:prstGeom>
          <a:solidFill>
            <a:srgbClr val="006AB3"/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Участники экзамена: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</a:rPr>
              <a:t> в процессе инструктажа по указанию </a:t>
            </a:r>
            <a:r>
              <a:rPr lang="ru-RU" sz="2400" dirty="0" smtClean="0">
                <a:solidFill>
                  <a:schemeClr val="bg1"/>
                </a:solidFill>
              </a:rPr>
              <a:t>организатора</a:t>
            </a:r>
            <a:endParaRPr lang="ru-RU" sz="2400" dirty="0">
              <a:solidFill>
                <a:schemeClr val="bg1"/>
              </a:solidFill>
            </a:endParaRPr>
          </a:p>
          <a:p>
            <a:pPr algn="ctr"/>
            <a:r>
              <a:rPr lang="ru-RU" sz="2400" dirty="0">
                <a:solidFill>
                  <a:schemeClr val="bg1"/>
                </a:solidFill>
              </a:rPr>
              <a:t> проверяют комплектацию </a:t>
            </a:r>
            <a:r>
              <a:rPr lang="ru-RU" sz="2400" dirty="0" smtClean="0">
                <a:solidFill>
                  <a:schemeClr val="bg1"/>
                </a:solidFill>
              </a:rPr>
              <a:t>ЭМ и </a:t>
            </a:r>
            <a:r>
              <a:rPr lang="ru-RU" sz="2400" dirty="0">
                <a:solidFill>
                  <a:schemeClr val="bg1"/>
                </a:solidFill>
              </a:rPr>
              <a:t>наличие полиграфического </a:t>
            </a:r>
            <a:r>
              <a:rPr lang="ru-RU" sz="2400" dirty="0" smtClean="0">
                <a:solidFill>
                  <a:schemeClr val="bg1"/>
                </a:solidFill>
              </a:rPr>
              <a:t>брака;</a:t>
            </a:r>
            <a:endParaRPr lang="ru-RU" sz="2400" dirty="0">
              <a:solidFill>
                <a:schemeClr val="bg1"/>
              </a:solidFill>
            </a:endParaRPr>
          </a:p>
          <a:p>
            <a:pPr algn="ctr"/>
            <a:r>
              <a:rPr lang="ru-RU" sz="2400" dirty="0">
                <a:solidFill>
                  <a:schemeClr val="bg1"/>
                </a:solidFill>
              </a:rPr>
              <a:t>з</a:t>
            </a:r>
            <a:r>
              <a:rPr lang="ru-RU" sz="2400" dirty="0" smtClean="0">
                <a:solidFill>
                  <a:schemeClr val="bg1"/>
                </a:solidFill>
              </a:rPr>
              <a:t>аполняют </a:t>
            </a:r>
            <a:r>
              <a:rPr lang="ru-RU" sz="2400" dirty="0">
                <a:solidFill>
                  <a:schemeClr val="bg1"/>
                </a:solidFill>
              </a:rPr>
              <a:t>регистрационные поля бланков.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 rot="10800000" flipV="1">
            <a:off x="4114800" y="5808133"/>
            <a:ext cx="1676400" cy="22013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199467" y="9144000"/>
            <a:ext cx="2032000" cy="22013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9990667" y="9160933"/>
            <a:ext cx="2319866" cy="22013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10800000">
            <a:off x="12810568" y="5826539"/>
            <a:ext cx="1210232" cy="27291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58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10731" y="3147564"/>
            <a:ext cx="14413870" cy="5894836"/>
          </a:xfrm>
          <a:prstGeom prst="rect">
            <a:avLst/>
          </a:prstGeom>
          <a:solidFill>
            <a:srgbClr val="87888A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975"/>
          </a:p>
        </p:txBody>
      </p:sp>
      <p:sp>
        <p:nvSpPr>
          <p:cNvPr id="12" name="Прямоугольник 11"/>
          <p:cNvSpPr/>
          <p:nvPr/>
        </p:nvSpPr>
        <p:spPr>
          <a:xfrm>
            <a:off x="3576422" y="259664"/>
            <a:ext cx="11845114" cy="1467535"/>
          </a:xfrm>
          <a:prstGeom prst="rect">
            <a:avLst/>
          </a:prstGeom>
          <a:noFill/>
        </p:spPr>
        <p:txBody>
          <a:bodyPr/>
          <a:lstStyle/>
          <a:p>
            <a:pPr lvl="0" algn="ctr">
              <a:spcBef>
                <a:spcPct val="0"/>
              </a:spcBef>
            </a:pPr>
            <a:r>
              <a:rPr lang="ru-RU" sz="4400" b="1" dirty="0" smtClean="0">
                <a:solidFill>
                  <a:srgbClr val="E2001A"/>
                </a:solidFill>
                <a:cs typeface="Times New Roman" panose="02020603050405020304" pitchFamily="18" charset="0"/>
              </a:rPr>
              <a:t>Особенности проведения ОГЭ для </a:t>
            </a:r>
          </a:p>
          <a:p>
            <a:pPr lvl="0" algn="ctr">
              <a:spcBef>
                <a:spcPct val="0"/>
              </a:spcBef>
            </a:pPr>
            <a:r>
              <a:rPr lang="ru-RU" sz="4400" b="1" dirty="0" smtClean="0">
                <a:solidFill>
                  <a:srgbClr val="E2001A"/>
                </a:solidFill>
                <a:cs typeface="Times New Roman" panose="02020603050405020304" pitchFamily="18" charset="0"/>
              </a:rPr>
              <a:t>лиц с ОВЗ</a:t>
            </a:r>
            <a:endParaRPr lang="ru-RU" sz="4400" b="1" dirty="0">
              <a:solidFill>
                <a:srgbClr val="E2001A"/>
              </a:solidFill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5417" y="2247987"/>
            <a:ext cx="11027826" cy="707886"/>
          </a:xfrm>
          <a:prstGeom prst="rect">
            <a:avLst/>
          </a:prstGeom>
          <a:noFill/>
          <a:ln w="38100">
            <a:solidFill>
              <a:srgbClr val="E2001A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2800" b="1">
                <a:solidFill>
                  <a:srgbClr val="C00000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sz="4000" dirty="0" smtClean="0">
                <a:solidFill>
                  <a:srgbClr val="E2001A"/>
                </a:solidFill>
                <a:cs typeface="Times New Roman" panose="02020603050405020304" pitchFamily="18" charset="0"/>
              </a:rPr>
              <a:t>Начало проведения экзамена в аудитории</a:t>
            </a:r>
            <a:endParaRPr lang="ru-RU" sz="4000" dirty="0">
              <a:solidFill>
                <a:srgbClr val="E2001A"/>
              </a:solidFill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29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90411" y="9509759"/>
            <a:ext cx="14413870" cy="1792603"/>
          </a:xfrm>
          <a:prstGeom prst="rect">
            <a:avLst/>
          </a:prstGeom>
          <a:solidFill>
            <a:srgbClr val="87888A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975"/>
          </a:p>
        </p:txBody>
      </p:sp>
      <p:sp>
        <p:nvSpPr>
          <p:cNvPr id="5" name="Прямоугольник 4"/>
          <p:cNvSpPr/>
          <p:nvPr/>
        </p:nvSpPr>
        <p:spPr>
          <a:xfrm>
            <a:off x="591524" y="9990462"/>
            <a:ext cx="14931611" cy="954107"/>
          </a:xfrm>
          <a:prstGeom prst="rect">
            <a:avLst/>
          </a:prstGeom>
          <a:solidFill>
            <a:srgbClr val="D9DADB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При проведении ГИА для слабослышащих участников ГИА перед началом  экзамена проверяется качество передачи звука и его разборчивость.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1845" y="3418506"/>
            <a:ext cx="14931611" cy="4832092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При проведении экзамена для слабовидящих участников ГИА в аудитории ППЭ после вскрытия комплекта КИМ  бланки ответов № 1 (для участников ОГЭ) могут быть увеличены до формата А3 с использованием оргтехники. </a:t>
            </a:r>
          </a:p>
          <a:p>
            <a:pPr algn="ctr"/>
            <a:endParaRPr lang="ru-RU" sz="2800" dirty="0" smtClean="0">
              <a:solidFill>
                <a:srgbClr val="006AB3"/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sz="2800" i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В случае отсутствия возможности увеличения ЭМ в аудитории масштабирование может производиться до начала экзамена в присутствии руководителя ППЭ под контролем уполномоченного представителя ГЭК  и общественных наблюдателей. </a:t>
            </a:r>
          </a:p>
          <a:p>
            <a:pPr algn="ctr"/>
            <a:r>
              <a:rPr lang="ru-RU" sz="2800" i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При этом по окончании масштабирования каждого ИК в пакет формата А3 складываются и запечатываются следующие материалы: КИМ стандартного размера; КИМ увеличенный; бланки стандартного размера; бланки, увеличенные до формата А3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5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4000">
        <p14:reveal dir="r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8" y="573470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dirty="0"/>
              <a:t>Техническое оснащение ППЭ </a:t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83903" y="5525096"/>
            <a:ext cx="5432612" cy="27969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7717" y="5727821"/>
            <a:ext cx="1657422" cy="374866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476963" y="6131986"/>
            <a:ext cx="33341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6AB3"/>
                </a:solidFill>
              </a:rPr>
              <a:t>Стационарные и переносные металлоискатели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72041" y="5518816"/>
            <a:ext cx="899910" cy="275731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6AB3"/>
                </a:solidFill>
              </a:rPr>
              <a:t>В</a:t>
            </a:r>
            <a:br>
              <a:rPr lang="ru-RU" dirty="0" smtClean="0">
                <a:solidFill>
                  <a:srgbClr val="006AB3"/>
                </a:solidFill>
              </a:rPr>
            </a:br>
            <a:r>
              <a:rPr lang="ru-RU" dirty="0" smtClean="0">
                <a:solidFill>
                  <a:srgbClr val="006AB3"/>
                </a:solidFill>
              </a:rPr>
              <a:t>Х</a:t>
            </a:r>
            <a:br>
              <a:rPr lang="ru-RU" dirty="0" smtClean="0">
                <a:solidFill>
                  <a:srgbClr val="006AB3"/>
                </a:solidFill>
              </a:rPr>
            </a:br>
            <a:r>
              <a:rPr lang="ru-RU" dirty="0" smtClean="0">
                <a:solidFill>
                  <a:srgbClr val="006AB3"/>
                </a:solidFill>
              </a:rPr>
              <a:t>О</a:t>
            </a:r>
            <a:br>
              <a:rPr lang="ru-RU" dirty="0" smtClean="0">
                <a:solidFill>
                  <a:srgbClr val="006AB3"/>
                </a:solidFill>
              </a:rPr>
            </a:br>
            <a:r>
              <a:rPr lang="ru-RU" dirty="0" smtClean="0">
                <a:solidFill>
                  <a:srgbClr val="006AB3"/>
                </a:solidFill>
              </a:rPr>
              <a:t>Д</a:t>
            </a:r>
            <a:endParaRPr lang="ru-RU" dirty="0">
              <a:solidFill>
                <a:srgbClr val="006AB3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867373" y="2373933"/>
            <a:ext cx="824346" cy="279698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6AB3"/>
                </a:solidFill>
              </a:rPr>
              <a:t>Ш</a:t>
            </a:r>
            <a:br>
              <a:rPr lang="ru-RU" dirty="0" smtClean="0">
                <a:solidFill>
                  <a:srgbClr val="006AB3"/>
                </a:solidFill>
              </a:rPr>
            </a:br>
            <a:r>
              <a:rPr lang="ru-RU" dirty="0" smtClean="0">
                <a:solidFill>
                  <a:srgbClr val="006AB3"/>
                </a:solidFill>
              </a:rPr>
              <a:t>Т</a:t>
            </a:r>
            <a:br>
              <a:rPr lang="ru-RU" dirty="0" smtClean="0">
                <a:solidFill>
                  <a:srgbClr val="006AB3"/>
                </a:solidFill>
              </a:rPr>
            </a:br>
            <a:r>
              <a:rPr lang="ru-RU" dirty="0" smtClean="0">
                <a:solidFill>
                  <a:srgbClr val="006AB3"/>
                </a:solidFill>
              </a:rPr>
              <a:t>А</a:t>
            </a:r>
            <a:br>
              <a:rPr lang="ru-RU" dirty="0" smtClean="0">
                <a:solidFill>
                  <a:srgbClr val="006AB3"/>
                </a:solidFill>
              </a:rPr>
            </a:br>
            <a:r>
              <a:rPr lang="ru-RU" dirty="0" smtClean="0">
                <a:solidFill>
                  <a:srgbClr val="006AB3"/>
                </a:solidFill>
              </a:rPr>
              <a:t>Б</a:t>
            </a:r>
            <a:endParaRPr lang="ru-RU" dirty="0">
              <a:solidFill>
                <a:srgbClr val="006AB3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867373" y="5479147"/>
            <a:ext cx="824346" cy="602232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6AB3"/>
                </a:solidFill>
              </a:rPr>
              <a:t>А</a:t>
            </a:r>
            <a:br>
              <a:rPr lang="ru-RU" dirty="0" smtClean="0">
                <a:solidFill>
                  <a:srgbClr val="006AB3"/>
                </a:solidFill>
              </a:rPr>
            </a:br>
            <a:r>
              <a:rPr lang="ru-RU" dirty="0" smtClean="0">
                <a:solidFill>
                  <a:srgbClr val="006AB3"/>
                </a:solidFill>
              </a:rPr>
              <a:t>У</a:t>
            </a:r>
            <a:br>
              <a:rPr lang="ru-RU" dirty="0" smtClean="0">
                <a:solidFill>
                  <a:srgbClr val="006AB3"/>
                </a:solidFill>
              </a:rPr>
            </a:br>
            <a:r>
              <a:rPr lang="ru-RU" dirty="0" smtClean="0">
                <a:solidFill>
                  <a:srgbClr val="006AB3"/>
                </a:solidFill>
              </a:rPr>
              <a:t>Д</a:t>
            </a:r>
            <a:br>
              <a:rPr lang="ru-RU" dirty="0" smtClean="0">
                <a:solidFill>
                  <a:srgbClr val="006AB3"/>
                </a:solidFill>
              </a:rPr>
            </a:br>
            <a:r>
              <a:rPr lang="ru-RU" dirty="0" smtClean="0">
                <a:solidFill>
                  <a:srgbClr val="006AB3"/>
                </a:solidFill>
              </a:rPr>
              <a:t>И</a:t>
            </a:r>
            <a:br>
              <a:rPr lang="ru-RU" dirty="0" smtClean="0">
                <a:solidFill>
                  <a:srgbClr val="006AB3"/>
                </a:solidFill>
              </a:rPr>
            </a:br>
            <a:r>
              <a:rPr lang="ru-RU" dirty="0" smtClean="0">
                <a:solidFill>
                  <a:srgbClr val="006AB3"/>
                </a:solidFill>
              </a:rPr>
              <a:t>Т</a:t>
            </a:r>
            <a:br>
              <a:rPr lang="ru-RU" dirty="0" smtClean="0">
                <a:solidFill>
                  <a:srgbClr val="006AB3"/>
                </a:solidFill>
              </a:rPr>
            </a:br>
            <a:r>
              <a:rPr lang="ru-RU" dirty="0" smtClean="0">
                <a:solidFill>
                  <a:srgbClr val="006AB3"/>
                </a:solidFill>
              </a:rPr>
              <a:t>О</a:t>
            </a:r>
            <a:br>
              <a:rPr lang="ru-RU" dirty="0" smtClean="0">
                <a:solidFill>
                  <a:srgbClr val="006AB3"/>
                </a:solidFill>
              </a:rPr>
            </a:br>
            <a:r>
              <a:rPr lang="ru-RU" dirty="0" smtClean="0">
                <a:solidFill>
                  <a:srgbClr val="006AB3"/>
                </a:solidFill>
              </a:rPr>
              <a:t>Р</a:t>
            </a:r>
            <a:br>
              <a:rPr lang="ru-RU" dirty="0" smtClean="0">
                <a:solidFill>
                  <a:srgbClr val="006AB3"/>
                </a:solidFill>
              </a:rPr>
            </a:br>
            <a:r>
              <a:rPr lang="ru-RU" dirty="0" smtClean="0">
                <a:solidFill>
                  <a:srgbClr val="006AB3"/>
                </a:solidFill>
              </a:rPr>
              <a:t>И</a:t>
            </a:r>
            <a:br>
              <a:rPr lang="ru-RU" dirty="0" smtClean="0">
                <a:solidFill>
                  <a:srgbClr val="006AB3"/>
                </a:solidFill>
              </a:rPr>
            </a:br>
            <a:r>
              <a:rPr lang="ru-RU" dirty="0" err="1" smtClean="0">
                <a:solidFill>
                  <a:srgbClr val="006AB3"/>
                </a:solidFill>
              </a:rPr>
              <a:t>И</a:t>
            </a:r>
            <a:endParaRPr lang="ru-RU" dirty="0">
              <a:solidFill>
                <a:srgbClr val="006AB3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987553" y="2373933"/>
            <a:ext cx="7046259" cy="27969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400" dirty="0" smtClean="0">
              <a:solidFill>
                <a:srgbClr val="006AB3"/>
              </a:solidFill>
            </a:endParaRPr>
          </a:p>
          <a:p>
            <a:endParaRPr lang="ru-RU" sz="2400" dirty="0">
              <a:solidFill>
                <a:srgbClr val="006AB3"/>
              </a:solidFill>
            </a:endParaRPr>
          </a:p>
          <a:p>
            <a:endParaRPr lang="ru-RU" sz="2400" dirty="0" smtClean="0">
              <a:solidFill>
                <a:srgbClr val="006AB3"/>
              </a:solidFill>
            </a:endParaRPr>
          </a:p>
          <a:p>
            <a:endParaRPr lang="ru-RU" sz="2400" dirty="0">
              <a:solidFill>
                <a:srgbClr val="006AB3"/>
              </a:solidFill>
            </a:endParaRPr>
          </a:p>
          <a:p>
            <a:r>
              <a:rPr lang="ru-RU" sz="2400" dirty="0" smtClean="0">
                <a:solidFill>
                  <a:srgbClr val="006AB3"/>
                </a:solidFill>
              </a:rPr>
              <a:t>Программное </a:t>
            </a:r>
            <a:r>
              <a:rPr lang="ru-RU" sz="2400" dirty="0">
                <a:solidFill>
                  <a:srgbClr val="006AB3"/>
                </a:solidFill>
              </a:rPr>
              <a:t>обеспечение и компьютерное оборудование помещений для руководителей ППЭ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45764" y="2517538"/>
            <a:ext cx="1372895" cy="265338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07767" y="2674983"/>
            <a:ext cx="1427763" cy="207142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7072" y="2737558"/>
            <a:ext cx="1185176" cy="1667636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7987553" y="5459214"/>
            <a:ext cx="7046259" cy="60422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38712" y="6965071"/>
            <a:ext cx="2559858" cy="321846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73788" y="9238736"/>
            <a:ext cx="2853553" cy="1912026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78853" y="6440649"/>
            <a:ext cx="1752397" cy="3670970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83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/>
              <a:t>Содержание индивидуального комплекта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0040" y="4492799"/>
            <a:ext cx="4591050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26208" y="3460651"/>
            <a:ext cx="4343400" cy="621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04516" y="2721446"/>
            <a:ext cx="7450602" cy="5423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67721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64705" y="185997"/>
            <a:ext cx="12271464" cy="1512169"/>
          </a:xfrm>
        </p:spPr>
        <p:txBody>
          <a:bodyPr/>
          <a:lstStyle/>
          <a:p>
            <a:r>
              <a:rPr lang="ru-RU" dirty="0" smtClean="0"/>
              <a:t>Проведение экзамена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390496" y="2407872"/>
            <a:ext cx="8425233" cy="4602528"/>
          </a:xfrm>
        </p:spPr>
        <p:txBody>
          <a:bodyPr>
            <a:noAutofit/>
          </a:bodyPr>
          <a:lstStyle/>
          <a:p>
            <a:pPr marL="185738" indent="0" algn="ctr">
              <a:buNone/>
            </a:pPr>
            <a:r>
              <a:rPr lang="ru-RU" sz="4000" dirty="0" smtClean="0">
                <a:solidFill>
                  <a:srgbClr val="FF0000"/>
                </a:solidFill>
              </a:rPr>
              <a:t>ВАЖНО!!!</a:t>
            </a:r>
          </a:p>
          <a:p>
            <a:pPr marL="185738" indent="0" algn="ctr">
              <a:buNone/>
            </a:pPr>
            <a:r>
              <a:rPr lang="ru-RU" sz="3200" dirty="0" smtClean="0"/>
              <a:t>При выходе из аудитории обучающиеся оставляют экзаменационные материалы </a:t>
            </a:r>
            <a:br>
              <a:rPr lang="ru-RU" sz="3200" dirty="0" smtClean="0"/>
            </a:br>
            <a:r>
              <a:rPr lang="ru-RU" sz="3200" dirty="0" smtClean="0"/>
              <a:t>и черновики на своем рабочем столе </a:t>
            </a:r>
          </a:p>
          <a:p>
            <a:pPr marL="185738" indent="0" algn="ctr">
              <a:buNone/>
            </a:pPr>
            <a:r>
              <a:rPr lang="ru-RU" sz="3200" dirty="0" smtClean="0"/>
              <a:t>Организатор проверяет комплектность оставленных им на рабочем столе ЭМ и черновиков</a:t>
            </a:r>
            <a:endParaRPr lang="ru-RU" sz="3200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/>
          <a:srcRect l="3846" t="4682" r="7988" b="9510"/>
          <a:stretch/>
        </p:blipFill>
        <p:spPr>
          <a:xfrm>
            <a:off x="637309" y="2992581"/>
            <a:ext cx="6553200" cy="54309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278926" y="9175497"/>
            <a:ext cx="1501061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6AB3"/>
                </a:solidFill>
              </a:rPr>
              <a:t>Обучающиеся могут досрочно завершить выполнение экзаменационной работы, сдать ее организаторам в аудитории и покинуть аудиторию, не дожидаясь окончания экзамена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Действия организатора в аудитории </a:t>
            </a:r>
            <a:br>
              <a:rPr lang="ru-RU" dirty="0"/>
            </a:br>
            <a:r>
              <a:rPr lang="ru-RU" dirty="0"/>
              <a:t>во время экзамена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7882" y="2286000"/>
            <a:ext cx="7126941" cy="587188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Во время экзамена организаторы</a:t>
            </a:r>
            <a:r>
              <a:rPr lang="ru-RU" sz="2400" b="1" dirty="0" smtClean="0"/>
              <a:t>:</a:t>
            </a:r>
          </a:p>
          <a:p>
            <a:pPr algn="ctr"/>
            <a:endParaRPr lang="ru-RU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200" dirty="0"/>
              <a:t>Выдают по требованию участника дополнительные бланки №2;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200" dirty="0"/>
              <a:t>Оставляют неиспользованные ИК в аудитории до окончания экзамена;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200" dirty="0"/>
              <a:t>Принимают ЭМ у участников, досрочно завершивших выполнение экз. работы;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FF0000"/>
                </a:solidFill>
              </a:rPr>
              <a:t>За 30 минут и за 5 минут </a:t>
            </a:r>
            <a:r>
              <a:rPr lang="ru-RU" sz="2200" dirty="0"/>
              <a:t>до окончания экзамена информируют участников о времени, оставшемся до конца экзамена;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200" dirty="0" smtClean="0"/>
              <a:t>За </a:t>
            </a:r>
            <a:r>
              <a:rPr lang="ru-RU" sz="2200" dirty="0"/>
              <a:t>15 мин. до окончания пересчитывают неиспользованные, испорченные и(или) имеющие полиграфические дефекты ИК, неиспользованные черновики, отмечают в форме ППЭ-05-02 факты неявки участников на экзамен.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58800" y="8423988"/>
            <a:ext cx="14901333" cy="156668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dirty="0"/>
              <a:t>Организаторы обязаны: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 Следить за </a:t>
            </a:r>
            <a:r>
              <a:rPr lang="ru-RU" sz="2400" dirty="0" smtClean="0"/>
              <a:t>порядком, </a:t>
            </a:r>
            <a:r>
              <a:rPr lang="ru-RU" sz="2400" dirty="0" smtClean="0">
                <a:solidFill>
                  <a:schemeClr val="tx1"/>
                </a:solidFill>
              </a:rPr>
              <a:t>следить за состоянием участников и при ухудшении самочувствия направлять участников в сопровождении организаторов вне аудиторий в медицинский пункт</a:t>
            </a:r>
            <a:r>
              <a:rPr lang="ru-RU" sz="2400" dirty="0" smtClean="0"/>
              <a:t>;</a:t>
            </a:r>
            <a:endParaRPr lang="ru-RU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 Не допускать нарушение участниками правил </a:t>
            </a:r>
            <a:r>
              <a:rPr lang="ru-RU" sz="2400" dirty="0" smtClean="0"/>
              <a:t>проведения и порядка проведения ГИА.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068235" y="2286000"/>
            <a:ext cx="7422777" cy="587188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Организаторам запрещается</a:t>
            </a:r>
            <a:r>
              <a:rPr lang="ru-RU" sz="2400" b="1" dirty="0" smtClean="0"/>
              <a:t>:</a:t>
            </a:r>
          </a:p>
          <a:p>
            <a:pPr algn="ctr"/>
            <a:endParaRPr lang="ru-RU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 Без уважительной причины покидать аудиторию во время экзамена;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 Иметь при себе средства связи;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оказывать содействие </a:t>
            </a:r>
            <a:r>
              <a:rPr lang="ru-RU" sz="2400" dirty="0" smtClean="0"/>
              <a:t>участникам, </a:t>
            </a:r>
            <a:r>
              <a:rPr lang="ru-RU" sz="2400" dirty="0"/>
              <a:t>передавать им средства связи, электронно-вычислительную технику, </a:t>
            </a:r>
            <a:r>
              <a:rPr lang="ru-RU" sz="2400" dirty="0" smtClean="0"/>
              <a:t>фото-, аудио- </a:t>
            </a:r>
            <a:r>
              <a:rPr lang="ru-RU" sz="2400" dirty="0"/>
              <a:t>и видеоаппаратуру, справочные материалы, письменные заметки и иные средства хранения и передачи информации;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Выносить из аудиторий и ППЭ экзаменационные материалы на бумажном или электронном носителях, фотографировать экзаменационные материалы.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86754" y="10300447"/>
            <a:ext cx="1342016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В аудитории во время экзамена обязательно должны находиться два организатора.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4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Возможные ситуации в аудитории во время экзамена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8722" y="2406875"/>
            <a:ext cx="14956519" cy="772032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dirty="0">
                <a:solidFill>
                  <a:srgbClr val="006AB3"/>
                </a:solidFill>
              </a:rPr>
              <a:t>УДАЛЕНИЕ В СЛУЧАЕ НАРУШЕНИЯ ПОРЯДКА ПРОВЕДЕНИЯ </a:t>
            </a:r>
            <a:r>
              <a:rPr lang="ru-RU" sz="2800" dirty="0" smtClean="0">
                <a:solidFill>
                  <a:srgbClr val="006AB3"/>
                </a:solidFill>
              </a:rPr>
              <a:t>ОГЭ</a:t>
            </a:r>
            <a:r>
              <a:rPr lang="ru-RU" sz="2800" dirty="0">
                <a:solidFill>
                  <a:srgbClr val="006AB3"/>
                </a:solidFill>
              </a:rPr>
              <a:t>:</a:t>
            </a:r>
          </a:p>
          <a:p>
            <a:r>
              <a:rPr lang="ru-RU" sz="2800" b="0" dirty="0">
                <a:solidFill>
                  <a:srgbClr val="006AB3"/>
                </a:solidFill>
              </a:rPr>
              <a:t>ППЭ-05-02</a:t>
            </a:r>
          </a:p>
          <a:p>
            <a:r>
              <a:rPr lang="ru-RU" sz="2800" b="0" dirty="0">
                <a:solidFill>
                  <a:srgbClr val="006AB3"/>
                </a:solidFill>
              </a:rPr>
              <a:t>Отметка в бланке регистрации и подпись организатора</a:t>
            </a:r>
          </a:p>
          <a:p>
            <a:r>
              <a:rPr lang="ru-RU" sz="2800" b="0" dirty="0">
                <a:solidFill>
                  <a:srgbClr val="006AB3"/>
                </a:solidFill>
              </a:rPr>
              <a:t>Подпись участника в форме ППЭ-05-02</a:t>
            </a:r>
          </a:p>
          <a:p>
            <a:r>
              <a:rPr lang="ru-RU" sz="2800" b="0" dirty="0">
                <a:solidFill>
                  <a:srgbClr val="006AB3"/>
                </a:solidFill>
              </a:rPr>
              <a:t>ППЭ-21 (подпись </a:t>
            </a:r>
            <a:r>
              <a:rPr lang="ru-RU" sz="2800" b="0" dirty="0" smtClean="0">
                <a:solidFill>
                  <a:srgbClr val="006AB3"/>
                </a:solidFill>
              </a:rPr>
              <a:t>уполномоченного представителя </a:t>
            </a:r>
            <a:r>
              <a:rPr lang="ru-RU" sz="2800" b="0" dirty="0">
                <a:solidFill>
                  <a:srgbClr val="006AB3"/>
                </a:solidFill>
              </a:rPr>
              <a:t>ГЭК</a:t>
            </a:r>
            <a:r>
              <a:rPr lang="ru-RU" sz="2800" b="0" dirty="0" smtClean="0">
                <a:solidFill>
                  <a:srgbClr val="006AB3"/>
                </a:solidFill>
              </a:rPr>
              <a:t>)</a:t>
            </a:r>
          </a:p>
          <a:p>
            <a:endParaRPr lang="ru-RU" sz="2800" dirty="0">
              <a:solidFill>
                <a:srgbClr val="006AB3"/>
              </a:solidFill>
            </a:endParaRPr>
          </a:p>
          <a:p>
            <a:pPr marL="0" indent="0">
              <a:buNone/>
            </a:pPr>
            <a:r>
              <a:rPr lang="ru-RU" sz="2800" dirty="0">
                <a:solidFill>
                  <a:srgbClr val="006AB3"/>
                </a:solidFill>
              </a:rPr>
              <a:t>ДОСРОЧНОЕ ЗАВЕРШЕНИЕ ЭКЗАМЕНА ПО УВАЖИТЕЛЬНОЙ ПРИЧИНЕ:</a:t>
            </a:r>
          </a:p>
          <a:p>
            <a:r>
              <a:rPr lang="ru-RU" sz="2800" b="0" dirty="0">
                <a:solidFill>
                  <a:srgbClr val="006AB3"/>
                </a:solidFill>
              </a:rPr>
              <a:t>ППЭ-05-02</a:t>
            </a:r>
          </a:p>
          <a:p>
            <a:r>
              <a:rPr lang="ru-RU" sz="2800" b="0" dirty="0">
                <a:solidFill>
                  <a:srgbClr val="006AB3"/>
                </a:solidFill>
              </a:rPr>
              <a:t>Отметка в бланке регистрации и подпись организатора</a:t>
            </a:r>
          </a:p>
          <a:p>
            <a:r>
              <a:rPr lang="ru-RU" sz="2800" b="0" dirty="0">
                <a:solidFill>
                  <a:srgbClr val="006AB3"/>
                </a:solidFill>
              </a:rPr>
              <a:t>Подпись участника в форме ППЭ-05-02</a:t>
            </a:r>
          </a:p>
          <a:p>
            <a:r>
              <a:rPr lang="ru-RU" sz="2800" b="0" dirty="0">
                <a:solidFill>
                  <a:srgbClr val="006AB3"/>
                </a:solidFill>
              </a:rPr>
              <a:t>ППЭ-22 (подпись </a:t>
            </a:r>
            <a:r>
              <a:rPr lang="ru-RU" sz="2800" b="0" dirty="0" smtClean="0">
                <a:solidFill>
                  <a:srgbClr val="006AB3"/>
                </a:solidFill>
              </a:rPr>
              <a:t>уполномоченного представителя </a:t>
            </a:r>
            <a:r>
              <a:rPr lang="ru-RU" sz="2800" b="0" dirty="0">
                <a:solidFill>
                  <a:srgbClr val="006AB3"/>
                </a:solidFill>
              </a:rPr>
              <a:t>ГЭК, подпись медработника</a:t>
            </a:r>
            <a:r>
              <a:rPr lang="ru-RU" sz="2800" b="0" dirty="0" smtClean="0">
                <a:solidFill>
                  <a:srgbClr val="006AB3"/>
                </a:solidFill>
              </a:rPr>
              <a:t>)</a:t>
            </a:r>
          </a:p>
          <a:p>
            <a:endParaRPr lang="ru-RU" sz="2800" dirty="0">
              <a:solidFill>
                <a:srgbClr val="006AB3"/>
              </a:solidFill>
            </a:endParaRPr>
          </a:p>
          <a:p>
            <a:pPr marL="0" indent="0">
              <a:buNone/>
            </a:pPr>
            <a:r>
              <a:rPr lang="ru-RU" sz="2800" dirty="0">
                <a:solidFill>
                  <a:srgbClr val="006AB3"/>
                </a:solidFill>
              </a:rPr>
              <a:t>АПЕЛЛЯЦИЯ О НАРУШЕНИИ УСТАНОВЛЕННОГО ПОРЯДКА ПРОВЕДЕНИЯ </a:t>
            </a:r>
            <a:r>
              <a:rPr lang="ru-RU" sz="2800" dirty="0" smtClean="0">
                <a:solidFill>
                  <a:srgbClr val="006AB3"/>
                </a:solidFill>
              </a:rPr>
              <a:t>ГИА-9:</a:t>
            </a:r>
            <a:endParaRPr lang="ru-RU" sz="2800" dirty="0">
              <a:solidFill>
                <a:srgbClr val="006AB3"/>
              </a:solidFill>
            </a:endParaRPr>
          </a:p>
          <a:p>
            <a:r>
              <a:rPr lang="ru-RU" sz="2800" b="0" dirty="0">
                <a:solidFill>
                  <a:srgbClr val="006AB3"/>
                </a:solidFill>
              </a:rPr>
              <a:t>Подается до выхода из ППЭ</a:t>
            </a:r>
          </a:p>
          <a:p>
            <a:r>
              <a:rPr lang="ru-RU" sz="2800" b="0" dirty="0">
                <a:solidFill>
                  <a:srgbClr val="006AB3"/>
                </a:solidFill>
              </a:rPr>
              <a:t>ППЭ-02, ППЭ-03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23364" y="3227558"/>
            <a:ext cx="2005603" cy="20217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1899" y="9011164"/>
            <a:ext cx="2890634" cy="21679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112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6655" y="118788"/>
            <a:ext cx="12271464" cy="1512169"/>
          </a:xfrm>
        </p:spPr>
        <p:txBody>
          <a:bodyPr>
            <a:normAutofit/>
          </a:bodyPr>
          <a:lstStyle/>
          <a:p>
            <a:r>
              <a:rPr lang="ru-RU" sz="4800" dirty="0" smtClean="0"/>
              <a:t>Удаление участника ГИА</a:t>
            </a:r>
            <a:endParaRPr lang="ru-RU" sz="4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97969" y="2154902"/>
            <a:ext cx="6503080" cy="9384362"/>
          </a:xfrm>
          <a:prstGeom prst="rect">
            <a:avLst/>
          </a:prstGeom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306485" y="4586199"/>
            <a:ext cx="3311360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форма ППЭ-21 </a:t>
            </a:r>
          </a:p>
          <a:p>
            <a:pPr algn="ctr"/>
            <a:r>
              <a:rPr lang="ru-RU" b="1" dirty="0"/>
              <a:t>«Акт об удалении участника ГИА»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287000" y="2966472"/>
            <a:ext cx="5410200" cy="343432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Акт составляется </a:t>
            </a:r>
            <a:r>
              <a:rPr lang="ru-RU" sz="2800" dirty="0" smtClean="0"/>
              <a:t>уполномоченным представителем </a:t>
            </a:r>
            <a:r>
              <a:rPr lang="ru-RU" sz="2800" dirty="0"/>
              <a:t>ГЭК совместно с ответственным организатором в аудитории и руководителем ППЭ в штабе ППЭ на любом этапе проведения экзамена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319084" y="6539086"/>
            <a:ext cx="5410200" cy="283084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Уполномоченный представитель </a:t>
            </a:r>
            <a:r>
              <a:rPr lang="ru-RU" sz="2800" dirty="0"/>
              <a:t>ГЭК осуществляет контроль наличия соответствующих отметок в бланках регистрации таких участников </a:t>
            </a:r>
            <a:r>
              <a:rPr lang="ru-RU" sz="2800" dirty="0" smtClean="0"/>
              <a:t>ОГЭ</a:t>
            </a:r>
            <a:endParaRPr lang="ru-RU" sz="28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241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22380" y="175936"/>
            <a:ext cx="12271464" cy="1512169"/>
          </a:xfrm>
        </p:spPr>
        <p:txBody>
          <a:bodyPr>
            <a:noAutofit/>
          </a:bodyPr>
          <a:lstStyle/>
          <a:p>
            <a:r>
              <a:rPr lang="ru-RU" sz="4000" dirty="0" smtClean="0"/>
              <a:t>Досрочное завершение экзамена участником ГИА по объективным причинам</a:t>
            </a:r>
            <a:endParaRPr lang="ru-RU" sz="4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52731" y="2154852"/>
            <a:ext cx="6494670" cy="934465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30856" y="3839898"/>
            <a:ext cx="3942971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форма ППЭ-22 </a:t>
            </a:r>
          </a:p>
          <a:p>
            <a:pPr algn="ctr"/>
            <a:r>
              <a:rPr lang="ru-RU" b="1" dirty="0"/>
              <a:t>«Акт о досрочном завершении экзамена по объективным причинам»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125200" y="2194559"/>
            <a:ext cx="4749800" cy="46986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Акт составляется </a:t>
            </a:r>
            <a:r>
              <a:rPr lang="ru-RU" sz="2800" dirty="0" smtClean="0"/>
              <a:t>уполномоченным представителем </a:t>
            </a:r>
            <a:r>
              <a:rPr lang="ru-RU" sz="2800" dirty="0"/>
              <a:t>ГЭК совместно с ответственным организатором в аудитории и руководителем ППЭ </a:t>
            </a:r>
          </a:p>
          <a:p>
            <a:pPr algn="ctr"/>
            <a:r>
              <a:rPr lang="ru-RU" sz="2800" dirty="0"/>
              <a:t>в штабе ППЭ на любом этапе проведения экзамена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082997" y="7294098"/>
            <a:ext cx="4749800" cy="33129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Уполномоченный представитель </a:t>
            </a:r>
            <a:r>
              <a:rPr lang="ru-RU" sz="2800" dirty="0"/>
              <a:t>ГЭК осуществляет контроль наличия соответствующих отметок в бланках регистрации таких участников </a:t>
            </a:r>
            <a:r>
              <a:rPr lang="ru-RU" sz="2800" dirty="0" smtClean="0"/>
              <a:t>ОГЭ</a:t>
            </a:r>
            <a:endParaRPr lang="ru-RU" sz="28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294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Завершение </a:t>
            </a:r>
            <a:r>
              <a:rPr lang="ru-RU" dirty="0" smtClean="0"/>
              <a:t>экзамена.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Действия организаторов в аудитории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3434" y="2407877"/>
            <a:ext cx="14461808" cy="772032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800" dirty="0"/>
              <a:t>Организатор объявляет об окончании </a:t>
            </a:r>
            <a:r>
              <a:rPr lang="ru-RU" sz="2800" dirty="0" smtClean="0"/>
              <a:t>экзамена;</a:t>
            </a:r>
            <a:endParaRPr lang="ru-RU" sz="2800" dirty="0"/>
          </a:p>
          <a:p>
            <a:pPr>
              <a:buFont typeface="Wingdings" panose="05000000000000000000" pitchFamily="2" charset="2"/>
              <a:buChar char="ü"/>
            </a:pPr>
            <a:r>
              <a:rPr lang="ru-RU" sz="2800" dirty="0"/>
              <a:t>Производит сбор ЭМ</a:t>
            </a:r>
            <a:r>
              <a:rPr lang="ru-RU" sz="2800" dirty="0" smtClean="0"/>
              <a:t>:</a:t>
            </a:r>
          </a:p>
          <a:p>
            <a:pPr marL="1524000" indent="-711200"/>
            <a:r>
              <a:rPr lang="ru-RU" sz="2800" b="0" dirty="0" smtClean="0"/>
              <a:t>В </a:t>
            </a:r>
            <a:r>
              <a:rPr lang="ru-RU" sz="2800" b="0" dirty="0"/>
              <a:t>возвратный доставочный пакет с бланками участников (в том числе с доп. бланками ответов № 2);</a:t>
            </a:r>
          </a:p>
          <a:p>
            <a:pPr marL="1524000" indent="-711200"/>
            <a:r>
              <a:rPr lang="ru-RU" sz="2800" b="0" dirty="0"/>
              <a:t>Неиспользованные: доставочные пакеты с </a:t>
            </a:r>
            <a:r>
              <a:rPr lang="ru-RU" sz="2800" b="0" dirty="0" smtClean="0"/>
              <a:t>комплектами ЭМ, комплекты ЭМ </a:t>
            </a:r>
            <a:r>
              <a:rPr lang="ru-RU" sz="2800" b="0" dirty="0"/>
              <a:t>дополнительные бланки ответов №2, черновики;</a:t>
            </a:r>
          </a:p>
          <a:p>
            <a:pPr marL="1524000" indent="-711200"/>
            <a:r>
              <a:rPr lang="ru-RU" sz="2800" b="0" dirty="0" smtClean="0"/>
              <a:t>Комплекты ЭМ, </a:t>
            </a:r>
            <a:r>
              <a:rPr lang="ru-RU" sz="2800" b="0" dirty="0"/>
              <a:t>испорченные или имеющие полиграфические дефекты; </a:t>
            </a:r>
          </a:p>
          <a:p>
            <a:pPr marL="1524000" indent="-711200"/>
            <a:r>
              <a:rPr lang="ru-RU" sz="2800" b="0" dirty="0"/>
              <a:t>КИМ участников </a:t>
            </a:r>
            <a:r>
              <a:rPr lang="ru-RU" sz="2800" b="0" dirty="0" smtClean="0"/>
              <a:t>ОГЭ</a:t>
            </a:r>
            <a:r>
              <a:rPr lang="ru-RU" sz="2800" b="0" dirty="0"/>
              <a:t>, вложенные в конверт от </a:t>
            </a:r>
            <a:r>
              <a:rPr lang="ru-RU" sz="2800" b="0" dirty="0" smtClean="0"/>
              <a:t>ЭМ;</a:t>
            </a:r>
            <a:endParaRPr lang="ru-RU" sz="2800" b="0" dirty="0"/>
          </a:p>
          <a:p>
            <a:pPr marL="1524000" indent="-711200"/>
            <a:r>
              <a:rPr lang="ru-RU" sz="2800" b="0" dirty="0"/>
              <a:t>Запечатанный конверт с использованными черновиками участников;</a:t>
            </a:r>
          </a:p>
          <a:p>
            <a:pPr marL="1524000" indent="-711200"/>
            <a:r>
              <a:rPr lang="ru-RU" sz="2800" b="0" dirty="0"/>
              <a:t>Формы, протоколы, служебные записки, заполненные в аудитории.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39723" y="8409541"/>
            <a:ext cx="13780478" cy="12867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>
                <a:solidFill>
                  <a:srgbClr val="006AB3"/>
                </a:solidFill>
              </a:rPr>
              <a:t>Организаторы покидают ППЭ после передачи всех ЭМ руководителю ППЭ и с разрешения руководителя ППЭ.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15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7" y="162759"/>
            <a:ext cx="13074898" cy="1512169"/>
          </a:xfrm>
        </p:spPr>
        <p:txBody>
          <a:bodyPr>
            <a:noAutofit/>
          </a:bodyPr>
          <a:lstStyle/>
          <a:p>
            <a:pPr lvl="0"/>
            <a:r>
              <a:rPr lang="ru-RU" sz="4000" dirty="0">
                <a:solidFill>
                  <a:srgbClr val="E2001A"/>
                </a:solidFill>
                <a:latin typeface="+mn-lt"/>
              </a:rPr>
              <a:t>Апелляция </a:t>
            </a:r>
            <a:r>
              <a:rPr lang="ru-RU" sz="4000" dirty="0" smtClean="0">
                <a:solidFill>
                  <a:srgbClr val="E2001A"/>
                </a:solidFill>
                <a:latin typeface="+mn-lt"/>
              </a:rPr>
              <a:t>о нарушении проведения </a:t>
            </a:r>
            <a:r>
              <a:rPr lang="ru-RU" sz="4000" dirty="0">
                <a:solidFill>
                  <a:srgbClr val="E2001A"/>
                </a:solidFill>
                <a:latin typeface="+mn-lt"/>
              </a:rPr>
              <a:t>ГИА в </a:t>
            </a:r>
            <a:r>
              <a:rPr lang="ru-RU" sz="4000" dirty="0" smtClean="0">
                <a:solidFill>
                  <a:srgbClr val="E2001A"/>
                </a:solidFill>
                <a:latin typeface="+mn-lt"/>
              </a:rPr>
              <a:t>ППЭ</a:t>
            </a:r>
            <a:endParaRPr lang="ru-RU" sz="3600" dirty="0">
              <a:solidFill>
                <a:srgbClr val="E2001A"/>
              </a:solidFill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331240" y="3010094"/>
            <a:ext cx="7274656" cy="136679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2060"/>
                </a:solidFill>
              </a:rPr>
              <a:t>и</a:t>
            </a:r>
            <a:r>
              <a:rPr lang="ru-RU" sz="2800" dirty="0" smtClean="0">
                <a:solidFill>
                  <a:srgbClr val="002060"/>
                </a:solidFill>
              </a:rPr>
              <a:t>меет право подать апелляцию на любом этапе проведения ГИА в ППЭ (до выхода из ППЭ!)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100173" y="1955840"/>
            <a:ext cx="4505723" cy="1158176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3200" b="1" dirty="0" smtClean="0">
                <a:solidFill>
                  <a:srgbClr val="E2001A"/>
                </a:solidFill>
              </a:rPr>
              <a:t>Участник экзамена:</a:t>
            </a:r>
            <a:endParaRPr lang="ru-RU" sz="3200" b="1" dirty="0">
              <a:solidFill>
                <a:srgbClr val="E2001A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331240" y="5348060"/>
            <a:ext cx="7274656" cy="549640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002060"/>
                </a:solidFill>
              </a:rPr>
              <a:t>проводит проверку </a:t>
            </a:r>
            <a:r>
              <a:rPr lang="ru-RU" sz="2800" dirty="0">
                <a:solidFill>
                  <a:srgbClr val="002060"/>
                </a:solidFill>
              </a:rPr>
              <a:t>по факту изложенного участником </a:t>
            </a:r>
            <a:r>
              <a:rPr lang="ru-RU" sz="2800" dirty="0" smtClean="0">
                <a:solidFill>
                  <a:srgbClr val="002060"/>
                </a:solidFill>
              </a:rPr>
              <a:t>ГИА в </a:t>
            </a:r>
            <a:r>
              <a:rPr lang="ru-RU" sz="2800" dirty="0">
                <a:solidFill>
                  <a:srgbClr val="002060"/>
                </a:solidFill>
              </a:rPr>
              <a:t>апелляции о нарушении установленного порядка проведения </a:t>
            </a:r>
            <a:r>
              <a:rPr lang="ru-RU" sz="2800" dirty="0" smtClean="0">
                <a:solidFill>
                  <a:srgbClr val="002060"/>
                </a:solidFill>
              </a:rPr>
              <a:t>ГИА материала после </a:t>
            </a:r>
            <a:r>
              <a:rPr lang="ru-RU" sz="2800" dirty="0">
                <a:solidFill>
                  <a:srgbClr val="002060"/>
                </a:solidFill>
              </a:rPr>
              <a:t>окончания экзамена в аудиториях ППЭ</a:t>
            </a:r>
            <a:r>
              <a:rPr lang="ru-RU" altLang="ru-RU" sz="2800" dirty="0" smtClean="0">
                <a:solidFill>
                  <a:srgbClr val="002060"/>
                </a:solidFill>
              </a:rPr>
              <a:t>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altLang="ru-RU" sz="2800" dirty="0">
              <a:solidFill>
                <a:srgbClr val="00206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rgbClr val="002060"/>
                </a:solidFill>
              </a:rPr>
              <a:t>д</a:t>
            </a:r>
            <a:r>
              <a:rPr lang="ru-RU" sz="2800" dirty="0" smtClean="0">
                <a:solidFill>
                  <a:srgbClr val="002060"/>
                </a:solidFill>
              </a:rPr>
              <a:t>ля </a:t>
            </a:r>
            <a:r>
              <a:rPr lang="ru-RU" sz="2800" dirty="0">
                <a:solidFill>
                  <a:srgbClr val="002060"/>
                </a:solidFill>
              </a:rPr>
              <a:t>проведения проверки может </a:t>
            </a:r>
            <a:r>
              <a:rPr lang="ru-RU" sz="2800" dirty="0" smtClean="0">
                <a:solidFill>
                  <a:srgbClr val="002060"/>
                </a:solidFill>
              </a:rPr>
              <a:t>создать комиссию, </a:t>
            </a:r>
            <a:r>
              <a:rPr lang="ru-RU" sz="2800" dirty="0">
                <a:solidFill>
                  <a:srgbClr val="002060"/>
                </a:solidFill>
              </a:rPr>
              <a:t>в состав которой входят </a:t>
            </a:r>
            <a:r>
              <a:rPr lang="ru-RU" sz="2800" dirty="0" smtClean="0">
                <a:solidFill>
                  <a:srgbClr val="002060"/>
                </a:solidFill>
              </a:rPr>
              <a:t>уполномоченный представитель ГЭК, </a:t>
            </a:r>
            <a:r>
              <a:rPr lang="ru-RU" sz="2800" dirty="0">
                <a:solidFill>
                  <a:srgbClr val="002060"/>
                </a:solidFill>
              </a:rPr>
              <a:t>работники ППЭ, общественный наблюдатель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877909" y="4282999"/>
            <a:ext cx="6727988" cy="1128381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3200" b="1" dirty="0" smtClean="0">
                <a:solidFill>
                  <a:srgbClr val="E2001A"/>
                </a:solidFill>
              </a:rPr>
              <a:t>Уполномоченный представитель ГЭК:</a:t>
            </a:r>
            <a:endParaRPr lang="ru-RU" sz="3200" b="1" dirty="0">
              <a:solidFill>
                <a:srgbClr val="E2001A"/>
              </a:solidFill>
            </a:endParaRPr>
          </a:p>
        </p:txBody>
      </p:sp>
      <p:pic>
        <p:nvPicPr>
          <p:cNvPr id="11" name="Объект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158" y="2202055"/>
            <a:ext cx="5738543" cy="905124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487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24349" y="3705969"/>
            <a:ext cx="14413870" cy="6103049"/>
          </a:xfrm>
          <a:prstGeom prst="rect">
            <a:avLst/>
          </a:prstGeom>
          <a:solidFill>
            <a:srgbClr val="87888A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975"/>
          </a:p>
        </p:txBody>
      </p:sp>
      <p:sp>
        <p:nvSpPr>
          <p:cNvPr id="12" name="Прямоугольник 11"/>
          <p:cNvSpPr/>
          <p:nvPr/>
        </p:nvSpPr>
        <p:spPr>
          <a:xfrm>
            <a:off x="3434609" y="243720"/>
            <a:ext cx="11830632" cy="759234"/>
          </a:xfrm>
          <a:prstGeom prst="rect">
            <a:avLst/>
          </a:prstGeom>
          <a:noFill/>
        </p:spPr>
        <p:txBody>
          <a:bodyPr/>
          <a:lstStyle/>
          <a:p>
            <a:pPr algn="ctr">
              <a:spcBef>
                <a:spcPct val="0"/>
              </a:spcBef>
            </a:pPr>
            <a:r>
              <a:rPr lang="ru-RU" sz="4400" b="1" dirty="0">
                <a:solidFill>
                  <a:srgbClr val="E2001A"/>
                </a:solidFill>
                <a:latin typeface="+mj-lt"/>
                <a:ea typeface="+mj-ea"/>
                <a:cs typeface="Times New Roman" panose="02020603050405020304" pitchFamily="18" charset="0"/>
              </a:rPr>
              <a:t>Действия руководителя ППЭ и </a:t>
            </a:r>
            <a:r>
              <a:rPr lang="ru-RU" sz="4400" b="1" dirty="0" smtClean="0">
                <a:solidFill>
                  <a:srgbClr val="E2001A"/>
                </a:solidFill>
                <a:latin typeface="+mj-lt"/>
                <a:ea typeface="+mj-ea"/>
                <a:cs typeface="Times New Roman" panose="02020603050405020304" pitchFamily="18" charset="0"/>
              </a:rPr>
              <a:t>уполномоченного представителя </a:t>
            </a:r>
            <a:r>
              <a:rPr lang="ru-RU" sz="4400" b="1" dirty="0">
                <a:solidFill>
                  <a:srgbClr val="E2001A"/>
                </a:solidFill>
                <a:latin typeface="+mj-lt"/>
                <a:ea typeface="+mj-ea"/>
                <a:cs typeface="Times New Roman" panose="02020603050405020304" pitchFamily="18" charset="0"/>
              </a:rPr>
              <a:t>ГЭК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87487" y="2447764"/>
            <a:ext cx="7893700" cy="741421"/>
          </a:xfrm>
          <a:prstGeom prst="rect">
            <a:avLst/>
          </a:prstGeom>
          <a:ln w="28575">
            <a:solidFill>
              <a:srgbClr val="E2001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2800" b="1">
                <a:solidFill>
                  <a:srgbClr val="C00000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sz="4218" dirty="0">
                <a:solidFill>
                  <a:srgbClr val="E2001A"/>
                </a:solidFill>
                <a:latin typeface="+mj-lt"/>
                <a:cs typeface="Times New Roman" panose="02020603050405020304" pitchFamily="18" charset="0"/>
              </a:rPr>
              <a:t>Этап завершения ГИА в ППЭ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38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77440" y="4004469"/>
            <a:ext cx="13507688" cy="5838330"/>
          </a:xfrm>
          <a:prstGeom prst="rect">
            <a:avLst/>
          </a:prstGeom>
          <a:solidFill>
            <a:srgbClr val="D9DADB"/>
          </a:solidFill>
          <a:ln>
            <a:solidFill>
              <a:srgbClr val="D9DADB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515" b="1" dirty="0">
                <a:cs typeface="Times New Roman" panose="02020603050405020304" pitchFamily="18" charset="0"/>
              </a:rPr>
              <a:t>В Штабе ППЭ </a:t>
            </a:r>
            <a:r>
              <a:rPr lang="ru-RU" sz="3515" b="1" dirty="0" smtClean="0">
                <a:cs typeface="Times New Roman" panose="02020603050405020304" pitchFamily="18" charset="0"/>
              </a:rPr>
              <a:t>получить ото </a:t>
            </a:r>
            <a:r>
              <a:rPr lang="ru-RU" sz="3515" b="1" dirty="0">
                <a:cs typeface="Times New Roman" panose="02020603050405020304" pitchFamily="18" charset="0"/>
              </a:rPr>
              <a:t>всех ответственных организаторов в аудитории следующие материалы</a:t>
            </a:r>
          </a:p>
          <a:p>
            <a:pPr marL="502148" indent="-502148"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ru-RU" sz="2812" dirty="0" smtClean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запечатанные возвратные доставочные пакеты </a:t>
            </a:r>
            <a:r>
              <a:rPr lang="ru-RU" sz="2812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/>
            </a:r>
            <a:br>
              <a:rPr lang="ru-RU" sz="2812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</a:br>
            <a:r>
              <a:rPr lang="ru-RU" sz="2812" dirty="0" smtClean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с </a:t>
            </a:r>
            <a:r>
              <a:rPr lang="ru-RU" sz="2812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бланками ответов № 1, с бланками ответов № </a:t>
            </a:r>
            <a:r>
              <a:rPr lang="ru-RU" sz="2812" dirty="0" smtClean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2 (в том числе с доп. </a:t>
            </a:r>
            <a:r>
              <a:rPr lang="ru-RU" sz="2812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б</a:t>
            </a:r>
            <a:r>
              <a:rPr lang="ru-RU" sz="2812" dirty="0" smtClean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ланками ответов № 2)</a:t>
            </a:r>
            <a:endParaRPr lang="ru-RU" sz="2812" dirty="0">
              <a:solidFill>
                <a:schemeClr val="tx2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pPr marL="502148" indent="-502148" algn="just"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ru-RU" sz="2812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конверты с вложенными в них КИМ </a:t>
            </a:r>
            <a:endParaRPr lang="ru-RU" sz="2812" dirty="0" smtClean="0">
              <a:solidFill>
                <a:schemeClr val="tx2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pPr marL="502148" indent="-502148" algn="just"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ru-RU" sz="2812" dirty="0" smtClean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конверт </a:t>
            </a:r>
            <a:r>
              <a:rPr lang="ru-RU" sz="2812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с использованными </a:t>
            </a:r>
            <a:r>
              <a:rPr lang="ru-RU" sz="2812" dirty="0" smtClean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черновикам</a:t>
            </a:r>
            <a:endParaRPr lang="ru-RU" sz="2812" dirty="0">
              <a:solidFill>
                <a:schemeClr val="tx2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pPr marL="502148" indent="-502148" algn="just"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ru-RU" sz="2812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неиспользованные черновики</a:t>
            </a:r>
          </a:p>
          <a:p>
            <a:pPr marL="502148" indent="-502148" algn="just"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ru-RU" sz="2812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неиспользованные ИК</a:t>
            </a:r>
          </a:p>
          <a:p>
            <a:pPr marL="502148" indent="-502148" algn="just"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ru-RU" sz="2812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испорченные или имеющие полиграфические дефекты ИК </a:t>
            </a:r>
            <a:endParaRPr lang="ru-RU" sz="2812" dirty="0" smtClean="0">
              <a:solidFill>
                <a:schemeClr val="tx2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endParaRPr lang="ru-RU" sz="2812" b="1" dirty="0">
              <a:solidFill>
                <a:schemeClr val="tx2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530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4000">
        <p14:reveal dir="r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5202" y="228445"/>
            <a:ext cx="1213411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E2001A"/>
                </a:solidFill>
                <a:latin typeface="+mj-lt"/>
                <a:cs typeface="Times New Roman" panose="02020603050405020304" pitchFamily="18" charset="0"/>
              </a:rPr>
              <a:t>Действия руководителя ППЭ и </a:t>
            </a:r>
            <a:r>
              <a:rPr lang="ru-RU" sz="4400" b="1" dirty="0" smtClean="0">
                <a:solidFill>
                  <a:srgbClr val="E2001A"/>
                </a:solidFill>
                <a:latin typeface="+mj-lt"/>
                <a:cs typeface="Times New Roman" panose="02020603050405020304" pitchFamily="18" charset="0"/>
              </a:rPr>
              <a:t>уполномоченного представителя </a:t>
            </a:r>
            <a:r>
              <a:rPr lang="ru-RU" sz="4400" b="1" dirty="0">
                <a:solidFill>
                  <a:srgbClr val="E2001A"/>
                </a:solidFill>
                <a:latin typeface="+mj-lt"/>
                <a:cs typeface="Times New Roman" panose="02020603050405020304" pitchFamily="18" charset="0"/>
              </a:rPr>
              <a:t>ГЭК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39</a:t>
            </a:fld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51371" y="3747080"/>
            <a:ext cx="14413870" cy="5547162"/>
          </a:xfrm>
          <a:prstGeom prst="rect">
            <a:avLst/>
          </a:prstGeom>
          <a:solidFill>
            <a:srgbClr val="87888A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975"/>
          </a:p>
        </p:txBody>
      </p:sp>
      <p:sp>
        <p:nvSpPr>
          <p:cNvPr id="6" name="Прямоугольник 5"/>
          <p:cNvSpPr/>
          <p:nvPr/>
        </p:nvSpPr>
        <p:spPr>
          <a:xfrm>
            <a:off x="1823761" y="3990160"/>
            <a:ext cx="12469090" cy="5061001"/>
          </a:xfrm>
          <a:prstGeom prst="rect">
            <a:avLst/>
          </a:prstGeom>
          <a:solidFill>
            <a:srgbClr val="D9DADB"/>
          </a:solidFill>
          <a:ln w="28575"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12" b="1" dirty="0">
                <a:solidFill>
                  <a:srgbClr val="006AB3"/>
                </a:solidFill>
                <a:cs typeface="Times New Roman" panose="02020603050405020304" pitchFamily="18" charset="0"/>
              </a:rPr>
              <a:t>Руководитель ППЭ принимает</a:t>
            </a:r>
          </a:p>
          <a:p>
            <a:pPr algn="ctr"/>
            <a:r>
              <a:rPr lang="ru-RU" sz="2812" b="1" dirty="0">
                <a:solidFill>
                  <a:srgbClr val="006AB3"/>
                </a:solidFill>
                <a:cs typeface="Times New Roman" panose="02020603050405020304" pitchFamily="18" charset="0"/>
              </a:rPr>
              <a:t>от ответственного организатора в аудитории</a:t>
            </a:r>
            <a:endParaRPr lang="ru-RU" sz="2812" dirty="0">
              <a:solidFill>
                <a:srgbClr val="006AB3"/>
              </a:solidFill>
              <a:cs typeface="Times New Roman" panose="02020603050405020304" pitchFamily="18" charset="0"/>
            </a:endParaRPr>
          </a:p>
          <a:p>
            <a:pPr marL="502148" indent="-502148" algn="just"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ru-RU" sz="2812" dirty="0">
                <a:solidFill>
                  <a:srgbClr val="006AB3"/>
                </a:solidFill>
                <a:cs typeface="Times New Roman" panose="02020603050405020304" pitchFamily="18" charset="0"/>
              </a:rPr>
              <a:t>форму ППЭ-05-02 «Протокол проведения </a:t>
            </a:r>
            <a:r>
              <a:rPr lang="ru-RU" sz="2812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ГИА-9 </a:t>
            </a:r>
            <a:r>
              <a:rPr lang="ru-RU" sz="2812" dirty="0">
                <a:solidFill>
                  <a:srgbClr val="006AB3"/>
                </a:solidFill>
                <a:cs typeface="Times New Roman" panose="02020603050405020304" pitchFamily="18" charset="0"/>
              </a:rPr>
              <a:t>в аудитории</a:t>
            </a:r>
            <a:r>
              <a:rPr lang="ru-RU" sz="2812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» </a:t>
            </a:r>
            <a:endParaRPr lang="ru-RU" sz="2812" dirty="0">
              <a:solidFill>
                <a:srgbClr val="006AB3"/>
              </a:solidFill>
              <a:cs typeface="Times New Roman" panose="02020603050405020304" pitchFamily="18" charset="0"/>
            </a:endParaRPr>
          </a:p>
          <a:p>
            <a:pPr marL="502148" indent="-502148" algn="just"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ru-RU" sz="2812" dirty="0">
                <a:solidFill>
                  <a:srgbClr val="006AB3"/>
                </a:solidFill>
                <a:cs typeface="Times New Roman" panose="02020603050405020304" pitchFamily="18" charset="0"/>
              </a:rPr>
              <a:t>форму ППЭ 05-01 «Список участников ГИА в аудитории</a:t>
            </a:r>
            <a:r>
              <a:rPr lang="ru-RU" sz="2812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»</a:t>
            </a:r>
            <a:endParaRPr lang="ru-RU" sz="2812" dirty="0">
              <a:solidFill>
                <a:srgbClr val="006AB3"/>
              </a:solidFill>
              <a:cs typeface="Times New Roman" panose="02020603050405020304" pitchFamily="18" charset="0"/>
            </a:endParaRPr>
          </a:p>
          <a:p>
            <a:pPr marL="502148" indent="-502148" algn="just"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ru-RU" sz="2812" dirty="0">
                <a:solidFill>
                  <a:srgbClr val="006AB3"/>
                </a:solidFill>
                <a:cs typeface="Times New Roman" panose="02020603050405020304" pitchFamily="18" charset="0"/>
              </a:rPr>
              <a:t>форму ППЭ-12-02 «Ведомость коррекции персональных данных участников ГИА в аудитории</a:t>
            </a:r>
            <a:r>
              <a:rPr lang="ru-RU" sz="2812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»</a:t>
            </a:r>
            <a:endParaRPr lang="ru-RU" sz="2812" dirty="0">
              <a:solidFill>
                <a:srgbClr val="006AB3"/>
              </a:solidFill>
              <a:cs typeface="Times New Roman" panose="02020603050405020304" pitchFamily="18" charset="0"/>
            </a:endParaRPr>
          </a:p>
          <a:p>
            <a:pPr marL="502148" indent="-502148" algn="just"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ru-RU" sz="2812" dirty="0">
                <a:solidFill>
                  <a:srgbClr val="006AB3"/>
                </a:solidFill>
                <a:cs typeface="Times New Roman" panose="02020603050405020304" pitchFamily="18" charset="0"/>
              </a:rPr>
              <a:t>форму ППЭ-12-03 «Ведомость использования дополнительных бланков ответов № 2</a:t>
            </a:r>
            <a:r>
              <a:rPr lang="ru-RU" sz="2812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»</a:t>
            </a:r>
            <a:endParaRPr lang="ru-RU" sz="2812" dirty="0">
              <a:solidFill>
                <a:srgbClr val="006AB3"/>
              </a:solidFill>
              <a:cs typeface="Times New Roman" panose="02020603050405020304" pitchFamily="18" charset="0"/>
            </a:endParaRPr>
          </a:p>
          <a:p>
            <a:pPr marL="502148" indent="-502148" algn="just"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ru-RU" sz="2812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форму </a:t>
            </a:r>
            <a:r>
              <a:rPr lang="ru-RU" sz="2812" dirty="0">
                <a:solidFill>
                  <a:srgbClr val="006AB3"/>
                </a:solidFill>
                <a:cs typeface="Times New Roman" panose="02020603050405020304" pitchFamily="18" charset="0"/>
              </a:rPr>
              <a:t>ППЭ-16 расшифровка кодов </a:t>
            </a:r>
            <a:r>
              <a:rPr lang="ru-RU" sz="2812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образовательных организаций</a:t>
            </a:r>
            <a:endParaRPr lang="ru-RU" sz="2812" dirty="0">
              <a:solidFill>
                <a:srgbClr val="006AB3"/>
              </a:solidFill>
              <a:cs typeface="Times New Roman" panose="02020603050405020304" pitchFamily="18" charset="0"/>
            </a:endParaRPr>
          </a:p>
          <a:p>
            <a:pPr marL="502148" indent="-502148" algn="just"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ru-RU" sz="2812" dirty="0">
                <a:solidFill>
                  <a:srgbClr val="006AB3"/>
                </a:solidFill>
                <a:cs typeface="Times New Roman" panose="02020603050405020304" pitchFamily="18" charset="0"/>
              </a:rPr>
              <a:t>служебные </a:t>
            </a:r>
            <a:r>
              <a:rPr lang="ru-RU" sz="2812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записки</a:t>
            </a:r>
            <a:endParaRPr lang="ru-RU" sz="2812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69766" y="2254865"/>
            <a:ext cx="7493719" cy="707886"/>
          </a:xfrm>
          <a:prstGeom prst="rect">
            <a:avLst/>
          </a:prstGeom>
          <a:noFill/>
          <a:ln w="38100">
            <a:solidFill>
              <a:srgbClr val="E2001A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2800" b="1">
                <a:solidFill>
                  <a:srgbClr val="C00000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sz="4000" dirty="0">
                <a:solidFill>
                  <a:srgbClr val="E2001A"/>
                </a:solidFill>
                <a:cs typeface="Times New Roman" panose="02020603050405020304" pitchFamily="18" charset="0"/>
              </a:rPr>
              <a:t>Этап завершения ГИА в ППЭ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192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4000">
        <p14:reveal dir="r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03434" y="2729605"/>
            <a:ext cx="7291695" cy="36252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Подготовка аудиторий ППЭ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1530" y="2890951"/>
            <a:ext cx="3569100" cy="42359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2689" y="2890951"/>
            <a:ext cx="2780381" cy="435731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03434" y="5400711"/>
            <a:ext cx="72916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6AB3"/>
                </a:solidFill>
                <a:cs typeface="Times New Roman" panose="02020603050405020304" pitchFamily="18" charset="0"/>
              </a:rPr>
              <a:t>Убрать стенды, плакаты по соответствующим учебным предметам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7697" y="3257830"/>
            <a:ext cx="2170364" cy="17070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7697" y="3151275"/>
            <a:ext cx="2164268" cy="169483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8138" y="2890951"/>
            <a:ext cx="3468034" cy="2073907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8471647" y="2729605"/>
            <a:ext cx="6793594" cy="224627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06280" y="2779612"/>
            <a:ext cx="1892680" cy="3672551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8471647" y="3203403"/>
            <a:ext cx="53411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6AB3"/>
                </a:solidFill>
              </a:rPr>
              <a:t>Отдельное  рабочее место, </a:t>
            </a:r>
          </a:p>
          <a:p>
            <a:r>
              <a:rPr lang="ru-RU" sz="2400" dirty="0">
                <a:solidFill>
                  <a:srgbClr val="006AB3"/>
                </a:solidFill>
              </a:rPr>
              <a:t>черновики из расчета по 2 листа на каждого участника </a:t>
            </a:r>
            <a:r>
              <a:rPr lang="ru-RU" sz="2400" dirty="0" smtClean="0">
                <a:solidFill>
                  <a:srgbClr val="006AB3"/>
                </a:solidFill>
              </a:rPr>
              <a:t>ОГЭ</a:t>
            </a:r>
            <a:endParaRPr lang="ru-RU" sz="2400" dirty="0">
              <a:solidFill>
                <a:srgbClr val="006AB3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467937" y="5184520"/>
            <a:ext cx="6793594" cy="27163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03420" y="5189944"/>
            <a:ext cx="1996977" cy="1996977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0993072" y="5572094"/>
            <a:ext cx="40847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6AB3"/>
                </a:solidFill>
              </a:rPr>
              <a:t>Часы, находящиеся в поле зрения участников </a:t>
            </a:r>
            <a:r>
              <a:rPr lang="ru-RU" sz="2400" dirty="0" smtClean="0">
                <a:solidFill>
                  <a:srgbClr val="006AB3"/>
                </a:solidFill>
              </a:rPr>
              <a:t>ГИА, </a:t>
            </a:r>
            <a:r>
              <a:rPr lang="ru-RU" sz="2400" dirty="0">
                <a:solidFill>
                  <a:srgbClr val="006AB3"/>
                </a:solidFill>
              </a:rPr>
              <a:t>и черные </a:t>
            </a:r>
            <a:r>
              <a:rPr lang="ru-RU" sz="2400" dirty="0" err="1" smtClean="0">
                <a:solidFill>
                  <a:srgbClr val="006AB3"/>
                </a:solidFill>
              </a:rPr>
              <a:t>гелевые</a:t>
            </a:r>
            <a:r>
              <a:rPr lang="ru-RU" sz="2400" dirty="0" smtClean="0">
                <a:solidFill>
                  <a:srgbClr val="006AB3"/>
                </a:solidFill>
              </a:rPr>
              <a:t> </a:t>
            </a:r>
            <a:r>
              <a:rPr lang="ru-RU" sz="2400" dirty="0">
                <a:solidFill>
                  <a:srgbClr val="006AB3"/>
                </a:solidFill>
              </a:rPr>
              <a:t>ручки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14798" y="7037116"/>
            <a:ext cx="1415659" cy="734439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8489878" y="8097000"/>
            <a:ext cx="6793594" cy="255494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397350" y="8380872"/>
            <a:ext cx="1680512" cy="2887776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8813426" y="8288399"/>
            <a:ext cx="44536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6AB3"/>
                </a:solidFill>
              </a:rPr>
              <a:t>Аудитории, </a:t>
            </a:r>
          </a:p>
          <a:p>
            <a:r>
              <a:rPr lang="ru-RU" sz="2400" dirty="0">
                <a:solidFill>
                  <a:srgbClr val="006AB3"/>
                </a:solidFill>
              </a:rPr>
              <a:t>не задействованные для проведения ГИА, необходимо закрыть, опечатать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803434" y="6523920"/>
            <a:ext cx="7291695" cy="48382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98510" y="6666800"/>
            <a:ext cx="2807444" cy="430608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21915" y="6641481"/>
            <a:ext cx="2376885" cy="4659118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947387" y="9053830"/>
            <a:ext cx="72538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Подготовить стол для упаковки </a:t>
            </a:r>
            <a:r>
              <a:rPr lang="ru-RU" sz="2400" dirty="0">
                <a:solidFill>
                  <a:srgbClr val="006AB3"/>
                </a:solidFill>
                <a:cs typeface="Times New Roman" panose="02020603050405020304" pitchFamily="18" charset="0"/>
              </a:rPr>
              <a:t>ЭМ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2042" y="2820302"/>
            <a:ext cx="3484903" cy="2144555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790411" y="3432044"/>
            <a:ext cx="14413870" cy="3883156"/>
          </a:xfrm>
          <a:prstGeom prst="rect">
            <a:avLst/>
          </a:prstGeom>
          <a:solidFill>
            <a:srgbClr val="87888A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975"/>
          </a:p>
        </p:txBody>
      </p:sp>
      <p:sp>
        <p:nvSpPr>
          <p:cNvPr id="12" name="Прямоугольник 11"/>
          <p:cNvSpPr/>
          <p:nvPr/>
        </p:nvSpPr>
        <p:spPr>
          <a:xfrm>
            <a:off x="3576422" y="259664"/>
            <a:ext cx="11845114" cy="1467535"/>
          </a:xfrm>
          <a:prstGeom prst="rect">
            <a:avLst/>
          </a:prstGeom>
          <a:noFill/>
        </p:spPr>
        <p:txBody>
          <a:bodyPr/>
          <a:lstStyle/>
          <a:p>
            <a:pPr lvl="0" algn="ctr">
              <a:spcBef>
                <a:spcPct val="0"/>
              </a:spcBef>
            </a:pPr>
            <a:r>
              <a:rPr lang="ru-RU" sz="4400" b="1" dirty="0" smtClean="0">
                <a:solidFill>
                  <a:srgbClr val="E2001A"/>
                </a:solidFill>
                <a:cs typeface="Times New Roman" panose="02020603050405020304" pitchFamily="18" charset="0"/>
              </a:rPr>
              <a:t>Особенности проведения ОГЭ для </a:t>
            </a:r>
          </a:p>
          <a:p>
            <a:pPr lvl="0" algn="ctr">
              <a:spcBef>
                <a:spcPct val="0"/>
              </a:spcBef>
            </a:pPr>
            <a:r>
              <a:rPr lang="ru-RU" sz="4400" b="1" dirty="0" smtClean="0">
                <a:solidFill>
                  <a:srgbClr val="E2001A"/>
                </a:solidFill>
                <a:cs typeface="Times New Roman" panose="02020603050405020304" pitchFamily="18" charset="0"/>
              </a:rPr>
              <a:t>лиц с ОВЗ. Завершение экзамена</a:t>
            </a:r>
            <a:endParaRPr lang="ru-RU" sz="4400" b="1" dirty="0">
              <a:solidFill>
                <a:srgbClr val="E2001A"/>
              </a:solidFill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7737" y="2187027"/>
            <a:ext cx="13141611" cy="954107"/>
          </a:xfrm>
          <a:prstGeom prst="rect">
            <a:avLst/>
          </a:prstGeom>
          <a:noFill/>
          <a:ln w="38100">
            <a:solidFill>
              <a:srgbClr val="E2001A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2800" b="1">
                <a:solidFill>
                  <a:srgbClr val="C00000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dirty="0" smtClean="0"/>
              <a:t>Руководитель ППЭ в присутствии уполномоченного представителя ГЭК </a:t>
            </a:r>
          </a:p>
          <a:p>
            <a:r>
              <a:rPr lang="ru-RU" dirty="0" smtClean="0"/>
              <a:t>после окончания экзамена обязан получить: 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40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49771" y="7721599"/>
            <a:ext cx="14413870" cy="3210561"/>
          </a:xfrm>
          <a:prstGeom prst="rect">
            <a:avLst/>
          </a:prstGeom>
          <a:solidFill>
            <a:srgbClr val="87888A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975"/>
          </a:p>
        </p:txBody>
      </p:sp>
      <p:sp>
        <p:nvSpPr>
          <p:cNvPr id="5" name="Прямоугольник 4"/>
          <p:cNvSpPr/>
          <p:nvPr/>
        </p:nvSpPr>
        <p:spPr>
          <a:xfrm>
            <a:off x="571204" y="7978782"/>
            <a:ext cx="14931611" cy="2246769"/>
          </a:xfrm>
          <a:prstGeom prst="rect">
            <a:avLst/>
          </a:prstGeom>
          <a:solidFill>
            <a:srgbClr val="D9DADB"/>
          </a:solidFill>
        </p:spPr>
        <p:txBody>
          <a:bodyPr wrap="square">
            <a:spAutoFit/>
          </a:bodyPr>
          <a:lstStyle/>
          <a:p>
            <a:r>
              <a:rPr lang="ru-RU" sz="2800" i="1" dirty="0" smtClean="0">
                <a:solidFill>
                  <a:srgbClr val="006AB3"/>
                </a:solidFill>
              </a:rPr>
              <a:t>Из аудитории для слабовидящих участников экзамена:</a:t>
            </a:r>
            <a:endParaRPr lang="ru-RU" sz="2800" dirty="0" smtClean="0">
              <a:solidFill>
                <a:srgbClr val="006AB3"/>
              </a:solidFill>
            </a:endParaRPr>
          </a:p>
          <a:p>
            <a:pPr marL="365125"/>
            <a:r>
              <a:rPr lang="ru-RU" sz="2800" dirty="0" smtClean="0"/>
              <a:t>запечатанные возвратные доставочные пакеты с бланками ответов № 1 (увеличенными - в конверте формата А3 - и стандартными - в стандартном возвратном доставочном пакете) и бланками ответов № 2 (включая дополнительные бланки ответов № 2)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91525" y="3702986"/>
            <a:ext cx="14931611" cy="2246769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i="1" dirty="0" smtClean="0">
                <a:solidFill>
                  <a:srgbClr val="006AB3"/>
                </a:solidFill>
              </a:rPr>
              <a:t>Из аудитории для слепых участников ГИА:</a:t>
            </a:r>
            <a:endParaRPr lang="ru-RU" sz="2800" dirty="0" smtClean="0">
              <a:solidFill>
                <a:srgbClr val="006AB3"/>
              </a:solidFill>
            </a:endParaRPr>
          </a:p>
          <a:p>
            <a:pPr marL="365125"/>
            <a:r>
              <a:rPr lang="ru-RU" sz="2800" dirty="0" smtClean="0"/>
              <a:t>запечатанные возвратные доставочные пакеты с тетрадями для ответов участников экзамена, дополнительными листами для ответов, если они использовались для записи ответов, и комплектами стандартных бланков для передачи в комиссию </a:t>
            </a:r>
            <a:r>
              <a:rPr lang="ru-RU" sz="2800" dirty="0" err="1" smtClean="0"/>
              <a:t>тифлопереводчиков</a:t>
            </a:r>
            <a:r>
              <a:rPr lang="ru-RU" sz="2800" dirty="0" smtClean="0"/>
              <a:t>; </a:t>
            </a:r>
            <a:r>
              <a:rPr lang="ru-RU" sz="2800" dirty="0" err="1" smtClean="0"/>
              <a:t>черновики;использованные</a:t>
            </a:r>
            <a:r>
              <a:rPr lang="ru-RU" sz="2800" dirty="0" smtClean="0"/>
              <a:t> КИМ.</a:t>
            </a:r>
            <a:endParaRPr lang="ru-RU" sz="28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5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4000">
        <p14:reveal dir="r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51371" y="3147243"/>
            <a:ext cx="14413870" cy="3140552"/>
          </a:xfrm>
          <a:prstGeom prst="rect">
            <a:avLst/>
          </a:prstGeom>
          <a:solidFill>
            <a:srgbClr val="87888A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975"/>
          </a:p>
        </p:txBody>
      </p:sp>
      <p:sp>
        <p:nvSpPr>
          <p:cNvPr id="12" name="Прямоугольник 11"/>
          <p:cNvSpPr/>
          <p:nvPr/>
        </p:nvSpPr>
        <p:spPr>
          <a:xfrm>
            <a:off x="3637382" y="564465"/>
            <a:ext cx="11845114" cy="759234"/>
          </a:xfrm>
          <a:prstGeom prst="rect">
            <a:avLst/>
          </a:prstGeom>
          <a:noFill/>
        </p:spPr>
        <p:txBody>
          <a:bodyPr/>
          <a:lstStyle/>
          <a:p>
            <a:pPr lvl="0" algn="ctr">
              <a:spcBef>
                <a:spcPct val="0"/>
              </a:spcBef>
            </a:pPr>
            <a:r>
              <a:rPr lang="ru-RU" sz="4400" b="1" dirty="0">
                <a:solidFill>
                  <a:srgbClr val="E2001A"/>
                </a:solidFill>
                <a:cs typeface="Times New Roman" panose="02020603050405020304" pitchFamily="18" charset="0"/>
              </a:rPr>
              <a:t>Действия руководителя ППЭ и </a:t>
            </a:r>
            <a:r>
              <a:rPr lang="ru-RU" sz="4400" b="1" dirty="0" smtClean="0">
                <a:solidFill>
                  <a:srgbClr val="E2001A"/>
                </a:solidFill>
                <a:cs typeface="Times New Roman" panose="02020603050405020304" pitchFamily="18" charset="0"/>
              </a:rPr>
              <a:t>уполномоченного представителя </a:t>
            </a:r>
            <a:r>
              <a:rPr lang="ru-RU" sz="4400" b="1" dirty="0">
                <a:solidFill>
                  <a:srgbClr val="E2001A"/>
                </a:solidFill>
                <a:cs typeface="Times New Roman" panose="02020603050405020304" pitchFamily="18" charset="0"/>
              </a:rPr>
              <a:t>ГЭК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09305" y="2133046"/>
            <a:ext cx="6759222" cy="646331"/>
          </a:xfrm>
          <a:prstGeom prst="rect">
            <a:avLst/>
          </a:prstGeom>
          <a:noFill/>
          <a:ln w="38100">
            <a:solidFill>
              <a:srgbClr val="E2001A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2800" b="1">
                <a:solidFill>
                  <a:srgbClr val="C00000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sz="3600" dirty="0">
                <a:solidFill>
                  <a:srgbClr val="E2001A"/>
                </a:solidFill>
                <a:cs typeface="Times New Roman" panose="02020603050405020304" pitchFamily="18" charset="0"/>
              </a:rPr>
              <a:t>Этап завершения ГИА в ППЭ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41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50885" y="3519784"/>
            <a:ext cx="14931611" cy="2800767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6AB3"/>
                </a:solidFill>
                <a:cs typeface="Times New Roman" panose="02020603050405020304" pitchFamily="18" charset="0"/>
              </a:rPr>
              <a:t>Руководитель ППЭ совместно с </a:t>
            </a:r>
            <a:r>
              <a:rPr lang="ru-RU" sz="32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уполномоченным представителем </a:t>
            </a:r>
            <a:r>
              <a:rPr lang="ru-RU" sz="3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ГЭК заполняют формы: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800" b="1" dirty="0">
                <a:solidFill>
                  <a:srgbClr val="006AB3"/>
                </a:solidFill>
                <a:cs typeface="Times New Roman" panose="02020603050405020304" pitchFamily="18" charset="0"/>
              </a:rPr>
              <a:t>ППЭ 14-01 </a:t>
            </a:r>
            <a:r>
              <a:rPr lang="ru-RU" sz="2800" dirty="0">
                <a:solidFill>
                  <a:srgbClr val="006AB3"/>
                </a:solidFill>
                <a:cs typeface="Times New Roman" panose="02020603050405020304" pitchFamily="18" charset="0"/>
              </a:rPr>
              <a:t>«Акт приёмки-передачи экзаменационных материалов в ППЭ</a:t>
            </a:r>
            <a:r>
              <a:rPr lang="ru-RU" sz="2800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» </a:t>
            </a:r>
            <a:endParaRPr lang="ru-RU" sz="2800" dirty="0">
              <a:solidFill>
                <a:srgbClr val="006AB3"/>
              </a:solidFill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800" b="1" dirty="0">
                <a:solidFill>
                  <a:srgbClr val="006AB3"/>
                </a:solidFill>
                <a:cs typeface="Times New Roman" panose="02020603050405020304" pitchFamily="18" charset="0"/>
              </a:rPr>
              <a:t>ППЭ 13-01 </a:t>
            </a:r>
            <a:r>
              <a:rPr lang="ru-RU" sz="2800" dirty="0">
                <a:solidFill>
                  <a:srgbClr val="006AB3"/>
                </a:solidFill>
                <a:cs typeface="Times New Roman" panose="02020603050405020304" pitchFamily="18" charset="0"/>
              </a:rPr>
              <a:t>«Протокол проведения </a:t>
            </a:r>
            <a:r>
              <a:rPr lang="ru-RU" sz="2800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ГИА-9 </a:t>
            </a:r>
            <a:r>
              <a:rPr lang="ru-RU" sz="2800" dirty="0">
                <a:solidFill>
                  <a:srgbClr val="006AB3"/>
                </a:solidFill>
                <a:cs typeface="Times New Roman" panose="02020603050405020304" pitchFamily="18" charset="0"/>
              </a:rPr>
              <a:t>в ППЭ</a:t>
            </a:r>
            <a:r>
              <a:rPr lang="ru-RU" sz="2800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»</a:t>
            </a:r>
            <a:endParaRPr lang="ru-RU" sz="2800" dirty="0">
              <a:solidFill>
                <a:srgbClr val="006AB3"/>
              </a:solidFill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b="1" dirty="0">
                <a:solidFill>
                  <a:srgbClr val="006AB3"/>
                </a:solidFill>
                <a:cs typeface="Times New Roman" panose="02020603050405020304" pitchFamily="18" charset="0"/>
              </a:rPr>
              <a:t>ППЭ 13-02 МАШ</a:t>
            </a:r>
            <a:r>
              <a:rPr lang="ru-RU" sz="2800" dirty="0">
                <a:solidFill>
                  <a:srgbClr val="006AB3"/>
                </a:solidFill>
                <a:cs typeface="Times New Roman" panose="02020603050405020304" pitchFamily="18" charset="0"/>
              </a:rPr>
              <a:t> «Сводная ведомость учёта участников и </a:t>
            </a:r>
            <a:r>
              <a:rPr lang="ru-RU" sz="2800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использования ЭМ в</a:t>
            </a:r>
            <a:r>
              <a:rPr lang="ru-RU" sz="2800" dirty="0">
                <a:solidFill>
                  <a:srgbClr val="006AB3"/>
                </a:solidFill>
                <a:cs typeface="Times New Roman" panose="02020603050405020304" pitchFamily="18" charset="0"/>
              </a:rPr>
              <a:t> ППЭ</a:t>
            </a:r>
            <a:r>
              <a:rPr lang="ru-RU" sz="2800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»</a:t>
            </a:r>
            <a:endParaRPr lang="ru-RU" sz="2800" dirty="0">
              <a:solidFill>
                <a:srgbClr val="006AB3"/>
              </a:solidFill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800" b="1" dirty="0">
                <a:solidFill>
                  <a:srgbClr val="006AB3"/>
                </a:solidFill>
                <a:cs typeface="Times New Roman" panose="02020603050405020304" pitchFamily="18" charset="0"/>
              </a:rPr>
              <a:t>ППЭ-14-02</a:t>
            </a:r>
            <a:r>
              <a:rPr lang="ru-RU" sz="2800" dirty="0">
                <a:solidFill>
                  <a:srgbClr val="006AB3"/>
                </a:solidFill>
                <a:cs typeface="Times New Roman" panose="02020603050405020304" pitchFamily="18" charset="0"/>
              </a:rPr>
              <a:t> «Ведомость выдачи и возврата </a:t>
            </a:r>
            <a:r>
              <a:rPr lang="ru-RU" sz="2800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ЭМ по</a:t>
            </a:r>
            <a:r>
              <a:rPr lang="ru-RU" sz="2800" dirty="0">
                <a:solidFill>
                  <a:srgbClr val="006AB3"/>
                </a:solidFill>
                <a:cs typeface="Times New Roman" panose="02020603050405020304" pitchFamily="18" charset="0"/>
              </a:rPr>
              <a:t> аудиториям ППЭ</a:t>
            </a:r>
            <a:r>
              <a:rPr lang="ru-RU" sz="2800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»</a:t>
            </a:r>
            <a:endParaRPr lang="ru-RU" sz="2800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1371" y="6637489"/>
            <a:ext cx="14413870" cy="3140552"/>
          </a:xfrm>
          <a:prstGeom prst="rect">
            <a:avLst/>
          </a:prstGeom>
          <a:solidFill>
            <a:srgbClr val="87888A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975"/>
          </a:p>
        </p:txBody>
      </p:sp>
      <p:sp>
        <p:nvSpPr>
          <p:cNvPr id="5" name="Прямоугольник 4"/>
          <p:cNvSpPr/>
          <p:nvPr/>
        </p:nvSpPr>
        <p:spPr>
          <a:xfrm>
            <a:off x="550884" y="7084380"/>
            <a:ext cx="14931611" cy="2677656"/>
          </a:xfrm>
          <a:prstGeom prst="rect">
            <a:avLst/>
          </a:prstGeom>
          <a:solidFill>
            <a:srgbClr val="D9DADB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6AB3"/>
                </a:solidFill>
                <a:cs typeface="Times New Roman" panose="02020603050405020304" pitchFamily="18" charset="0"/>
              </a:rPr>
              <a:t>Принять у общественного (-ых) наблюдателя (-ей) </a:t>
            </a:r>
            <a:r>
              <a:rPr lang="ru-RU" sz="2800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заполненную </a:t>
            </a:r>
          </a:p>
          <a:p>
            <a:pPr algn="just"/>
            <a:r>
              <a:rPr lang="ru-RU" sz="28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форму 18-МАШ </a:t>
            </a:r>
            <a:r>
              <a:rPr lang="ru-RU" sz="2800" dirty="0">
                <a:solidFill>
                  <a:srgbClr val="006AB3"/>
                </a:solidFill>
                <a:cs typeface="Times New Roman" panose="02020603050405020304" pitchFamily="18" charset="0"/>
              </a:rPr>
              <a:t>«Акт общественного наблюдения за проведением </a:t>
            </a:r>
            <a:r>
              <a:rPr lang="ru-RU" sz="2800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ГИ-9 </a:t>
            </a:r>
            <a:r>
              <a:rPr lang="ru-RU" sz="2800" dirty="0">
                <a:solidFill>
                  <a:srgbClr val="006AB3"/>
                </a:solidFill>
                <a:cs typeface="Times New Roman" panose="02020603050405020304" pitchFamily="18" charset="0"/>
              </a:rPr>
              <a:t>в ППЭ» </a:t>
            </a:r>
            <a:endParaRPr lang="ru-RU" sz="2800" dirty="0" smtClean="0">
              <a:solidFill>
                <a:srgbClr val="006AB3"/>
              </a:solidFill>
              <a:cs typeface="Times New Roman" panose="02020603050405020304" pitchFamily="18" charset="0"/>
            </a:endParaRPr>
          </a:p>
          <a:p>
            <a:pPr algn="just"/>
            <a:endParaRPr lang="ru-RU" sz="2800" dirty="0" smtClean="0">
              <a:solidFill>
                <a:srgbClr val="006AB3"/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sz="2800" i="1" dirty="0" smtClean="0">
                <a:solidFill>
                  <a:srgbClr val="E2001A"/>
                </a:solidFill>
                <a:cs typeface="Times New Roman" panose="02020603050405020304" pitchFamily="18" charset="0"/>
              </a:rPr>
              <a:t>Все </a:t>
            </a:r>
            <a:r>
              <a:rPr lang="ru-RU" sz="2800" i="1" dirty="0">
                <a:solidFill>
                  <a:srgbClr val="E2001A"/>
                </a:solidFill>
                <a:cs typeface="Times New Roman" panose="02020603050405020304" pitchFamily="18" charset="0"/>
              </a:rPr>
              <a:t>необходимые материалы передаются руководителем ППЭ </a:t>
            </a:r>
            <a:r>
              <a:rPr lang="ru-RU" sz="2800" i="1" dirty="0" smtClean="0">
                <a:solidFill>
                  <a:srgbClr val="E2001A"/>
                </a:solidFill>
                <a:cs typeface="Times New Roman" panose="02020603050405020304" pitchFamily="18" charset="0"/>
              </a:rPr>
              <a:t>уполномоченному представителю </a:t>
            </a:r>
            <a:r>
              <a:rPr lang="ru-RU" sz="2800" i="1" dirty="0">
                <a:solidFill>
                  <a:srgbClr val="E2001A"/>
                </a:solidFill>
                <a:cs typeface="Times New Roman" panose="02020603050405020304" pitchFamily="18" charset="0"/>
              </a:rPr>
              <a:t>ГЭК по форме ППЭ-14-01 «Акт приемки-передачи экзаменационных материалов в ППЭ</a:t>
            </a:r>
            <a:r>
              <a:rPr lang="ru-RU" sz="2800" i="1" dirty="0" smtClean="0">
                <a:solidFill>
                  <a:srgbClr val="E2001A"/>
                </a:solidFill>
                <a:cs typeface="Times New Roman" panose="02020603050405020304" pitchFamily="18" charset="0"/>
              </a:rPr>
              <a:t>»</a:t>
            </a:r>
            <a:endParaRPr lang="ru-RU" sz="2800" i="1" dirty="0">
              <a:solidFill>
                <a:srgbClr val="E2001A"/>
              </a:solidFill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5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4000">
        <p14:reveal dir="r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328862" y="5090673"/>
            <a:ext cx="12172950" cy="2646878"/>
          </a:xfrm>
          <a:prstGeom prst="rect">
            <a:avLst/>
          </a:prstGeom>
          <a:noFill/>
          <a:effectLst>
            <a:glow rad="127000">
              <a:schemeClr val="accent1">
                <a:alpha val="37000"/>
              </a:schemeClr>
            </a:glow>
          </a:effectLst>
          <a:scene3d>
            <a:camera prst="orthographicFront">
              <a:rot lat="0" lon="0" rev="1200000"/>
            </a:camera>
            <a:lightRig rig="threePt" dir="t"/>
          </a:scene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6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ОБРАЗЕЦ</a:t>
            </a:r>
            <a:endParaRPr lang="ru-RU" sz="166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48" name="Содержимое 3"/>
          <p:cNvSpPr txBox="1">
            <a:spLocks/>
          </p:cNvSpPr>
          <p:nvPr/>
        </p:nvSpPr>
        <p:spPr>
          <a:xfrm>
            <a:off x="4717919" y="3975552"/>
            <a:ext cx="6632837" cy="614152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155977" tIns="77989" rIns="155977" bIns="77989" rtlCol="0">
            <a:noAutofit/>
          </a:bodyPr>
          <a:lstStyle/>
          <a:p>
            <a:pPr lvl="0" algn="ctr"/>
            <a:r>
              <a:rPr lang="ru-RU" sz="2729" b="1" u="sng" dirty="0">
                <a:latin typeface="Times New Roman" pitchFamily="18" charset="0"/>
                <a:cs typeface="Times New Roman" pitchFamily="18" charset="0"/>
              </a:rPr>
              <a:t>Отдельно упаковываются</a:t>
            </a:r>
          </a:p>
        </p:txBody>
      </p:sp>
      <p:sp>
        <p:nvSpPr>
          <p:cNvPr id="14" name="Содержимое 3"/>
          <p:cNvSpPr txBox="1">
            <a:spLocks/>
          </p:cNvSpPr>
          <p:nvPr/>
        </p:nvSpPr>
        <p:spPr>
          <a:xfrm>
            <a:off x="541688" y="5277943"/>
            <a:ext cx="4299061" cy="1719624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155977" tIns="77989" rIns="155977" bIns="77989" rtlCol="0">
            <a:noAutofit/>
          </a:bodyPr>
          <a:lstStyle/>
          <a:p>
            <a:pPr algn="just"/>
            <a:r>
              <a:rPr lang="ru-RU" sz="2132" b="1" dirty="0">
                <a:latin typeface="Times New Roman" pitchFamily="18" charset="0"/>
                <a:cs typeface="Times New Roman" pitchFamily="18" charset="0"/>
              </a:rPr>
              <a:t>1. Использованные ЭМ (</a:t>
            </a:r>
            <a:r>
              <a:rPr lang="ru-RU" sz="2132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бланки </a:t>
            </a:r>
            <a:r>
              <a:rPr lang="ru-RU" sz="2132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ответов №1,  </a:t>
            </a:r>
            <a:r>
              <a:rPr lang="ru-RU" sz="2132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бланки ответов №2 (в том числе дополнительные бланки ответов №2))</a:t>
            </a:r>
            <a:endParaRPr lang="ru-RU" sz="2132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одержимое 3"/>
          <p:cNvSpPr txBox="1">
            <a:spLocks/>
          </p:cNvSpPr>
          <p:nvPr/>
        </p:nvSpPr>
        <p:spPr>
          <a:xfrm>
            <a:off x="11227925" y="5326686"/>
            <a:ext cx="4299061" cy="1596794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155977" tIns="77989" rIns="155977" bIns="77989" rtlCol="0">
            <a:noAutofit/>
          </a:bodyPr>
          <a:lstStyle/>
          <a:p>
            <a:pPr lvl="0" algn="ctr"/>
            <a:r>
              <a:rPr lang="ru-RU" sz="2729" b="1" dirty="0">
                <a:latin typeface="Times New Roman" pitchFamily="18" charset="0"/>
                <a:cs typeface="Times New Roman" pitchFamily="18" charset="0"/>
              </a:rPr>
              <a:t>5. Файл с сопроводительной документацией из ППЭ</a:t>
            </a:r>
          </a:p>
        </p:txBody>
      </p:sp>
      <p:sp>
        <p:nvSpPr>
          <p:cNvPr id="16" name="Содержимое 3"/>
          <p:cNvSpPr txBox="1">
            <a:spLocks/>
          </p:cNvSpPr>
          <p:nvPr/>
        </p:nvSpPr>
        <p:spPr>
          <a:xfrm>
            <a:off x="9016979" y="7414801"/>
            <a:ext cx="4299061" cy="982643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155977" tIns="77989" rIns="155977" bIns="77989" rtlCol="0">
            <a:noAutofit/>
          </a:bodyPr>
          <a:lstStyle/>
          <a:p>
            <a:pPr lvl="0" algn="ctr"/>
            <a:r>
              <a:rPr lang="ru-RU" sz="2729" b="1" dirty="0">
                <a:latin typeface="Times New Roman" pitchFamily="18" charset="0"/>
                <a:cs typeface="Times New Roman" pitchFamily="18" charset="0"/>
              </a:rPr>
              <a:t>4. Бракованные и испорченные </a:t>
            </a:r>
            <a:r>
              <a:rPr lang="ru-RU" sz="2729" b="1" dirty="0" err="1">
                <a:latin typeface="Times New Roman" pitchFamily="18" charset="0"/>
                <a:cs typeface="Times New Roman" pitchFamily="18" charset="0"/>
              </a:rPr>
              <a:t>КИМы</a:t>
            </a:r>
            <a:endParaRPr lang="ru-RU" sz="2729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одержимое 3"/>
          <p:cNvSpPr txBox="1">
            <a:spLocks/>
          </p:cNvSpPr>
          <p:nvPr/>
        </p:nvSpPr>
        <p:spPr>
          <a:xfrm>
            <a:off x="2752634" y="7414801"/>
            <a:ext cx="4299061" cy="982643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155977" tIns="77989" rIns="155977" bIns="77989" rtlCol="0">
            <a:noAutofit/>
          </a:bodyPr>
          <a:lstStyle/>
          <a:p>
            <a:pPr lvl="0" algn="ctr"/>
            <a:r>
              <a:rPr lang="ru-RU" sz="2729" b="1" dirty="0">
                <a:latin typeface="Times New Roman" pitchFamily="18" charset="0"/>
                <a:cs typeface="Times New Roman" pitchFamily="18" charset="0"/>
              </a:rPr>
              <a:t>2. Использованные </a:t>
            </a:r>
            <a:r>
              <a:rPr lang="ru-RU" sz="2729" b="1" dirty="0" err="1">
                <a:latin typeface="Times New Roman" pitchFamily="18" charset="0"/>
                <a:cs typeface="Times New Roman" pitchFamily="18" charset="0"/>
              </a:rPr>
              <a:t>КИМы</a:t>
            </a:r>
            <a:endParaRPr lang="ru-RU" sz="2729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одержимое 3"/>
          <p:cNvSpPr txBox="1">
            <a:spLocks/>
          </p:cNvSpPr>
          <p:nvPr/>
        </p:nvSpPr>
        <p:spPr>
          <a:xfrm>
            <a:off x="5884807" y="9011595"/>
            <a:ext cx="4299061" cy="982643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155977" tIns="77989" rIns="155977" bIns="77989" rtlCol="0">
            <a:noAutofit/>
          </a:bodyPr>
          <a:lstStyle/>
          <a:p>
            <a:pPr lvl="0" algn="ctr"/>
            <a:r>
              <a:rPr lang="ru-RU" sz="2729" b="1" dirty="0">
                <a:latin typeface="Times New Roman" pitchFamily="18" charset="0"/>
                <a:cs typeface="Times New Roman" pitchFamily="18" charset="0"/>
              </a:rPr>
              <a:t>3. Неиспользованные </a:t>
            </a:r>
            <a:r>
              <a:rPr lang="ru-RU" sz="2729" b="1" dirty="0" err="1">
                <a:latin typeface="Times New Roman" pitchFamily="18" charset="0"/>
                <a:cs typeface="Times New Roman" pitchFamily="18" charset="0"/>
              </a:rPr>
              <a:t>КИМы</a:t>
            </a:r>
            <a:endParaRPr lang="ru-RU" sz="2729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Прямая со стрелкой 21"/>
          <p:cNvCxnSpPr>
            <a:endCxn id="17" idx="0"/>
          </p:cNvCxnSpPr>
          <p:nvPr/>
        </p:nvCxnSpPr>
        <p:spPr>
          <a:xfrm flipH="1">
            <a:off x="4902164" y="4589704"/>
            <a:ext cx="1781040" cy="282509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endCxn id="16" idx="0"/>
          </p:cNvCxnSpPr>
          <p:nvPr/>
        </p:nvCxnSpPr>
        <p:spPr>
          <a:xfrm>
            <a:off x="9385470" y="4589704"/>
            <a:ext cx="1781040" cy="282509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48" idx="2"/>
            <a:endCxn id="18" idx="0"/>
          </p:cNvCxnSpPr>
          <p:nvPr/>
        </p:nvCxnSpPr>
        <p:spPr>
          <a:xfrm>
            <a:off x="8034337" y="4589704"/>
            <a:ext cx="0" cy="442189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Shape 28"/>
          <p:cNvCxnSpPr>
            <a:stCxn id="48" idx="1"/>
            <a:endCxn id="14" idx="0"/>
          </p:cNvCxnSpPr>
          <p:nvPr/>
        </p:nvCxnSpPr>
        <p:spPr>
          <a:xfrm rot="10800000" flipV="1">
            <a:off x="2691218" y="4282627"/>
            <a:ext cx="2026700" cy="995315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hape 30"/>
          <p:cNvCxnSpPr>
            <a:stCxn id="48" idx="3"/>
            <a:endCxn id="15" idx="0"/>
          </p:cNvCxnSpPr>
          <p:nvPr/>
        </p:nvCxnSpPr>
        <p:spPr>
          <a:xfrm>
            <a:off x="11350756" y="4282628"/>
            <a:ext cx="2026700" cy="1044058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8091" y="147362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Доставка ЭМ из ППЭ в РЦОИ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328613" y="2247879"/>
            <a:ext cx="15150942" cy="1076419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ru-RU" dirty="0"/>
              <a:t>После проведения экзамена использованные и неиспользованные ЭМ из ППЭ доставляются </a:t>
            </a:r>
            <a:r>
              <a:rPr lang="ru-RU" dirty="0" smtClean="0"/>
              <a:t>уполномоченным представителем </a:t>
            </a:r>
            <a:r>
              <a:rPr lang="ru-RU" dirty="0"/>
              <a:t>ГЭК в РЦОИ самостоятельно.</a:t>
            </a:r>
          </a:p>
          <a:p>
            <a:pPr algn="ctr"/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85727" y="10354201"/>
            <a:ext cx="148447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Порядок комплектации ЭМ в ППЭ для передачи в РЦОИ определяется на региональном уровне</a:t>
            </a:r>
            <a:endParaRPr lang="ru-RU" sz="3200" b="1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20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9334" y="2633180"/>
            <a:ext cx="5080000" cy="3810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Подготовка к экзамену. </a:t>
            </a:r>
            <a:br>
              <a:rPr lang="ru-RU" sz="4000" dirty="0" smtClean="0"/>
            </a:br>
            <a:r>
              <a:rPr lang="ru-RU" sz="4000" dirty="0" smtClean="0"/>
              <a:t>Руководитель ППЭ</a:t>
            </a:r>
            <a:endParaRPr lang="ru-RU" sz="40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31588" y="5686456"/>
            <a:ext cx="14099447" cy="3698121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ru-RU" sz="2800" dirty="0"/>
              <a:t>подготовить ножницы </a:t>
            </a:r>
            <a:r>
              <a:rPr lang="ru-RU" sz="2800" dirty="0" smtClean="0"/>
              <a:t>для </a:t>
            </a:r>
            <a:r>
              <a:rPr lang="ru-RU" sz="2800" dirty="0"/>
              <a:t>каждой </a:t>
            </a:r>
            <a:r>
              <a:rPr lang="ru-RU" sz="2800" dirty="0" smtClean="0"/>
              <a:t>аудитории</a:t>
            </a:r>
            <a:endParaRPr lang="ru-RU" sz="2800" dirty="0"/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ru-RU" sz="2800" dirty="0"/>
              <a:t>подготовить  черновики со штампом образовательной организации, на базе которой расположен ППЭ, на каждого участника </a:t>
            </a:r>
            <a:r>
              <a:rPr lang="ru-RU" sz="2800" dirty="0" smtClean="0"/>
              <a:t>ОГЭ 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ru-RU" sz="2800" dirty="0" smtClean="0"/>
              <a:t>подготовить </a:t>
            </a:r>
            <a:r>
              <a:rPr lang="ru-RU" sz="2800" dirty="0"/>
              <a:t>в необходимом количестве инструкции для участников </a:t>
            </a:r>
            <a:r>
              <a:rPr lang="ru-RU" sz="2800" dirty="0" smtClean="0"/>
              <a:t>ОГЭ</a:t>
            </a:r>
            <a:r>
              <a:rPr lang="ru-RU" sz="2800" dirty="0"/>
              <a:t>, зачитываемые организаторами в аудитории перед началом </a:t>
            </a:r>
            <a:r>
              <a:rPr lang="ru-RU" sz="2800" dirty="0" smtClean="0"/>
              <a:t>экзамена</a:t>
            </a:r>
            <a:endParaRPr lang="ru-RU" sz="2800" dirty="0">
              <a:effectLst/>
            </a:endParaRPr>
          </a:p>
        </p:txBody>
      </p:sp>
      <p:sp>
        <p:nvSpPr>
          <p:cNvPr id="6" name="Заголовок 3"/>
          <p:cNvSpPr txBox="1">
            <a:spLocks/>
          </p:cNvSpPr>
          <p:nvPr/>
        </p:nvSpPr>
        <p:spPr>
          <a:xfrm>
            <a:off x="1326571" y="2909409"/>
            <a:ext cx="12330114" cy="1512169"/>
          </a:xfrm>
          <a:prstGeom prst="rect">
            <a:avLst/>
          </a:prstGeom>
        </p:spPr>
        <p:txBody>
          <a:bodyPr vert="horz" lIns="170817" tIns="85409" rIns="170817" bIns="85409" rtlCol="0" anchor="ctr">
            <a:normAutofit/>
          </a:bodyPr>
          <a:lstStyle>
            <a:lvl1pPr algn="ctr" defTabSz="1708175" rtl="0" eaLnBrk="1" latinLnBrk="0" hangingPunct="1">
              <a:spcBef>
                <a:spcPct val="0"/>
              </a:spcBef>
              <a:buNone/>
              <a:defRPr sz="5200" b="1" i="0" kern="1200" baseline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l"/>
            <a:r>
              <a:rPr lang="ru-RU" sz="3600" u="sng" dirty="0" smtClean="0"/>
              <a:t>Руководителю ППЭ необходимо подготовить документы к проведению ОГЭ:</a:t>
            </a:r>
            <a:endParaRPr lang="ru-RU" sz="3600" u="sng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80323">
            <a:off x="790919" y="8506543"/>
            <a:ext cx="2095500" cy="20955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74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3" t="6915" r="7258" b="4489"/>
          <a:stretch/>
        </p:blipFill>
        <p:spPr>
          <a:xfrm>
            <a:off x="12433894" y="2437123"/>
            <a:ext cx="3366654" cy="299391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20671" y="196952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dirty="0"/>
              <a:t>Особенности организации </a:t>
            </a:r>
            <a:r>
              <a:rPr lang="ru-RU" dirty="0" smtClean="0"/>
              <a:t>аудитории </a:t>
            </a:r>
            <a:r>
              <a:rPr lang="ru-RU" dirty="0"/>
              <a:t>для участников с ОВЗ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43165" y="2838357"/>
            <a:ext cx="11268636" cy="156433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70C0"/>
                </a:solidFill>
              </a:rPr>
              <a:t>количество рабочих мест в аудитории не должно превышать </a:t>
            </a:r>
            <a:r>
              <a:rPr lang="ru-RU" sz="2800" dirty="0" smtClean="0">
                <a:solidFill>
                  <a:srgbClr val="0070C0"/>
                </a:solidFill>
              </a:rPr>
              <a:t>		          12 </a:t>
            </a:r>
            <a:r>
              <a:rPr lang="ru-RU" sz="2800" dirty="0">
                <a:solidFill>
                  <a:srgbClr val="0070C0"/>
                </a:solidFill>
              </a:rPr>
              <a:t>человек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043165" y="4713047"/>
            <a:ext cx="11268636" cy="156433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70C0"/>
                </a:solidFill>
              </a:rPr>
              <a:t>д</a:t>
            </a:r>
            <a:r>
              <a:rPr lang="ru-RU" sz="2800" dirty="0" smtClean="0">
                <a:solidFill>
                  <a:srgbClr val="0070C0"/>
                </a:solidFill>
              </a:rPr>
              <a:t>олжно быть предусмотрено место для ассистента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043165" y="6587736"/>
            <a:ext cx="11268636" cy="156433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70C0"/>
                </a:solidFill>
              </a:rPr>
              <a:t>использование технических средств и оборудования необходимое  для участников с ОВЗ с учетом их индивидуальных особенностей (при необходимости)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4" t="7265" r="7113" b="3473"/>
          <a:stretch/>
        </p:blipFill>
        <p:spPr>
          <a:xfrm>
            <a:off x="12433894" y="6798442"/>
            <a:ext cx="1870365" cy="2424546"/>
          </a:xfrm>
          <a:prstGeom prst="rect">
            <a:avLst/>
          </a:prstGeom>
        </p:spPr>
      </p:pic>
      <p:pic>
        <p:nvPicPr>
          <p:cNvPr id="1026" name="Picture 2" descr="http://rabota5.ru/photo/zarabotat-na-vykupe-akcii-vtb-459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3802" y="5431041"/>
            <a:ext cx="1928839" cy="25295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05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t="1" r="9616" b="9768"/>
          <a:stretch/>
        </p:blipFill>
        <p:spPr>
          <a:xfrm>
            <a:off x="13301814" y="7900636"/>
            <a:ext cx="1922341" cy="236379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20671" y="196952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dirty="0"/>
              <a:t>Особенности организации ППЭ для участников с ОВЗ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437529" y="2582577"/>
            <a:ext cx="11268636" cy="1582856"/>
          </a:xfrm>
          <a:prstGeom prst="roundRect">
            <a:avLst/>
          </a:prstGeom>
          <a:ln>
            <a:solidFill>
              <a:srgbClr val="006AB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70C0"/>
                </a:solidFill>
              </a:rPr>
              <a:t>беспрепятственный доступ в ППЭ (наличие пандусов, поручней, расширенных дверей и других приспособлений)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b="38450"/>
          <a:stretch/>
        </p:blipFill>
        <p:spPr>
          <a:xfrm>
            <a:off x="255539" y="2644020"/>
            <a:ext cx="3693008" cy="33150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b="36723"/>
          <a:stretch/>
        </p:blipFill>
        <p:spPr>
          <a:xfrm>
            <a:off x="811757" y="5821574"/>
            <a:ext cx="3499044" cy="2934498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4437529" y="4566703"/>
            <a:ext cx="11268636" cy="157384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70C0"/>
                </a:solidFill>
              </a:rPr>
              <a:t>наличие помещения для организации питания и перерывов для медико-профилактических процедур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18775" y="8451539"/>
            <a:ext cx="12783039" cy="2278377"/>
          </a:xfrm>
          <a:prstGeom prst="roundRect">
            <a:avLst/>
          </a:prstGeom>
          <a:ln>
            <a:solidFill>
              <a:srgbClr val="E2001A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Для </a:t>
            </a:r>
            <a:r>
              <a:rPr lang="ru-RU" sz="2400" dirty="0">
                <a:solidFill>
                  <a:srgbClr val="FF0000"/>
                </a:solidFill>
              </a:rPr>
              <a:t>лиц, имеющих медицинские основания для обучения на дому и соответствующие рекомендации психолого-медико-педагогической комиссии, а также для лиц, находящихся на длительном лечении в медицинском учреждении, экзамен организуется на дому, в больнице (медицинском учреждении).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437529" y="6336301"/>
            <a:ext cx="11268636" cy="156433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70C0"/>
                </a:solidFill>
              </a:rPr>
              <a:t>продолжительность экзамена для участника с ОВЗ, инвалидов и детей-инвалидов  увеличивается на 1,5 часа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27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Ягоды годжи движущиеся человечки для презентации Худеем вместе!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7048" y="4457215"/>
            <a:ext cx="3312161" cy="24816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181654" y="2220857"/>
            <a:ext cx="12083587" cy="1138852"/>
          </a:xfrm>
          <a:prstGeom prst="rect">
            <a:avLst/>
          </a:prstGeom>
          <a:noFill/>
        </p:spPr>
        <p:txBody>
          <a:bodyPr/>
          <a:lstStyle/>
          <a:p>
            <a:pPr algn="ctr">
              <a:spcBef>
                <a:spcPct val="0"/>
              </a:spcBef>
            </a:pPr>
            <a:endParaRPr lang="ru-RU" sz="4218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3481758" y="139596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sz="5400" dirty="0">
                <a:solidFill>
                  <a:srgbClr val="E2001A"/>
                </a:solidFill>
                <a:latin typeface="+mn-lt"/>
                <a:cs typeface="Times New Roman" panose="02020603050405020304" pitchFamily="18" charset="0"/>
              </a:rPr>
              <a:t>Подготовка и инструктаж для работников </a:t>
            </a:r>
            <a:r>
              <a:rPr lang="ru-RU" sz="5400" dirty="0" smtClean="0">
                <a:solidFill>
                  <a:srgbClr val="E2001A"/>
                </a:solidFill>
                <a:latin typeface="+mn-lt"/>
                <a:cs typeface="Times New Roman" panose="02020603050405020304" pitchFamily="18" charset="0"/>
              </a:rPr>
              <a:t>ППЭ</a:t>
            </a:r>
            <a:endParaRPr lang="ru-RU" dirty="0">
              <a:solidFill>
                <a:srgbClr val="E2001A"/>
              </a:solidFill>
              <a:latin typeface="+mn-lt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03116" y="3235129"/>
            <a:ext cx="14462125" cy="6662263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28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4000">
        <p14:reveal dir="r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Ягоды годжи движущиеся человечки для презентации Худеем вместе!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2318" y="8297695"/>
            <a:ext cx="3312161" cy="24816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181654" y="2220857"/>
            <a:ext cx="12083587" cy="1138852"/>
          </a:xfrm>
          <a:prstGeom prst="rect">
            <a:avLst/>
          </a:prstGeom>
          <a:noFill/>
        </p:spPr>
        <p:txBody>
          <a:bodyPr/>
          <a:lstStyle/>
          <a:p>
            <a:pPr algn="ctr">
              <a:spcBef>
                <a:spcPct val="0"/>
              </a:spcBef>
            </a:pPr>
            <a:endParaRPr lang="ru-RU" sz="4218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3481758" y="139596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sz="5400" dirty="0">
                <a:solidFill>
                  <a:srgbClr val="E2001A"/>
                </a:solidFill>
                <a:latin typeface="+mn-lt"/>
                <a:cs typeface="Times New Roman" panose="02020603050405020304" pitchFamily="18" charset="0"/>
              </a:rPr>
              <a:t>Подготовка и инструктаж для работников </a:t>
            </a:r>
            <a:r>
              <a:rPr lang="ru-RU" sz="5400" dirty="0" smtClean="0">
                <a:solidFill>
                  <a:srgbClr val="E2001A"/>
                </a:solidFill>
                <a:latin typeface="+mn-lt"/>
                <a:cs typeface="Times New Roman" panose="02020603050405020304" pitchFamily="18" charset="0"/>
              </a:rPr>
              <a:t>ППЭ</a:t>
            </a:r>
            <a:endParaRPr lang="ru-RU" dirty="0">
              <a:solidFill>
                <a:srgbClr val="E2001A"/>
              </a:solidFill>
              <a:latin typeface="+mn-lt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07999" y="2238211"/>
            <a:ext cx="1509776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3000"/>
              </a:spcAft>
            </a:pPr>
            <a:r>
              <a:rPr lang="ru-RU" sz="3200" dirty="0">
                <a:solidFill>
                  <a:srgbClr val="006AB3"/>
                </a:solidFill>
              </a:rPr>
              <a:t>Методические рекомендации по подготовке и проведению </a:t>
            </a:r>
            <a:r>
              <a:rPr lang="ru-RU" sz="3200" dirty="0" smtClean="0">
                <a:solidFill>
                  <a:srgbClr val="006AB3"/>
                </a:solidFill>
              </a:rPr>
              <a:t>государственной итоговой аттестации по образовательным программам основного общего образования в 2017 году </a:t>
            </a:r>
            <a:r>
              <a:rPr lang="en-US" sz="3200" dirty="0" smtClean="0">
                <a:solidFill>
                  <a:srgbClr val="006AB3"/>
                </a:solidFill>
              </a:rPr>
              <a:t>(</a:t>
            </a:r>
            <a:r>
              <a:rPr lang="ru-RU" sz="3200" dirty="0" smtClean="0">
                <a:solidFill>
                  <a:srgbClr val="006AB3"/>
                </a:solidFill>
              </a:rPr>
              <a:t>письмо Федеральной службы </a:t>
            </a:r>
            <a:r>
              <a:rPr lang="ru-RU" sz="3200" dirty="0">
                <a:solidFill>
                  <a:srgbClr val="006AB3"/>
                </a:solidFill>
              </a:rPr>
              <a:t>по надзору в сфере образования и науки </a:t>
            </a:r>
            <a:r>
              <a:rPr lang="ru-RU" sz="3200" dirty="0" smtClean="0">
                <a:solidFill>
                  <a:srgbClr val="006AB3"/>
                </a:solidFill>
              </a:rPr>
              <a:t> от 23.12.2016 </a:t>
            </a:r>
            <a:r>
              <a:rPr lang="ru-RU" sz="3200" dirty="0">
                <a:solidFill>
                  <a:srgbClr val="006AB3"/>
                </a:solidFill>
              </a:rPr>
              <a:t>№ </a:t>
            </a:r>
            <a:r>
              <a:rPr lang="ru-RU" sz="3200" dirty="0" smtClean="0">
                <a:solidFill>
                  <a:srgbClr val="006AB3"/>
                </a:solidFill>
              </a:rPr>
              <a:t>02-411):</a:t>
            </a:r>
            <a:endParaRPr lang="ru-RU" sz="3200" dirty="0">
              <a:solidFill>
                <a:srgbClr val="006AB3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08000" y="4612626"/>
            <a:ext cx="1178560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3000"/>
              </a:spcAft>
            </a:pPr>
            <a:r>
              <a:rPr lang="ru-RU" sz="3200" dirty="0"/>
              <a:t>Инструкция для </a:t>
            </a:r>
            <a:r>
              <a:rPr lang="ru-RU" sz="3200" dirty="0" smtClean="0"/>
              <a:t>уполномоченного представителя </a:t>
            </a:r>
            <a:r>
              <a:rPr lang="ru-RU" sz="3200" dirty="0"/>
              <a:t>ГЭК в </a:t>
            </a:r>
            <a:r>
              <a:rPr lang="ru-RU" sz="3200" dirty="0" smtClean="0"/>
              <a:t>ППЭ</a:t>
            </a:r>
          </a:p>
          <a:p>
            <a:pPr algn="just">
              <a:spcBef>
                <a:spcPts val="0"/>
              </a:spcBef>
              <a:spcAft>
                <a:spcPts val="3000"/>
              </a:spcAft>
            </a:pPr>
            <a:r>
              <a:rPr lang="ru-RU" sz="3200" dirty="0"/>
              <a:t>Инструкция для руководителя </a:t>
            </a:r>
            <a:r>
              <a:rPr lang="ru-RU" sz="3200" dirty="0" smtClean="0"/>
              <a:t>ППЭ</a:t>
            </a:r>
          </a:p>
          <a:p>
            <a:pPr algn="just">
              <a:spcBef>
                <a:spcPts val="0"/>
              </a:spcBef>
              <a:spcAft>
                <a:spcPts val="3000"/>
              </a:spcAft>
            </a:pPr>
            <a:r>
              <a:rPr lang="ru-RU" sz="3200" dirty="0"/>
              <a:t>Инструкция для организатора в </a:t>
            </a:r>
            <a:r>
              <a:rPr lang="ru-RU" sz="3200" dirty="0" smtClean="0"/>
              <a:t>аудитории</a:t>
            </a:r>
          </a:p>
          <a:p>
            <a:pPr algn="just">
              <a:spcBef>
                <a:spcPts val="0"/>
              </a:spcBef>
              <a:spcAft>
                <a:spcPts val="3000"/>
              </a:spcAft>
            </a:pPr>
            <a:r>
              <a:rPr lang="ru-RU" sz="3200" dirty="0"/>
              <a:t>Инструкция для организатора вне </a:t>
            </a:r>
            <a:r>
              <a:rPr lang="ru-RU" sz="3200" dirty="0" smtClean="0"/>
              <a:t>аудитории</a:t>
            </a:r>
          </a:p>
          <a:p>
            <a:pPr algn="just">
              <a:spcBef>
                <a:spcPts val="0"/>
              </a:spcBef>
              <a:spcAft>
                <a:spcPts val="3000"/>
              </a:spcAft>
            </a:pPr>
            <a:r>
              <a:rPr lang="ru-RU" sz="3200" dirty="0"/>
              <a:t>Инструкция для медицинского работника, привлекаемого в дни проведения </a:t>
            </a:r>
            <a:r>
              <a:rPr lang="ru-RU" sz="3200" dirty="0" smtClean="0"/>
              <a:t>ОГЭ</a:t>
            </a:r>
            <a:endParaRPr lang="ru-RU" sz="3200" dirty="0">
              <a:solidFill>
                <a:srgbClr val="006AB3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630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4000">
        <p14:reveal dir="r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ЕГЭ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ФЦПРО-ЕГЭ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ЕГЭ</Template>
  <TotalTime>2696</TotalTime>
  <Words>2517</Words>
  <Application>Microsoft Office PowerPoint</Application>
  <PresentationFormat>Произвольный</PresentationFormat>
  <Paragraphs>390</Paragraphs>
  <Slides>42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42</vt:i4>
      </vt:variant>
    </vt:vector>
  </HeadingPairs>
  <TitlesOfParts>
    <vt:vector size="48" baseType="lpstr">
      <vt:lpstr>Arial</vt:lpstr>
      <vt:lpstr>Calibri</vt:lpstr>
      <vt:lpstr>Times New Roman</vt:lpstr>
      <vt:lpstr>Wingdings</vt:lpstr>
      <vt:lpstr>ЕГЭ</vt:lpstr>
      <vt:lpstr>ФЦПРО-ЕГЭ</vt:lpstr>
      <vt:lpstr>Организация и проведение государственной итоговой аттестации в ФОРМЕ ОГЭ</vt:lpstr>
      <vt:lpstr>Подготовка помещений ППЭ</vt:lpstr>
      <vt:lpstr>Техническое оснащение ППЭ  </vt:lpstr>
      <vt:lpstr>Подготовка аудиторий ППЭ</vt:lpstr>
      <vt:lpstr>Подготовка к экзамену.  Руководитель ППЭ</vt:lpstr>
      <vt:lpstr>Особенности организации аудитории для участников с ОВЗ</vt:lpstr>
      <vt:lpstr>Особенности организации ППЭ для участников с ОВЗ</vt:lpstr>
      <vt:lpstr>Подготовка и инструктаж для работников ППЭ</vt:lpstr>
      <vt:lpstr>Подготовка и инструктаж для работников ППЭ</vt:lpstr>
      <vt:lpstr>Явка в ППЭ</vt:lpstr>
      <vt:lpstr>Получение ЭМ в ППЭ</vt:lpstr>
      <vt:lpstr>Презентация PowerPoint</vt:lpstr>
      <vt:lpstr>Автоматизированное распределение в ППЭ</vt:lpstr>
      <vt:lpstr>Презентация PowerPoint</vt:lpstr>
      <vt:lpstr>Презентация PowerPoint</vt:lpstr>
      <vt:lpstr>Подготовительные мероприятия в день экзамена</vt:lpstr>
      <vt:lpstr>Подготовка аудиторий ППЭ организаторами</vt:lpstr>
      <vt:lpstr>Лица, привлекаемые к проведению ГИА</vt:lpstr>
      <vt:lpstr>Презентация PowerPoint</vt:lpstr>
      <vt:lpstr>Лица, имеющие право находиться в ППЭ в день экзамена </vt:lpstr>
      <vt:lpstr>Организация входа участников в ППЭ</vt:lpstr>
      <vt:lpstr>Организация входа в ППЭ</vt:lpstr>
      <vt:lpstr>Организация передвижения по ППЭ</vt:lpstr>
      <vt:lpstr>Информационная безопасность</vt:lpstr>
      <vt:lpstr>Презентация PowerPoint</vt:lpstr>
      <vt:lpstr>Распределение участников по аудиториям</vt:lpstr>
      <vt:lpstr>Презентация PowerPoint</vt:lpstr>
      <vt:lpstr>Начало проведения экзамена в аудитории ППЭ</vt:lpstr>
      <vt:lpstr>Презентация PowerPoint</vt:lpstr>
      <vt:lpstr>Содержание индивидуального комплекта</vt:lpstr>
      <vt:lpstr>Проведение экзамена</vt:lpstr>
      <vt:lpstr>Действия организатора в аудитории  во время экзамена</vt:lpstr>
      <vt:lpstr>Возможные ситуации в аудитории во время экзамена </vt:lpstr>
      <vt:lpstr>Удаление участника ГИА</vt:lpstr>
      <vt:lpstr>Досрочное завершение экзамена участником ГИА по объективным причинам</vt:lpstr>
      <vt:lpstr>Завершение экзамена. Действия организаторов в аудитории</vt:lpstr>
      <vt:lpstr>Апелляция о нарушении проведения ГИА в ППЭ</vt:lpstr>
      <vt:lpstr>Презентация PowerPoint</vt:lpstr>
      <vt:lpstr>Презентация PowerPoint</vt:lpstr>
      <vt:lpstr>Презентация PowerPoint</vt:lpstr>
      <vt:lpstr>Презентация PowerPoint</vt:lpstr>
      <vt:lpstr>Доставка ЭМ из ППЭ в РЦОИ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«Подготовка организаторов в аудитории пункта проведения экзамена государственной итоговой аттестации по образовательным программам среднего общего образования в 2016 году»</dc:title>
  <dc:creator>Пользователь Windows</dc:creator>
  <cp:lastModifiedBy>Taniana</cp:lastModifiedBy>
  <cp:revision>232</cp:revision>
  <dcterms:created xsi:type="dcterms:W3CDTF">2016-02-13T12:34:59Z</dcterms:created>
  <dcterms:modified xsi:type="dcterms:W3CDTF">2017-04-24T13:24:13Z</dcterms:modified>
</cp:coreProperties>
</file>