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57" r:id="rId3"/>
    <p:sldId id="384" r:id="rId4"/>
    <p:sldId id="349" r:id="rId5"/>
    <p:sldId id="262" r:id="rId6"/>
    <p:sldId id="263" r:id="rId7"/>
    <p:sldId id="264" r:id="rId8"/>
    <p:sldId id="383" r:id="rId9"/>
    <p:sldId id="348" r:id="rId10"/>
    <p:sldId id="362" r:id="rId11"/>
    <p:sldId id="328" r:id="rId12"/>
    <p:sldId id="314" r:id="rId13"/>
    <p:sldId id="350" r:id="rId14"/>
    <p:sldId id="357" r:id="rId15"/>
    <p:sldId id="358" r:id="rId16"/>
    <p:sldId id="351" r:id="rId17"/>
    <p:sldId id="352" r:id="rId18"/>
    <p:sldId id="353" r:id="rId19"/>
    <p:sldId id="354" r:id="rId20"/>
    <p:sldId id="355" r:id="rId21"/>
    <p:sldId id="356" r:id="rId22"/>
    <p:sldId id="365" r:id="rId23"/>
    <p:sldId id="367" r:id="rId24"/>
    <p:sldId id="369" r:id="rId25"/>
    <p:sldId id="371" r:id="rId26"/>
    <p:sldId id="372" r:id="rId27"/>
    <p:sldId id="370" r:id="rId28"/>
    <p:sldId id="378" r:id="rId29"/>
    <p:sldId id="322" r:id="rId30"/>
    <p:sldId id="380" r:id="rId31"/>
    <p:sldId id="379" r:id="rId32"/>
    <p:sldId id="375" r:id="rId33"/>
    <p:sldId id="376" r:id="rId34"/>
    <p:sldId id="377" r:id="rId35"/>
  </p:sldIdLst>
  <p:sldSz cx="16068675" cy="11698288"/>
  <p:notesSz cx="6858000" cy="9144000"/>
  <p:defaultTextStyle>
    <a:defPPr>
      <a:defRPr lang="ru-RU"/>
    </a:defPPr>
    <a:lvl1pPr marL="0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54087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08175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56226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1634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270436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124523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597861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83269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4">
          <p15:clr>
            <a:srgbClr val="A4A3A4"/>
          </p15:clr>
        </p15:guide>
        <p15:guide id="2" pos="5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B3"/>
    <a:srgbClr val="87888A"/>
    <a:srgbClr val="D9DADB"/>
    <a:srgbClr val="E2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14" y="78"/>
      </p:cViewPr>
      <p:guideLst>
        <p:guide orient="horz" pos="3684"/>
        <p:guide pos="5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94CCE-FBBF-4F95-8EDC-BCB7B11A22B9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9688" y="1143000"/>
            <a:ext cx="423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EC5DF-1D45-4B17-9684-00C2EF767E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6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488" y="2320752"/>
            <a:ext cx="13658374" cy="3529186"/>
          </a:xfrm>
        </p:spPr>
        <p:txBody>
          <a:bodyPr>
            <a:normAutofit/>
          </a:bodyPr>
          <a:lstStyle>
            <a:lvl1pPr>
              <a:defRPr sz="8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4417" y="6929264"/>
            <a:ext cx="7128792" cy="1872208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70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4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32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9790" y="2176736"/>
            <a:ext cx="3513339" cy="827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435" y="2176736"/>
            <a:ext cx="10279770" cy="827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488" y="2320752"/>
            <a:ext cx="13658374" cy="3529186"/>
          </a:xfrm>
        </p:spPr>
        <p:txBody>
          <a:bodyPr>
            <a:normAutofit/>
          </a:bodyPr>
          <a:lstStyle>
            <a:lvl1pPr>
              <a:defRPr sz="8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4417" y="6929264"/>
            <a:ext cx="7128792" cy="1872208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70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4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32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2968824"/>
            <a:ext cx="11933911" cy="6871821"/>
          </a:xfrm>
        </p:spPr>
        <p:txBody>
          <a:bodyPr anchor="t"/>
          <a:lstStyle>
            <a:lvl1pPr algn="ctr">
              <a:defRPr sz="74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777" y="160512"/>
            <a:ext cx="11809312" cy="1440160"/>
          </a:xfrm>
        </p:spPr>
        <p:txBody>
          <a:bodyPr anchor="b"/>
          <a:lstStyle>
            <a:lvl1pPr marL="0" indent="0" algn="ctr">
              <a:buNone/>
              <a:defRPr sz="37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081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622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163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704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245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7861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326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435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8244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618577"/>
            <a:ext cx="7099790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434" y="3709874"/>
            <a:ext cx="7099790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2672" y="2618577"/>
            <a:ext cx="7102578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2672" y="3709874"/>
            <a:ext cx="7102578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537" y="2104728"/>
            <a:ext cx="5286483" cy="158481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2406" y="2104728"/>
            <a:ext cx="8982836" cy="834520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442" y="3761547"/>
            <a:ext cx="5286483" cy="6688389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573" y="8188804"/>
            <a:ext cx="9641205" cy="966734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574" y="2608784"/>
            <a:ext cx="9637292" cy="5455453"/>
          </a:xfrm>
        </p:spPr>
        <p:txBody>
          <a:bodyPr/>
          <a:lstStyle>
            <a:lvl1pPr marL="0" indent="0">
              <a:buNone/>
              <a:defRPr sz="6000"/>
            </a:lvl1pPr>
            <a:lvl2pPr marL="854087" indent="0">
              <a:buNone/>
              <a:defRPr sz="5200"/>
            </a:lvl2pPr>
            <a:lvl3pPr marL="1708175" indent="0">
              <a:buNone/>
              <a:defRPr sz="4500"/>
            </a:lvl3pPr>
            <a:lvl4pPr marL="2562261" indent="0">
              <a:buNone/>
              <a:defRPr sz="3700"/>
            </a:lvl4pPr>
            <a:lvl5pPr marL="3416348" indent="0">
              <a:buNone/>
              <a:defRPr sz="3700"/>
            </a:lvl5pPr>
            <a:lvl6pPr marL="4270436" indent="0">
              <a:buNone/>
              <a:defRPr sz="3700"/>
            </a:lvl6pPr>
            <a:lvl7pPr marL="5124523" indent="0">
              <a:buNone/>
              <a:defRPr sz="3700"/>
            </a:lvl7pPr>
            <a:lvl8pPr marL="5978611" indent="0">
              <a:buNone/>
              <a:defRPr sz="3700"/>
            </a:lvl8pPr>
            <a:lvl9pPr marL="6832698" indent="0">
              <a:buNone/>
              <a:defRPr sz="37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573" y="9155540"/>
            <a:ext cx="9641205" cy="1372925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9790" y="2176736"/>
            <a:ext cx="3513339" cy="827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435" y="2176736"/>
            <a:ext cx="10279770" cy="827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2968824"/>
            <a:ext cx="11933911" cy="6871821"/>
          </a:xfrm>
        </p:spPr>
        <p:txBody>
          <a:bodyPr anchor="t"/>
          <a:lstStyle>
            <a:lvl1pPr algn="ctr">
              <a:defRPr sz="74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777" y="160512"/>
            <a:ext cx="11809312" cy="1440160"/>
          </a:xfrm>
        </p:spPr>
        <p:txBody>
          <a:bodyPr anchor="b"/>
          <a:lstStyle>
            <a:lvl1pPr marL="0" indent="0" algn="ctr">
              <a:buNone/>
              <a:defRPr sz="37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081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622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163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704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245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7861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326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435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8244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618577"/>
            <a:ext cx="7099790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434" y="3709874"/>
            <a:ext cx="7099790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2672" y="2618577"/>
            <a:ext cx="7102578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2672" y="3709874"/>
            <a:ext cx="7102578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537" y="2104728"/>
            <a:ext cx="5286483" cy="158481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2406" y="2104728"/>
            <a:ext cx="8982836" cy="834520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442" y="3761547"/>
            <a:ext cx="5286483" cy="6688389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573" y="8188804"/>
            <a:ext cx="9641205" cy="966734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574" y="2608784"/>
            <a:ext cx="9637292" cy="5455453"/>
          </a:xfrm>
        </p:spPr>
        <p:txBody>
          <a:bodyPr/>
          <a:lstStyle>
            <a:lvl1pPr marL="0" indent="0">
              <a:buNone/>
              <a:defRPr sz="6000"/>
            </a:lvl1pPr>
            <a:lvl2pPr marL="854087" indent="0">
              <a:buNone/>
              <a:defRPr sz="5200"/>
            </a:lvl2pPr>
            <a:lvl3pPr marL="1708175" indent="0">
              <a:buNone/>
              <a:defRPr sz="4500"/>
            </a:lvl3pPr>
            <a:lvl4pPr marL="2562261" indent="0">
              <a:buNone/>
              <a:defRPr sz="3700"/>
            </a:lvl4pPr>
            <a:lvl5pPr marL="3416348" indent="0">
              <a:buNone/>
              <a:defRPr sz="3700"/>
            </a:lvl5pPr>
            <a:lvl6pPr marL="4270436" indent="0">
              <a:buNone/>
              <a:defRPr sz="3700"/>
            </a:lvl6pPr>
            <a:lvl7pPr marL="5124523" indent="0">
              <a:buNone/>
              <a:defRPr sz="3700"/>
            </a:lvl7pPr>
            <a:lvl8pPr marL="5978611" indent="0">
              <a:buNone/>
              <a:defRPr sz="3700"/>
            </a:lvl8pPr>
            <a:lvl9pPr marL="6832698" indent="0">
              <a:buNone/>
              <a:defRPr sz="37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573" y="9155540"/>
            <a:ext cx="9641205" cy="1372925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468477"/>
            <a:ext cx="12271465" cy="1348220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43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90131" y="10842586"/>
            <a:ext cx="5088414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88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1708175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565" indent="-640565" algn="l" defTabSz="1708175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7892" indent="-533804" algn="l" defTabSz="1708175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521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89306" indent="-427044" algn="l" defTabSz="17081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43392" indent="-427044" algn="l" defTabSz="1708175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97479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5156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405653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59742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87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08175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6226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1634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70436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24523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97861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83269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468477"/>
            <a:ext cx="12271465" cy="1348220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43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90131" y="10842586"/>
            <a:ext cx="5088414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88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1708175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565" indent="-640565" algn="l" defTabSz="1708175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7892" indent="-533804" algn="l" defTabSz="1708175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521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89306" indent="-427044" algn="l" defTabSz="17081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43392" indent="-427044" algn="l" defTabSz="1708175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97479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5156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405653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59742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87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08175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6226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1634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70436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24523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97861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83269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8.xml"/><Relationship Id="rId5" Type="http://schemas.openxmlformats.org/officeDocument/2006/relationships/image" Target="../media/image44.png"/><Relationship Id="rId10" Type="http://schemas.openxmlformats.org/officeDocument/2006/relationships/image" Target="../media/image7.png"/><Relationship Id="rId4" Type="http://schemas.openxmlformats.org/officeDocument/2006/relationships/slide" Target="slide17.xml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slide" Target="slide15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slide" Target="slide15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11" Type="http://schemas.openxmlformats.org/officeDocument/2006/relationships/image" Target="../media/image7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72.png"/><Relationship Id="rId3" Type="http://schemas.openxmlformats.org/officeDocument/2006/relationships/image" Target="../media/image75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4.png"/><Relationship Id="rId10" Type="http://schemas.openxmlformats.org/officeDocument/2006/relationships/image" Target="../media/image80.png"/><Relationship Id="rId4" Type="http://schemas.openxmlformats.org/officeDocument/2006/relationships/image" Target="../media/image73.png"/><Relationship Id="rId9" Type="http://schemas.openxmlformats.org/officeDocument/2006/relationships/image" Target="../media/image79.png"/><Relationship Id="rId1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84.png"/><Relationship Id="rId7" Type="http://schemas.openxmlformats.org/officeDocument/2006/relationships/image" Target="../media/image74.png"/><Relationship Id="rId12" Type="http://schemas.openxmlformats.org/officeDocument/2006/relationships/image" Target="../media/image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5.png"/><Relationship Id="rId11" Type="http://schemas.openxmlformats.org/officeDocument/2006/relationships/image" Target="../media/image88.png"/><Relationship Id="rId5" Type="http://schemas.openxmlformats.org/officeDocument/2006/relationships/image" Target="../media/image72.png"/><Relationship Id="rId10" Type="http://schemas.openxmlformats.org/officeDocument/2006/relationships/image" Target="../media/image87.png"/><Relationship Id="rId4" Type="http://schemas.openxmlformats.org/officeDocument/2006/relationships/image" Target="../media/image82.png"/><Relationship Id="rId9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46294" y="4846882"/>
            <a:ext cx="11933911" cy="4186281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Организация и проведение государственной итоговой аттестации в ФОРМЕ ОГЭ</a:t>
            </a:r>
            <a:endParaRPr lang="ru-RU" sz="54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250956" y="214308"/>
            <a:ext cx="11809312" cy="1143472"/>
          </a:xfrm>
        </p:spPr>
        <p:txBody>
          <a:bodyPr>
            <a:normAutofit fontScale="92500" lnSpcReduction="20000"/>
          </a:bodyPr>
          <a:lstStyle/>
          <a:p>
            <a:r>
              <a:rPr lang="ru-RU" sz="4000" dirty="0"/>
              <a:t>Подготовка </a:t>
            </a:r>
            <a:r>
              <a:rPr lang="ru-RU" sz="4000" dirty="0" err="1" smtClean="0"/>
              <a:t>УПОлномоченных</a:t>
            </a:r>
            <a:r>
              <a:rPr lang="ru-RU" sz="4000" dirty="0" smtClean="0"/>
              <a:t> представителей ГЭК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9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0054" y="200809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какое время данные категории работников должны явиться в ППЭ</a:t>
            </a:r>
            <a:endParaRPr lang="ru-RU" dirty="0"/>
          </a:p>
        </p:txBody>
      </p:sp>
      <p:sp>
        <p:nvSpPr>
          <p:cNvPr id="4" name="Нашивка 3"/>
          <p:cNvSpPr/>
          <p:nvPr/>
        </p:nvSpPr>
        <p:spPr>
          <a:xfrm>
            <a:off x="507017" y="2681255"/>
            <a:ext cx="11429998" cy="1131841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</a:rPr>
              <a:t>РУКОВОДИТЕЛЬ ППЭ,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ПОМОЩНИКИ РУКОВОДИТЕЛЯ ППЭ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83" y="3946422"/>
            <a:ext cx="11534632" cy="12254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83" y="5246071"/>
            <a:ext cx="11534632" cy="12254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83" y="6545720"/>
            <a:ext cx="11534632" cy="12254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83" y="7845369"/>
            <a:ext cx="11534632" cy="1225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83" y="9123283"/>
            <a:ext cx="11534632" cy="1225402"/>
          </a:xfrm>
          <a:prstGeom prst="rect">
            <a:avLst/>
          </a:prstGeom>
        </p:spPr>
      </p:pic>
      <p:sp>
        <p:nvSpPr>
          <p:cNvPr id="18" name="Нашивка 17"/>
          <p:cNvSpPr/>
          <p:nvPr/>
        </p:nvSpPr>
        <p:spPr>
          <a:xfrm>
            <a:off x="11888310" y="2745071"/>
            <a:ext cx="3334870" cy="1131841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Не позднее 7.30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46370" y="4082069"/>
            <a:ext cx="10246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Уполномоченные представители </a:t>
            </a:r>
            <a:r>
              <a:rPr lang="ru-RU" sz="2800" dirty="0"/>
              <a:t>ГЭК</a:t>
            </a:r>
            <a:br>
              <a:rPr lang="ru-RU" sz="2800" dirty="0"/>
            </a:br>
            <a:r>
              <a:rPr lang="ru-RU" sz="2800" dirty="0"/>
              <a:t>(с экзаменационными материалами)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46370" y="5597162"/>
            <a:ext cx="6579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ОРГАНИЗАТОРЫ </a:t>
            </a:r>
            <a:r>
              <a:rPr lang="ru-RU" sz="2800" dirty="0" smtClean="0"/>
              <a:t>В АУДИТОРИИ ППЭ</a:t>
            </a:r>
            <a:endParaRPr lang="ru-RU" sz="28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46370" y="6849230"/>
            <a:ext cx="10246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ОРГАНИЗАТОРЫ </a:t>
            </a:r>
            <a:r>
              <a:rPr lang="ru-RU" sz="2800" dirty="0" smtClean="0"/>
              <a:t>ВНЕ </a:t>
            </a:r>
            <a:r>
              <a:rPr lang="ru-RU" sz="2800" dirty="0"/>
              <a:t>АУДИТОРИИ ППЭ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46370" y="8143109"/>
            <a:ext cx="6117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ОБЩЕСТВЕННЫЕ НАБЛЮДАТЕЛИ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46370" y="9474374"/>
            <a:ext cx="3164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УЧАСТНИКИ </a:t>
            </a:r>
            <a:r>
              <a:rPr lang="ru-RU" sz="2800" dirty="0" smtClean="0"/>
              <a:t>ОГЭ</a:t>
            </a:r>
            <a:endParaRPr lang="ru-RU" sz="2800" dirty="0"/>
          </a:p>
        </p:txBody>
      </p:sp>
      <p:sp>
        <p:nvSpPr>
          <p:cNvPr id="33" name="Нашивка 32"/>
          <p:cNvSpPr/>
          <p:nvPr/>
        </p:nvSpPr>
        <p:spPr>
          <a:xfrm>
            <a:off x="11945460" y="4002371"/>
            <a:ext cx="3334870" cy="1131841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Не позднее 7.30</a:t>
            </a:r>
          </a:p>
        </p:txBody>
      </p:sp>
      <p:sp>
        <p:nvSpPr>
          <p:cNvPr id="35" name="Нашивка 34"/>
          <p:cNvSpPr/>
          <p:nvPr/>
        </p:nvSpPr>
        <p:spPr>
          <a:xfrm>
            <a:off x="11964510" y="5259671"/>
            <a:ext cx="3334870" cy="1131841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Не позднее </a:t>
            </a:r>
            <a:r>
              <a:rPr lang="ru-RU" sz="2400" b="1" dirty="0" smtClean="0">
                <a:solidFill>
                  <a:schemeClr val="tx1"/>
                </a:solidFill>
              </a:rPr>
              <a:t>7.50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12040710" y="6574121"/>
            <a:ext cx="3334870" cy="1131841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Не позднее </a:t>
            </a:r>
            <a:r>
              <a:rPr lang="ru-RU" sz="2400" b="1" dirty="0" smtClean="0">
                <a:solidFill>
                  <a:schemeClr val="tx1"/>
                </a:solidFill>
              </a:rPr>
              <a:t>8.00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7" name="Нашивка 36"/>
          <p:cNvSpPr/>
          <p:nvPr/>
        </p:nvSpPr>
        <p:spPr>
          <a:xfrm>
            <a:off x="12059760" y="7869521"/>
            <a:ext cx="3334870" cy="1131841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 позднее, чем за 1 час</a:t>
            </a:r>
            <a:endParaRPr lang="ru-RU" sz="2400" b="1" dirty="0"/>
          </a:p>
        </p:txBody>
      </p:sp>
      <p:sp>
        <p:nvSpPr>
          <p:cNvPr id="38" name="Нашивка 37"/>
          <p:cNvSpPr/>
          <p:nvPr/>
        </p:nvSpPr>
        <p:spPr>
          <a:xfrm>
            <a:off x="12002610" y="9222071"/>
            <a:ext cx="3334870" cy="1131841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 9.00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908778" y="10412693"/>
            <a:ext cx="3619311" cy="827704"/>
          </a:xfrm>
          <a:prstGeom prst="rect">
            <a:avLst/>
          </a:prstGeom>
          <a:solidFill>
            <a:schemeClr val="bg1"/>
          </a:solidFill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Для проверки ответа используйте клавишу «пробел»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назад 21">
            <a:hlinkClick r:id="" action="ppaction://hlinkshowjump?jump=nextslide" highlightClick="1"/>
          </p:cNvPr>
          <p:cNvSpPr/>
          <p:nvPr/>
        </p:nvSpPr>
        <p:spPr>
          <a:xfrm rot="10800000">
            <a:off x="12946145" y="10826545"/>
            <a:ext cx="1333500" cy="6096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3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3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318934" y="252152"/>
            <a:ext cx="12192000" cy="1525848"/>
          </a:xfrm>
          <a:prstGeom prst="rect">
            <a:avLst/>
          </a:prstGeom>
          <a:noFill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4400" b="1" dirty="0" smtClean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Напоминаем действия </a:t>
            </a:r>
            <a:r>
              <a:rPr lang="ru-RU" sz="4400" b="1" dirty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руководителя ППЭ в день экзамена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374" y="3678616"/>
            <a:ext cx="7215336" cy="1685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проверить готовность аудиторий к проведению ГИА</a:t>
            </a:r>
          </a:p>
          <a:p>
            <a:pPr marL="457200" indent="-457200"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обеспечить </a:t>
            </a: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контроль за регистрацией работников ППЭ в день экзамена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93142" y="2235716"/>
            <a:ext cx="9980665" cy="658835"/>
          </a:xfrm>
          <a:prstGeom prst="rect">
            <a:avLst/>
          </a:prstGeom>
          <a:solidFill>
            <a:srgbClr val="006AB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757"/>
              </a:spcAft>
            </a:pP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До начала экзамена руководитель ППЭ должен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19240" y="3664915"/>
            <a:ext cx="7215337" cy="29084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провести краткий инструктаж для работников ППЭ </a:t>
            </a:r>
          </a:p>
          <a:p>
            <a:pPr marL="457200" indent="-457200"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назначить ответственных организаторов в аудиториях и направить организаторов на рабочие места в соответствии с распределением </a:t>
            </a:r>
            <a:endParaRPr lang="ru-RU" sz="2400" dirty="0" smtClean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pPr marL="457200" indent="-457200">
              <a:spcAft>
                <a:spcPts val="879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>
            <a:stCxn id="9" idx="2"/>
            <a:endCxn id="2" idx="0"/>
          </p:cNvCxnSpPr>
          <p:nvPr/>
        </p:nvCxnSpPr>
        <p:spPr>
          <a:xfrm rot="5400000">
            <a:off x="5619727" y="1314867"/>
            <a:ext cx="784065" cy="39434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2"/>
            <a:endCxn id="4" idx="0"/>
          </p:cNvCxnSpPr>
          <p:nvPr/>
        </p:nvCxnSpPr>
        <p:spPr>
          <a:xfrm>
            <a:off x="7983475" y="2894551"/>
            <a:ext cx="3943434" cy="770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32373" y="6924185"/>
            <a:ext cx="15102203" cy="22338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6AB3"/>
                </a:solidFill>
              </a:rPr>
              <a:t>передать медицинскому работнику инструкцию, определяющую порядок его работы во время проведения </a:t>
            </a:r>
            <a:r>
              <a:rPr lang="ru-RU" sz="2400" dirty="0" smtClean="0">
                <a:solidFill>
                  <a:srgbClr val="006AB3"/>
                </a:solidFill>
              </a:rPr>
              <a:t>ОГЭ </a:t>
            </a:r>
            <a:r>
              <a:rPr lang="ru-RU" sz="2400" dirty="0">
                <a:solidFill>
                  <a:srgbClr val="006AB3"/>
                </a:solidFill>
              </a:rPr>
              <a:t>в ППЭ, журнал учета участников </a:t>
            </a:r>
            <a:r>
              <a:rPr lang="ru-RU" sz="2400" dirty="0" smtClean="0">
                <a:solidFill>
                  <a:srgbClr val="006AB3"/>
                </a:solidFill>
              </a:rPr>
              <a:t>ОГЭ</a:t>
            </a:r>
            <a:r>
              <a:rPr lang="ru-RU" sz="2400" dirty="0">
                <a:solidFill>
                  <a:srgbClr val="006AB3"/>
                </a:solidFill>
              </a:rPr>
              <a:t>, обратившихся к медицинскому работнику</a:t>
            </a:r>
            <a:r>
              <a:rPr lang="ru-RU" sz="2400" dirty="0" smtClean="0">
                <a:solidFill>
                  <a:srgbClr val="006AB3"/>
                </a:solidFill>
              </a:rPr>
              <a:t>;</a:t>
            </a:r>
            <a:endParaRPr lang="ru-RU" sz="2400" dirty="0">
              <a:solidFill>
                <a:srgbClr val="006AB3"/>
              </a:solidFill>
            </a:endParaRPr>
          </a:p>
        </p:txBody>
      </p:sp>
      <p:cxnSp>
        <p:nvCxnSpPr>
          <p:cNvPr id="34" name="Прямая со стрелкой 33"/>
          <p:cNvCxnSpPr>
            <a:stCxn id="9" idx="2"/>
          </p:cNvCxnSpPr>
          <p:nvPr/>
        </p:nvCxnSpPr>
        <p:spPr>
          <a:xfrm>
            <a:off x="7983475" y="2894551"/>
            <a:ext cx="0" cy="3894176"/>
          </a:xfrm>
          <a:prstGeom prst="straightConnector1">
            <a:avLst/>
          </a:prstGeom>
          <a:ln>
            <a:solidFill>
              <a:srgbClr val="006AB3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Управляющая кнопка: назад 10">
            <a:hlinkClick r:id="" action="ppaction://hlinkshowjump?jump=nextslide" highlightClick="1"/>
          </p:cNvPr>
          <p:cNvSpPr/>
          <p:nvPr/>
        </p:nvSpPr>
        <p:spPr>
          <a:xfrm rot="10800000">
            <a:off x="12706350" y="10725150"/>
            <a:ext cx="1333500" cy="6096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5227" y="171178"/>
            <a:ext cx="12271464" cy="1512169"/>
          </a:xfrm>
        </p:spPr>
        <p:txBody>
          <a:bodyPr>
            <a:noAutofit/>
          </a:bodyPr>
          <a:lstStyle/>
          <a:p>
            <a:r>
              <a:rPr lang="ru-RU" sz="4400" dirty="0" smtClean="0"/>
              <a:t>Подготовительные мероприятия в день экзамена. Действия руководителя ППЭ:</a:t>
            </a:r>
            <a:endParaRPr lang="ru-RU" sz="4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200" y="2362200"/>
            <a:ext cx="5765800" cy="11938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В какое время руководитель ППЭ должен явиться в ППЭ?</a:t>
            </a:r>
            <a:endParaRPr lang="ru-RU" sz="2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4216401"/>
            <a:ext cx="8813800" cy="165946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В какое время руководитель ППЭ получает у уполномоченного представителя ГЭК экзаменационные материалы?</a:t>
            </a:r>
            <a:endParaRPr lang="ru-RU" sz="2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5533" y="6773333"/>
            <a:ext cx="9897534" cy="1219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В какое время необходимо назначить ответственного организатора вне аудитории?</a:t>
            </a:r>
            <a:endParaRPr lang="ru-RU" sz="2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5535" y="8655376"/>
            <a:ext cx="9880598" cy="126755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В какое время необходимо провести краткий инструктаж организаторов в ППЭ?</a:t>
            </a:r>
            <a:endParaRPr lang="ru-RU" sz="2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73800" y="2362201"/>
            <a:ext cx="2743200" cy="1193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Не позднее 7.30</a:t>
            </a:r>
            <a:endParaRPr lang="ru-RU" sz="24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33638" y="6780605"/>
            <a:ext cx="2542096" cy="11780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не позднее 7.50</a:t>
            </a:r>
            <a:endParaRPr lang="ru-RU" sz="24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71738" y="8669270"/>
            <a:ext cx="2520929" cy="12197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Не ранее 8.15</a:t>
            </a:r>
            <a:endParaRPr lang="ru-RU" sz="24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278419" y="4927611"/>
            <a:ext cx="2819399" cy="9519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Не позднее 7.30</a:t>
            </a:r>
            <a:endParaRPr lang="ru-RU" sz="24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378" y="2400300"/>
            <a:ext cx="3154321" cy="3718219"/>
          </a:xfrm>
          <a:prstGeom prst="rect">
            <a:avLst/>
          </a:prstGeom>
        </p:spPr>
      </p:pic>
      <p:sp>
        <p:nvSpPr>
          <p:cNvPr id="15" name="Управляющая кнопка: назад 14">
            <a:hlinkClick r:id="" action="ppaction://hlinkshowjump?jump=nextslide" highlightClick="1"/>
          </p:cNvPr>
          <p:cNvSpPr/>
          <p:nvPr/>
        </p:nvSpPr>
        <p:spPr>
          <a:xfrm rot="10800000">
            <a:off x="12706350" y="10725150"/>
            <a:ext cx="1333500" cy="6096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230194" y="5232265"/>
            <a:ext cx="3619311" cy="827704"/>
          </a:xfrm>
          <a:prstGeom prst="rect">
            <a:avLst/>
          </a:prstGeom>
          <a:solidFill>
            <a:schemeClr val="bg1"/>
          </a:solidFill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Для проверки ответа нажмите курсором на вопрос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327" y="0"/>
            <a:ext cx="12271464" cy="1865461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Подготовительные мероприятия в день экзамена. Действия уполномоченного представителя ГЭК:</a:t>
            </a:r>
            <a:endParaRPr lang="ru-RU" sz="40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362" y="8016475"/>
            <a:ext cx="1932599" cy="17314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3761" y="8016475"/>
            <a:ext cx="1713124" cy="3042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765" y="8376693"/>
            <a:ext cx="1713124" cy="30421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51000" y="2960861"/>
            <a:ext cx="12923982" cy="16041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6AB3"/>
                </a:solidFill>
              </a:rPr>
              <a:t>При проведении инструктажа для работников ППЭ по процедуре проведения ГИА в день экзамена уполномоченный представитель ГЭК обязан: </a:t>
            </a:r>
            <a:endParaRPr lang="ru-RU" sz="3200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68668" y="5018268"/>
            <a:ext cx="3069318" cy="20059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6AB3"/>
                </a:solidFill>
              </a:rPr>
              <a:t>Содействовать руководителю ППЭ в проведении инструктажа </a:t>
            </a:r>
            <a:endParaRPr lang="ru-RU" sz="2400" b="1" dirty="0">
              <a:solidFill>
                <a:srgbClr val="006AB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505664" y="5148092"/>
            <a:ext cx="3069318" cy="20059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006AB3"/>
                </a:solidFill>
              </a:rPr>
              <a:t>Проводить инструктаж </a:t>
            </a:r>
            <a:endParaRPr lang="ru-RU" sz="2800" b="1" dirty="0">
              <a:solidFill>
                <a:srgbClr val="006AB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7166" y="5067218"/>
            <a:ext cx="3069318" cy="20059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6AB3"/>
                </a:solidFill>
              </a:rPr>
              <a:t>Присутствовать при проведении инструктажа </a:t>
            </a:r>
            <a:endParaRPr lang="ru-RU" sz="2400" b="1" dirty="0">
              <a:solidFill>
                <a:srgbClr val="006AB3"/>
              </a:solidFill>
            </a:endParaRPr>
          </a:p>
        </p:txBody>
      </p:sp>
      <p:sp>
        <p:nvSpPr>
          <p:cNvPr id="13" name="Управляющая кнопка: назад 12">
            <a:hlinkClick r:id="" action="ppaction://hlinkshowjump?jump=nextslide" highlightClick="1"/>
          </p:cNvPr>
          <p:cNvSpPr/>
          <p:nvPr/>
        </p:nvSpPr>
        <p:spPr>
          <a:xfrm rot="10800000">
            <a:off x="12706350" y="10725150"/>
            <a:ext cx="1333500" cy="6096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84851" y="10236580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9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327" y="152128"/>
            <a:ext cx="12271464" cy="1512169"/>
          </a:xfrm>
        </p:spPr>
        <p:txBody>
          <a:bodyPr>
            <a:noAutofit/>
          </a:bodyPr>
          <a:lstStyle/>
          <a:p>
            <a:r>
              <a:rPr lang="ru-RU" sz="4800" dirty="0" smtClean="0"/>
              <a:t>Должностные обязанности уполномоченного представителя ГЭК</a:t>
            </a:r>
            <a:endParaRPr lang="ru-RU" sz="4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872" y="8035728"/>
            <a:ext cx="1932599" cy="17314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964" y="8092191"/>
            <a:ext cx="1713124" cy="3042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814" y="8093455"/>
            <a:ext cx="1713124" cy="30421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30036" y="3002180"/>
            <a:ext cx="13812981" cy="16041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6AB3"/>
                </a:solidFill>
              </a:rPr>
              <a:t>Выберите определение, соответствующее должностным обязанностям уполномоченного представителя ГЭК:</a:t>
            </a:r>
            <a:endParaRPr lang="ru-RU" sz="3200" b="1" dirty="0">
              <a:solidFill>
                <a:srgbClr val="006AB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0036" y="4999431"/>
            <a:ext cx="3979718" cy="26626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6AB3"/>
                </a:solidFill>
              </a:rPr>
              <a:t>Проведение инструктажа для работников ППЭ по процедуре проведения ГИА перед началом экзамена</a:t>
            </a:r>
            <a:endParaRPr lang="ru-RU" sz="2400" b="1" dirty="0">
              <a:solidFill>
                <a:srgbClr val="006AB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63299" y="4999430"/>
            <a:ext cx="3979718" cy="2643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6AB3"/>
                </a:solidFill>
              </a:rPr>
              <a:t>Прием от участников ГИА апелляций о нарушении установленного порядка проведения ГИА</a:t>
            </a:r>
            <a:endParaRPr lang="ru-RU" sz="2400" b="1" dirty="0">
              <a:solidFill>
                <a:srgbClr val="006AB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69182" y="4999431"/>
            <a:ext cx="3979718" cy="2643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6AB3"/>
                </a:solidFill>
              </a:rPr>
              <a:t>Проведение инструктажа для участников ГИА в аудитории перед началом экзамена</a:t>
            </a:r>
            <a:endParaRPr lang="ru-RU" sz="2400" b="1" dirty="0">
              <a:solidFill>
                <a:srgbClr val="006AB3"/>
              </a:solidFill>
            </a:endParaRPr>
          </a:p>
        </p:txBody>
      </p:sp>
      <p:sp>
        <p:nvSpPr>
          <p:cNvPr id="13" name="Управляющая кнопка: назад 12">
            <a:hlinkClick r:id="" action="ppaction://hlinkshowjump?jump=nextslide" highlightClick="1"/>
          </p:cNvPr>
          <p:cNvSpPr/>
          <p:nvPr/>
        </p:nvSpPr>
        <p:spPr>
          <a:xfrm rot="10800000">
            <a:off x="12706350" y="10725150"/>
            <a:ext cx="1333500" cy="6096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84851" y="10236580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9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4277" y="190228"/>
            <a:ext cx="12271464" cy="1512169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+mn-lt"/>
                <a:cs typeface="Times New Roman" panose="02020603050405020304" pitchFamily="18" charset="0"/>
              </a:rPr>
              <a:t>Организация входа участников в ППЭ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1162" y="2383364"/>
            <a:ext cx="1510823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вопросы по теме, изображенной на картинке</a:t>
            </a: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" y="3089334"/>
            <a:ext cx="6304202" cy="4454466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7185" y="3158079"/>
            <a:ext cx="6083714" cy="4262171"/>
          </a:xfrm>
          <a:prstGeom prst="rect">
            <a:avLst/>
          </a:prstGeom>
        </p:spPr>
      </p:pic>
      <p:pic>
        <p:nvPicPr>
          <p:cNvPr id="7" name="Рисунок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2099" y="6675130"/>
            <a:ext cx="5633391" cy="4240520"/>
          </a:xfrm>
          <a:prstGeom prst="rect">
            <a:avLst/>
          </a:prstGeom>
        </p:spPr>
      </p:pic>
      <p:pic>
        <p:nvPicPr>
          <p:cNvPr id="8" name="Рисунок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635" y="6686550"/>
            <a:ext cx="5486127" cy="42100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66735" y="10350002"/>
            <a:ext cx="3619311" cy="827704"/>
          </a:xfrm>
          <a:prstGeom prst="rect">
            <a:avLst/>
          </a:prstGeom>
          <a:solidFill>
            <a:schemeClr val="bg1"/>
          </a:solidFill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Нажмите курсором на выбранную картинку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зад 10">
            <a:hlinkClick r:id="" action="ppaction://hlinkshowjump?jump=nextslide" highlightClick="1"/>
          </p:cNvPr>
          <p:cNvSpPr/>
          <p:nvPr/>
        </p:nvSpPr>
        <p:spPr>
          <a:xfrm rot="10800000">
            <a:off x="12706350" y="10725150"/>
            <a:ext cx="1333500" cy="6096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0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2377" y="171178"/>
            <a:ext cx="12271464" cy="1512169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+mn-lt"/>
                <a:cs typeface="Times New Roman" panose="02020603050405020304" pitchFamily="18" charset="0"/>
              </a:rPr>
              <a:t>Организация входа участников в ППЭ</a:t>
            </a:r>
            <a:endParaRPr lang="ru-RU" sz="4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800" y="2372634"/>
            <a:ext cx="160686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 За </a:t>
            </a:r>
            <a:r>
              <a:rPr lang="ru-RU" b="1" dirty="0">
                <a:solidFill>
                  <a:srgbClr val="0070C0"/>
                </a:solidFill>
                <a:cs typeface="Times New Roman" panose="02020603050405020304" pitchFamily="18" charset="0"/>
              </a:rPr>
              <a:t>1 час до начала экзамена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1800" y="3225800"/>
            <a:ext cx="6807200" cy="1524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осуществляет паспортный контроль на входе в ППЭ?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1800" y="5334000"/>
            <a:ext cx="10490200" cy="14224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документ, удостоверяющий личность участника, наличие его в списке распределения?</a:t>
            </a:r>
          </a:p>
          <a:p>
            <a:pPr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20000" y="3419766"/>
            <a:ext cx="3302000" cy="124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вне аудитории</a:t>
            </a:r>
            <a:endParaRPr lang="ru-RU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0" y="2189218"/>
            <a:ext cx="5527675" cy="40377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9900" y="6752060"/>
            <a:ext cx="1209161" cy="204942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31800" y="9625889"/>
            <a:ext cx="10490200" cy="15748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указывает участникам на необходимость оставить личные вещи в специально выделенном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здании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месте (до входа в ППЭ)?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30000" y="10007600"/>
            <a:ext cx="2692400" cy="11930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вне аудитории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430000" y="5638800"/>
            <a:ext cx="2692400" cy="111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вне аудитории</a:t>
            </a:r>
            <a:endParaRPr lang="ru-RU" sz="2800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зад 18">
            <a:hlinkClick r:id="rId4" action="ppaction://hlinksldjump" highlightClick="1"/>
          </p:cNvPr>
          <p:cNvSpPr/>
          <p:nvPr/>
        </p:nvSpPr>
        <p:spPr>
          <a:xfrm>
            <a:off x="14439900" y="10725150"/>
            <a:ext cx="1333500" cy="6096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461345" y="2249518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Для проверки ответа нажмите курсором на вопрос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7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327" y="190228"/>
            <a:ext cx="12271464" cy="1512169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+mn-lt"/>
                <a:cs typeface="Times New Roman" panose="02020603050405020304" pitchFamily="18" charset="0"/>
              </a:rPr>
              <a:t>Организация входа в </a:t>
            </a:r>
            <a:r>
              <a:rPr lang="ru-RU" sz="4800" dirty="0" smtClean="0">
                <a:latin typeface="+mn-lt"/>
                <a:cs typeface="Times New Roman" panose="02020603050405020304" pitchFamily="18" charset="0"/>
              </a:rPr>
              <a:t>ППЭ</a:t>
            </a:r>
            <a:endParaRPr lang="ru-RU" sz="4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42" y="2185368"/>
            <a:ext cx="4790163" cy="34280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82605" y="2351004"/>
            <a:ext cx="10439400" cy="30221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Организаторы вне аудитории совместно с сотрудниками, осуществляющими охрану правопорядка, и (или) сотрудниками органов внутренних дел (полиции) с использованием металлодетекторов проверяют наличие у участников </a:t>
            </a:r>
            <a:r>
              <a:rPr lang="ru-RU" sz="28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ОГЭ </a:t>
            </a:r>
            <a:r>
              <a:rPr lang="ru-RU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запрещенных средств.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При появлении сигнала металлодетектора сотрудник полиции и организатор предлагают участнику </a:t>
            </a:r>
            <a:r>
              <a:rPr lang="ru-RU" sz="2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ОГЭ:</a:t>
            </a:r>
            <a:endParaRPr lang="ru-RU" sz="2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981" y="8541821"/>
            <a:ext cx="1935342" cy="17328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65149" y="8648101"/>
            <a:ext cx="2293897" cy="42634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2919" y="7990862"/>
            <a:ext cx="2007631" cy="37074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2181" y="6096000"/>
            <a:ext cx="3894419" cy="2152051"/>
          </a:xfrm>
          <a:prstGeom prst="rect">
            <a:avLst/>
          </a:prstGeom>
          <a:solidFill>
            <a:srgbClr val="006AB3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Обратиться к сопровождающему от ОО для выяснения ситуации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23000" y="6096000"/>
            <a:ext cx="3835400" cy="1894862"/>
          </a:xfrm>
          <a:prstGeom prst="rect">
            <a:avLst/>
          </a:prstGeom>
          <a:solidFill>
            <a:srgbClr val="006AB3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Показать предмет, вызывающий сигнал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734800" y="5613400"/>
            <a:ext cx="3687205" cy="2032000"/>
          </a:xfrm>
          <a:prstGeom prst="rect">
            <a:avLst/>
          </a:prstGeom>
          <a:solidFill>
            <a:srgbClr val="006AB3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Обратиться к </a:t>
            </a:r>
            <a:r>
              <a:rPr lang="ru-RU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уполномоченному представителю </a:t>
            </a:r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ГЭК для решения ситуации</a:t>
            </a:r>
          </a:p>
        </p:txBody>
      </p:sp>
      <p:sp>
        <p:nvSpPr>
          <p:cNvPr id="14" name="Управляющая кнопка: назад 13">
            <a:hlinkClick r:id="rId5" action="ppaction://hlinksldjump" highlightClick="1"/>
          </p:cNvPr>
          <p:cNvSpPr/>
          <p:nvPr/>
        </p:nvSpPr>
        <p:spPr>
          <a:xfrm>
            <a:off x="12706350" y="10725150"/>
            <a:ext cx="1333500" cy="6096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84851" y="10236580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6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077" y="171178"/>
            <a:ext cx="12271464" cy="1512169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+mn-lt"/>
                <a:cs typeface="Times New Roman" panose="02020603050405020304" pitchFamily="18" charset="0"/>
              </a:rPr>
              <a:t>Организация передвижения по </a:t>
            </a:r>
            <a:r>
              <a:rPr lang="ru-RU" sz="4800" dirty="0" smtClean="0">
                <a:latin typeface="+mn-lt"/>
                <a:cs typeface="Times New Roman" panose="02020603050405020304" pitchFamily="18" charset="0"/>
              </a:rPr>
              <a:t>ППЭ</a:t>
            </a:r>
            <a:endParaRPr lang="ru-RU" sz="4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012" y="4052093"/>
            <a:ext cx="1640062" cy="3040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360" y="6293964"/>
            <a:ext cx="1932599" cy="17314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162" y="8799481"/>
            <a:ext cx="1639966" cy="30421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5450" y="2286000"/>
            <a:ext cx="14954090" cy="116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cs typeface="Times New Roman" panose="02020603050405020304" pitchFamily="18" charset="0"/>
              </a:rPr>
              <a:t>Кто оформляет ППЭ-20 «Акт об идентификации личности участника экзамена</a:t>
            </a:r>
            <a:r>
              <a:rPr lang="ru-RU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»?</a:t>
            </a:r>
            <a:endParaRPr lang="ru-RU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4500" y="3942753"/>
            <a:ext cx="3289300" cy="1510875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Организатор вне аудитории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5449" y="6357143"/>
            <a:ext cx="3308351" cy="1834357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Сопровождающие от образовательной организации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3550" y="9194800"/>
            <a:ext cx="3461336" cy="122555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Уполномоченный представитель ГЭК</a:t>
            </a:r>
            <a:endParaRPr lang="ru-RU" sz="28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126" y="3695103"/>
            <a:ext cx="8538733" cy="6396862"/>
          </a:xfrm>
          <a:prstGeom prst="rect">
            <a:avLst/>
          </a:prstGeom>
        </p:spPr>
      </p:pic>
      <p:sp>
        <p:nvSpPr>
          <p:cNvPr id="15" name="Управляющая кнопка: назад 14">
            <a:hlinkClick r:id="rId6" action="ppaction://hlinksldjump" highlightClick="1"/>
          </p:cNvPr>
          <p:cNvSpPr/>
          <p:nvPr/>
        </p:nvSpPr>
        <p:spPr>
          <a:xfrm>
            <a:off x="14439900" y="10725150"/>
            <a:ext cx="1333500" cy="6096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89126" y="10006498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4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2377" y="228328"/>
            <a:ext cx="12271464" cy="1512169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+mn-lt"/>
              </a:rPr>
              <a:t>Вход участников в аудиторию ППЭ</a:t>
            </a:r>
            <a:endParaRPr lang="ru-RU" sz="48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816" y="8240807"/>
            <a:ext cx="1932599" cy="17314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49047" y="7549355"/>
            <a:ext cx="1712080" cy="3042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712" y="7622203"/>
            <a:ext cx="1639966" cy="30421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6553" y="2194161"/>
            <a:ext cx="3952122" cy="309296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3737" y="2522309"/>
            <a:ext cx="11379200" cy="1092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при входе участников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аудиторию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должен: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92546" y="4891326"/>
            <a:ext cx="3225800" cy="2278276"/>
          </a:xfrm>
          <a:prstGeom prst="rect">
            <a:avLst/>
          </a:prstGeom>
          <a:solidFill>
            <a:srgbClr val="006AB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Раздать участникам ОГЭ черновики со штампом ОО, на базе которой расположен ППЭ</a:t>
            </a:r>
          </a:p>
          <a:p>
            <a:pPr algn="ctr"/>
            <a:endParaRPr lang="ru-RU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3736" y="4288530"/>
            <a:ext cx="3234363" cy="3483869"/>
          </a:xfrm>
          <a:prstGeom prst="rect">
            <a:avLst/>
          </a:prstGeom>
          <a:solidFill>
            <a:srgbClr val="006AB3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Сверить данные документа, удостоверяющего личность участника ОГЭ, с данными в форме ППЭ-05-02 и сообщить участнику номер его места в аудитории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162793" y="4891326"/>
            <a:ext cx="2794874" cy="2278276"/>
          </a:xfrm>
          <a:prstGeom prst="rect">
            <a:avLst/>
          </a:prstGeom>
          <a:solidFill>
            <a:srgbClr val="006AB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Раздать участникам 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ОГЭ 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индивидуальные комплекты</a:t>
            </a:r>
          </a:p>
        </p:txBody>
      </p:sp>
      <p:sp>
        <p:nvSpPr>
          <p:cNvPr id="14" name="Управляющая кнопка: назад 13">
            <a:hlinkClick r:id="rId5" action="ppaction://hlinksldjump" highlightClick="1"/>
          </p:cNvPr>
          <p:cNvSpPr/>
          <p:nvPr/>
        </p:nvSpPr>
        <p:spPr>
          <a:xfrm>
            <a:off x="12649200" y="10763250"/>
            <a:ext cx="1333500" cy="6096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84851" y="10236580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9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0306" y="2313025"/>
            <a:ext cx="5615460" cy="38961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33117"/>
          <a:stretch/>
        </p:blipFill>
        <p:spPr>
          <a:xfrm>
            <a:off x="1663775" y="3752086"/>
            <a:ext cx="2949004" cy="24645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1815" y="2579683"/>
            <a:ext cx="5305498" cy="83096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2400" dirty="0"/>
              <a:t>Помещение для сопровождающих участников ГИА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0306" y="7291475"/>
            <a:ext cx="5615461" cy="3915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640" y="7488673"/>
            <a:ext cx="1335510" cy="27698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698" y="7599386"/>
            <a:ext cx="2542033" cy="254193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01814" y="10258517"/>
            <a:ext cx="5260508" cy="83096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2400" dirty="0"/>
              <a:t>Специально выделенное место</a:t>
            </a:r>
          </a:p>
          <a:p>
            <a:pPr algn="ctr"/>
            <a:r>
              <a:rPr lang="ru-RU" sz="2400" dirty="0"/>
              <a:t> для личных вещей участников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3086" y="5220157"/>
            <a:ext cx="941296" cy="2998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ru-RU" sz="2000" b="1" dirty="0"/>
              <a:t>В</a:t>
            </a:r>
          </a:p>
          <a:p>
            <a:pPr algn="ctr"/>
            <a:r>
              <a:rPr lang="ru-RU" sz="2000" b="1" dirty="0"/>
              <a:t>Х</a:t>
            </a:r>
          </a:p>
          <a:p>
            <a:pPr algn="ctr"/>
            <a:r>
              <a:rPr lang="ru-RU" sz="2000" b="1" dirty="0"/>
              <a:t>О</a:t>
            </a:r>
          </a:p>
          <a:p>
            <a:pPr algn="ctr"/>
            <a:r>
              <a:rPr lang="ru-RU" sz="2000" b="1" dirty="0"/>
              <a:t>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82010" y="5219026"/>
            <a:ext cx="943149" cy="2998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ru-RU" sz="2000" b="1" dirty="0"/>
              <a:t>В</a:t>
            </a:r>
            <a:br>
              <a:rPr lang="ru-RU" sz="2000" b="1" dirty="0"/>
            </a:br>
            <a:r>
              <a:rPr lang="ru-RU" sz="2000" b="1" dirty="0"/>
              <a:t>Х</a:t>
            </a:r>
            <a:br>
              <a:rPr lang="ru-RU" sz="2000" b="1" dirty="0"/>
            </a:br>
            <a:r>
              <a:rPr lang="ru-RU" sz="2000" b="1" dirty="0"/>
              <a:t>О</a:t>
            </a:r>
            <a:br>
              <a:rPr lang="ru-RU" sz="2000" b="1" dirty="0"/>
            </a:br>
            <a:r>
              <a:rPr lang="ru-RU" sz="2000" b="1" dirty="0"/>
              <a:t>Д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в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П</a:t>
            </a:r>
            <a:br>
              <a:rPr lang="ru-RU" sz="2000" b="1" dirty="0"/>
            </a:br>
            <a:r>
              <a:rPr lang="ru-RU" sz="2000" b="1" dirty="0" err="1"/>
              <a:t>П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Э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68784" y="6137134"/>
            <a:ext cx="3212656" cy="5069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ru-RU" sz="2400" dirty="0"/>
              <a:t>Пункт охраны правопорядка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6043" y="6270776"/>
            <a:ext cx="1523916" cy="20413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/>
          <a:srcRect t="-1" b="45438"/>
          <a:stretch/>
        </p:blipFill>
        <p:spPr>
          <a:xfrm>
            <a:off x="7807087" y="9254687"/>
            <a:ext cx="1275593" cy="158255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126077" y="6137134"/>
            <a:ext cx="2779345" cy="5069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Помещение для руководителя ППЭ, оборудованное рабочим местом и сейфом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4188" y="6593312"/>
            <a:ext cx="2021525" cy="183278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0126077" y="2313025"/>
            <a:ext cx="2779345" cy="35574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Помещение для медицинских </a:t>
            </a:r>
          </a:p>
          <a:p>
            <a:pPr algn="ctr"/>
            <a:r>
              <a:rPr lang="ru-RU" sz="2000" dirty="0"/>
              <a:t>работников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4324" y="2579683"/>
            <a:ext cx="1442488" cy="188082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3050061" y="2313025"/>
            <a:ext cx="2763179" cy="71310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ru-RU" sz="2000" dirty="0"/>
              <a:t>Аудитории для участников ГИА, в том числе для участников </a:t>
            </a:r>
            <a:br>
              <a:rPr lang="ru-RU" sz="2000" dirty="0"/>
            </a:br>
            <a:r>
              <a:rPr lang="ru-RU" sz="2000" dirty="0"/>
              <a:t>с ОВЗ (на 1 этаже)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/>
          <a:srcRect b="35576"/>
          <a:stretch/>
        </p:blipFill>
        <p:spPr>
          <a:xfrm>
            <a:off x="13299987" y="2772905"/>
            <a:ext cx="2207595" cy="23195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/>
          <a:srcRect b="30319"/>
          <a:stretch/>
        </p:blipFill>
        <p:spPr>
          <a:xfrm>
            <a:off x="13251942" y="7157023"/>
            <a:ext cx="2255640" cy="231029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768783" y="2313025"/>
            <a:ext cx="3215075" cy="35574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Помещение для общественных наблюдателей, представителей СМИ </a:t>
            </a:r>
            <a:br>
              <a:rPr lang="ru-RU" sz="2000" dirty="0"/>
            </a:br>
            <a:r>
              <a:rPr lang="ru-RU" sz="2000" dirty="0"/>
              <a:t>и иных лиц, имеющих право присутствовать в ППЭ в день экзамена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/>
          <a:srcRect b="4635"/>
          <a:stretch/>
        </p:blipFill>
        <p:spPr>
          <a:xfrm>
            <a:off x="7400754" y="2343095"/>
            <a:ext cx="1981606" cy="1304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1776" y="216078"/>
            <a:ext cx="12271464" cy="1512169"/>
          </a:xfrm>
        </p:spPr>
        <p:txBody>
          <a:bodyPr/>
          <a:lstStyle/>
          <a:p>
            <a:r>
              <a:rPr lang="ru-RU" sz="5400" dirty="0"/>
              <a:t>Подготовка помещений ППЭ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4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Выдача экзаменационных материалов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7550" y="2309733"/>
            <a:ext cx="1468104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Не позднее чем за 15 минут до начала экзамена </a:t>
            </a:r>
            <a:r>
              <a:rPr lang="ru-RU" b="1" dirty="0">
                <a:solidFill>
                  <a:srgbClr val="0070C0"/>
                </a:solidFill>
                <a:cs typeface="Times New Roman" panose="02020603050405020304" pitchFamily="18" charset="0"/>
              </a:rPr>
              <a:t>ответственный организатор в аудитории получает в Штабе от руководителя ППЭ комплекты ЭМ на аудиторию (расписываются в форме ППЭ-14-02</a:t>
            </a:r>
            <a:r>
              <a:rPr lang="ru-RU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). </a:t>
            </a:r>
            <a:r>
              <a:rPr lang="ru-RU" b="1" dirty="0" smtClean="0">
                <a:solidFill>
                  <a:srgbClr val="E2001A"/>
                </a:solidFill>
                <a:cs typeface="Times New Roman" panose="02020603050405020304" pitchFamily="18" charset="0"/>
              </a:rPr>
              <a:t>Назовите содержимое индивидуального комплекта:</a:t>
            </a:r>
            <a:endParaRPr lang="ru-RU" b="1" dirty="0">
              <a:solidFill>
                <a:srgbClr val="E2001A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4200" y="6906175"/>
            <a:ext cx="6400800" cy="242506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6AB3"/>
                </a:solidFill>
              </a:rPr>
              <a:t>Индивидуальные </a:t>
            </a:r>
          </a:p>
          <a:p>
            <a:pPr algn="ctr"/>
            <a:r>
              <a:rPr lang="ru-RU" dirty="0">
                <a:solidFill>
                  <a:srgbClr val="006AB3"/>
                </a:solidFill>
              </a:rPr>
              <a:t>Комплекты состоят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83394" y="6361048"/>
            <a:ext cx="5432007" cy="9398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AB3"/>
                </a:solidFill>
              </a:rPr>
              <a:t>КИМ</a:t>
            </a:r>
            <a:endParaRPr lang="ru-RU" dirty="0">
              <a:solidFill>
                <a:srgbClr val="006AB3"/>
              </a:solidFill>
            </a:endParaRP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7595010" y="5907837"/>
            <a:ext cx="889000" cy="4409152"/>
          </a:xfrm>
          <a:prstGeom prst="lef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61584" y="7746653"/>
            <a:ext cx="5453815" cy="1016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AB3"/>
                </a:solidFill>
              </a:rPr>
              <a:t>Бланк ответов №1</a:t>
            </a:r>
            <a:endParaRPr lang="ru-RU" dirty="0">
              <a:solidFill>
                <a:srgbClr val="006AB3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797460" y="9122129"/>
            <a:ext cx="5432007" cy="96392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AB3"/>
                </a:solidFill>
              </a:rPr>
              <a:t>Бланк ответов №2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4200" y="5953085"/>
            <a:ext cx="714272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6AB3"/>
                </a:solidFill>
                <a:cs typeface="Times New Roman" panose="02020603050405020304" pitchFamily="18" charset="0"/>
              </a:rPr>
              <a:t>доставочные </a:t>
            </a:r>
            <a:r>
              <a:rPr lang="ru-RU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пакеты состоят:</a:t>
            </a:r>
            <a:endParaRPr lang="ru-RU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4135" y="10578631"/>
            <a:ext cx="143827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6AB3"/>
                </a:solidFill>
                <a:cs typeface="Times New Roman" panose="02020603050405020304" pitchFamily="18" charset="0"/>
              </a:rPr>
              <a:t>дополнительные бланки №</a:t>
            </a:r>
            <a:r>
              <a:rPr lang="ru-RU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645930" y="4437777"/>
            <a:ext cx="3619311" cy="827704"/>
          </a:xfrm>
          <a:prstGeom prst="rect">
            <a:avLst/>
          </a:prstGeom>
          <a:solidFill>
            <a:schemeClr val="bg1"/>
          </a:solidFill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Для проверки ответа используйте клавишу «пробел»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зад 18">
            <a:hlinkClick r:id="" action="ppaction://hlinkshowjump?jump=nextslide" highlightClick="1"/>
          </p:cNvPr>
          <p:cNvSpPr/>
          <p:nvPr/>
        </p:nvSpPr>
        <p:spPr>
          <a:xfrm rot="10800000">
            <a:off x="12706350" y="10725150"/>
            <a:ext cx="1333500" cy="6096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2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0477" y="152128"/>
            <a:ext cx="12271464" cy="1512169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+mn-lt"/>
                <a:cs typeface="Times New Roman" panose="02020603050405020304" pitchFamily="18" charset="0"/>
              </a:rPr>
              <a:t>Экзамен в аудитории ППЭ</a:t>
            </a:r>
            <a:endParaRPr lang="ru-RU" sz="4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86" y="7115854"/>
            <a:ext cx="1848663" cy="34138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3434" y="2463800"/>
            <a:ext cx="14461808" cy="1041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2484" y="4057650"/>
            <a:ext cx="3844766" cy="3276600"/>
          </a:xfrm>
          <a:prstGeom prst="rect">
            <a:avLst/>
          </a:prstGeom>
          <a:solidFill>
            <a:srgbClr val="006AB3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Заменить участнику индивидуальный комплект и увеличить время проведения экзамена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67320" y="4132318"/>
            <a:ext cx="4521200" cy="2209800"/>
          </a:xfrm>
          <a:prstGeom prst="rect">
            <a:avLst/>
          </a:prstGeom>
          <a:solidFill>
            <a:srgbClr val="006AB3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Оставить претензию без внимания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607641" y="4133850"/>
            <a:ext cx="3657600" cy="4292600"/>
          </a:xfrm>
          <a:prstGeom prst="rect">
            <a:avLst/>
          </a:prstGeom>
          <a:solidFill>
            <a:srgbClr val="006AB3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Зафиксировать в свободной форме суть претензии в служебной записке и передать ее руководителю ППЭ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366" y="8712200"/>
            <a:ext cx="2060902" cy="38057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9572" y="9344208"/>
            <a:ext cx="2124342" cy="18896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3434" y="2438033"/>
            <a:ext cx="144618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В случае если участник </a:t>
            </a:r>
            <a:r>
              <a:rPr lang="ru-RU" sz="2800" b="1" dirty="0" smtClean="0">
                <a:solidFill>
                  <a:srgbClr val="0070C0"/>
                </a:solidFill>
              </a:rPr>
              <a:t>ОГЭ </a:t>
            </a:r>
            <a:r>
              <a:rPr lang="ru-RU" sz="2800" b="1" dirty="0">
                <a:solidFill>
                  <a:srgbClr val="0070C0"/>
                </a:solidFill>
              </a:rPr>
              <a:t>предъявил претензию по содержанию задания своего КИМ, организатору в аудитории необходимо: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18264" y="10115866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зад 12">
            <a:hlinkClick r:id="" action="ppaction://hlinkshowjump?jump=nextslide" highlightClick="1"/>
          </p:cNvPr>
          <p:cNvSpPr/>
          <p:nvPr/>
        </p:nvSpPr>
        <p:spPr>
          <a:xfrm rot="10800000">
            <a:off x="10551823" y="10796588"/>
            <a:ext cx="1333500" cy="6096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9527" y="183878"/>
            <a:ext cx="12271464" cy="1512169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+mn-lt"/>
                <a:cs typeface="Times New Roman" panose="02020603050405020304" pitchFamily="18" charset="0"/>
              </a:rPr>
              <a:t>Сбор экзаменационных </a:t>
            </a:r>
            <a:r>
              <a:rPr lang="ru-RU" sz="4800" dirty="0" smtClean="0">
                <a:latin typeface="+mn-lt"/>
                <a:cs typeface="Times New Roman" panose="02020603050405020304" pitchFamily="18" charset="0"/>
              </a:rPr>
              <a:t>материалов</a:t>
            </a:r>
            <a:endParaRPr lang="ru-RU" sz="4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21" y="2149402"/>
            <a:ext cx="8892588" cy="75664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01099" y="2248754"/>
            <a:ext cx="69707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организатора в аудитории в случае выхода участника </a:t>
            </a:r>
            <a:r>
              <a:rPr lang="ru-RU" sz="3200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sz="32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аудитории во время экзамена: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48559" y="4161390"/>
            <a:ext cx="6440791" cy="1956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экзаменационные материалы и черновики от участника перед выходом из аудитории и выдает после возвращения в аудиторию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80359" y="6458377"/>
            <a:ext cx="6440791" cy="19798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комплектность оставленных участником на рабочем столе экзаменационных материалов и черновиков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99408" y="8845862"/>
            <a:ext cx="6440791" cy="195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Приглашает </a:t>
            </a:r>
            <a:r>
              <a:rPr lang="ru-RU" sz="2800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уполномоченного представителя </a:t>
            </a:r>
            <a:r>
              <a:rPr lang="ru-RU" sz="2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ГЭК и сдает ему материалы на время отсутствия участника </a:t>
            </a:r>
            <a:r>
              <a:rPr lang="ru-RU" sz="2800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endParaRPr lang="ru-RU" sz="2800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560" y="5109836"/>
            <a:ext cx="1267798" cy="12519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5610" y="9923312"/>
            <a:ext cx="1268078" cy="12497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9115" y="7737203"/>
            <a:ext cx="1319287" cy="1172700"/>
          </a:xfrm>
          <a:prstGeom prst="rect">
            <a:avLst/>
          </a:prstGeom>
        </p:spPr>
      </p:pic>
      <p:sp>
        <p:nvSpPr>
          <p:cNvPr id="12" name="Управляющая кнопка: назад 11">
            <a:hlinkClick r:id="" action="ppaction://hlinkshowjump?jump=nextslide" highlightClick="1"/>
          </p:cNvPr>
          <p:cNvSpPr/>
          <p:nvPr/>
        </p:nvSpPr>
        <p:spPr>
          <a:xfrm rot="10800000">
            <a:off x="5634038" y="10801662"/>
            <a:ext cx="1333500" cy="6096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327" y="152128"/>
            <a:ext cx="12271464" cy="1512169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+mn-lt"/>
                <a:cs typeface="Times New Roman" panose="02020603050405020304" pitchFamily="18" charset="0"/>
              </a:rPr>
              <a:t>Экзамен в аудиториях ППЭ</a:t>
            </a:r>
            <a:endParaRPr lang="ru-RU" sz="4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394" y="6606775"/>
            <a:ext cx="1932599" cy="17314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323" y="6664705"/>
            <a:ext cx="1713124" cy="3042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14" y="6626605"/>
            <a:ext cx="1713124" cy="30421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1800" y="2396306"/>
            <a:ext cx="9569450" cy="169944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общественных наблюдателей может находится в 1 аудитории ППЭ одновременно?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0576" y="4843056"/>
            <a:ext cx="2454074" cy="12148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Два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42151" y="4804957"/>
            <a:ext cx="3018286" cy="14243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Один </a:t>
            </a:r>
            <a:endParaRPr lang="ru-RU" sz="2000" b="1" dirty="0" smtClean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57585" y="4843056"/>
            <a:ext cx="2862265" cy="12719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Количество не ограничено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476325" y="9761010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зад 14">
            <a:hlinkClick r:id="" action="ppaction://hlinkshowjump?jump=nextslide" highlightClick="1"/>
          </p:cNvPr>
          <p:cNvSpPr/>
          <p:nvPr/>
        </p:nvSpPr>
        <p:spPr>
          <a:xfrm rot="10800000">
            <a:off x="12706350" y="10725150"/>
            <a:ext cx="1333500" cy="6096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64134" y="2377440"/>
            <a:ext cx="5110327" cy="725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6319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327" y="152128"/>
            <a:ext cx="12271464" cy="1512169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+mn-lt"/>
                <a:cs typeface="Times New Roman" panose="02020603050405020304" pitchFamily="18" charset="0"/>
              </a:rPr>
              <a:t>Экзамен в аудиториях ППЭ</a:t>
            </a:r>
            <a:endParaRPr lang="ru-RU" sz="4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544" y="8340325"/>
            <a:ext cx="1932599" cy="17314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223" y="8332270"/>
            <a:ext cx="1713124" cy="3042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14" y="8656120"/>
            <a:ext cx="1713124" cy="30421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1800" y="2396306"/>
            <a:ext cx="9569450" cy="169944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Решение об удалении с экзамена участника ГИА уполномоченный представитель ГЭК принимает в случае: 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0576" y="4843056"/>
            <a:ext cx="2606474" cy="27197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6AB3"/>
                </a:solidFill>
              </a:rPr>
              <a:t>Подачи апелляции о нарушении установленного порядка </a:t>
            </a:r>
          </a:p>
          <a:p>
            <a:pPr algn="ctr"/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10449" y="4804957"/>
            <a:ext cx="2688087" cy="28340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6AB3"/>
                </a:solidFill>
              </a:rPr>
              <a:t>Досрочного завершения экзамена по объективным причинам </a:t>
            </a:r>
            <a:endParaRPr lang="ru-RU" sz="2400" b="1" dirty="0">
              <a:solidFill>
                <a:srgbClr val="006AB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67135" y="4843056"/>
            <a:ext cx="2862265" cy="27578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6AB3"/>
                </a:solidFill>
              </a:rPr>
              <a:t>Выявления нарушений установленного порядка проведения ГИА </a:t>
            </a:r>
            <a:endParaRPr lang="ru-RU" sz="2400" b="1" dirty="0">
              <a:solidFill>
                <a:srgbClr val="006AB3"/>
              </a:solidFill>
            </a:endParaRPr>
          </a:p>
        </p:txBody>
      </p:sp>
      <p:pic>
        <p:nvPicPr>
          <p:cNvPr id="1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763249" y="2231102"/>
            <a:ext cx="4690849" cy="6769196"/>
          </a:xfrm>
          <a:prstGeom prst="rect">
            <a:avLst/>
          </a:prstGeom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8754492" y="9853354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зад 14">
            <a:hlinkClick r:id="" action="ppaction://hlinkshowjump?jump=nextslide" highlightClick="1"/>
          </p:cNvPr>
          <p:cNvSpPr/>
          <p:nvPr/>
        </p:nvSpPr>
        <p:spPr>
          <a:xfrm rot="10800000">
            <a:off x="12706350" y="10725150"/>
            <a:ext cx="1333500" cy="6096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9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327" y="152128"/>
            <a:ext cx="12271464" cy="1512169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+mn-lt"/>
                <a:cs typeface="Times New Roman" panose="02020603050405020304" pitchFamily="18" charset="0"/>
              </a:rPr>
              <a:t>Экзамен в аудиториях ППЭ</a:t>
            </a:r>
            <a:endParaRPr lang="ru-RU" sz="4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194" y="8321275"/>
            <a:ext cx="1932599" cy="17314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423" y="8656120"/>
            <a:ext cx="1713124" cy="3042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14" y="8656120"/>
            <a:ext cx="1713124" cy="30421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1800" y="2396306"/>
            <a:ext cx="9569450" cy="169944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Акт о досрочном завершении экзамена по объективным причинам оформляется в случае: 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0576" y="4843056"/>
            <a:ext cx="2606474" cy="27197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6AB3"/>
                </a:solidFill>
              </a:rPr>
              <a:t>Подачи апелляции о нарушении установленного порядка </a:t>
            </a:r>
          </a:p>
          <a:p>
            <a:pPr algn="ctr"/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10449" y="4804957"/>
            <a:ext cx="2688087" cy="28340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6AB3"/>
                </a:solidFill>
              </a:rPr>
              <a:t>Досрочного завершения экзамена по объективным причинам </a:t>
            </a:r>
            <a:endParaRPr lang="ru-RU" sz="2400" b="1" dirty="0">
              <a:solidFill>
                <a:srgbClr val="006AB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67135" y="4843056"/>
            <a:ext cx="2862265" cy="27578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6AB3"/>
                </a:solidFill>
              </a:rPr>
              <a:t>Выявления нарушений установленного порядка проведения ГИА </a:t>
            </a:r>
            <a:endParaRPr lang="ru-RU" sz="2400" b="1" dirty="0">
              <a:solidFill>
                <a:srgbClr val="006AB3"/>
              </a:solidFill>
            </a:endParaRPr>
          </a:p>
        </p:txBody>
      </p:sp>
      <p:pic>
        <p:nvPicPr>
          <p:cNvPr id="15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2299" y="2163136"/>
            <a:ext cx="4832351" cy="695287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339059" y="9763352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зад 13">
            <a:hlinkClick r:id="" action="ppaction://hlinkshowjump?jump=nextslide" highlightClick="1"/>
          </p:cNvPr>
          <p:cNvSpPr/>
          <p:nvPr/>
        </p:nvSpPr>
        <p:spPr>
          <a:xfrm rot="10800000">
            <a:off x="12706350" y="10725150"/>
            <a:ext cx="1333500" cy="6096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9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8577" y="133078"/>
            <a:ext cx="12271464" cy="1512169"/>
          </a:xfrm>
        </p:spPr>
        <p:txBody>
          <a:bodyPr>
            <a:noAutofit/>
          </a:bodyPr>
          <a:lstStyle/>
          <a:p>
            <a:r>
              <a:rPr lang="ru-RU" sz="4800" dirty="0">
                <a:latin typeface="+mn-lt"/>
                <a:cs typeface="Times New Roman" panose="02020603050405020304" pitchFamily="18" charset="0"/>
              </a:rPr>
              <a:t>Завершение </a:t>
            </a:r>
            <a:r>
              <a:rPr lang="ru-RU" sz="4800" dirty="0" smtClean="0">
                <a:latin typeface="+mn-lt"/>
                <a:cs typeface="Times New Roman" panose="02020603050405020304" pitchFamily="18" charset="0"/>
              </a:rPr>
              <a:t>экзамена.</a:t>
            </a:r>
            <a:r>
              <a:rPr lang="ru-RU" sz="480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+mn-lt"/>
                <a:cs typeface="Times New Roman" panose="02020603050405020304" pitchFamily="18" charset="0"/>
              </a:rPr>
            </a:br>
            <a:r>
              <a:rPr lang="ru-RU" sz="4800" dirty="0">
                <a:latin typeface="+mn-lt"/>
                <a:cs typeface="Times New Roman" panose="02020603050405020304" pitchFamily="18" charset="0"/>
              </a:rPr>
              <a:t>Действия организаторов в </a:t>
            </a:r>
            <a:r>
              <a:rPr lang="ru-RU" sz="4800" dirty="0" smtClean="0">
                <a:latin typeface="+mn-lt"/>
                <a:cs typeface="Times New Roman" panose="02020603050405020304" pitchFamily="18" charset="0"/>
              </a:rPr>
              <a:t>аудитории</a:t>
            </a:r>
            <a:endParaRPr lang="ru-RU" sz="4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0833" y="3817963"/>
            <a:ext cx="2427134" cy="2048759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28600" y="2209800"/>
            <a:ext cx="14655800" cy="16081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70C0"/>
                </a:solidFill>
              </a:rPr>
              <a:t>Производит </a:t>
            </a:r>
            <a:r>
              <a:rPr lang="ru-RU" sz="3200" dirty="0">
                <a:solidFill>
                  <a:srgbClr val="0070C0"/>
                </a:solidFill>
              </a:rPr>
              <a:t>сбор ЭМ, </a:t>
            </a:r>
            <a:r>
              <a:rPr lang="ru-RU" sz="3200" b="1" u="sng" dirty="0">
                <a:solidFill>
                  <a:srgbClr val="0070C0"/>
                </a:solidFill>
              </a:rPr>
              <a:t>назовите их</a:t>
            </a:r>
            <a:r>
              <a:rPr lang="ru-RU" sz="32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8600" y="4006432"/>
            <a:ext cx="12522200" cy="10922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6AB3"/>
                </a:solidFill>
              </a:rPr>
              <a:t>Возвратные доставочные пакеты </a:t>
            </a:r>
            <a:r>
              <a:rPr lang="ru-RU" sz="2800" dirty="0">
                <a:solidFill>
                  <a:srgbClr val="006AB3"/>
                </a:solidFill>
              </a:rPr>
              <a:t>с бланками </a:t>
            </a:r>
            <a:r>
              <a:rPr lang="ru-RU" sz="2800" dirty="0" smtClean="0">
                <a:solidFill>
                  <a:srgbClr val="006AB3"/>
                </a:solidFill>
              </a:rPr>
              <a:t>ответов № 1, бланками ответов № 2 (</a:t>
            </a:r>
            <a:r>
              <a:rPr lang="ru-RU" sz="2800" dirty="0">
                <a:solidFill>
                  <a:srgbClr val="006AB3"/>
                </a:solidFill>
              </a:rPr>
              <a:t>в том числе с доп. бланками ответов № 2);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8600" y="5287101"/>
            <a:ext cx="12522200" cy="11938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6AB3"/>
                </a:solidFill>
              </a:rPr>
              <a:t>Неиспользованные: доставочные пакеты с </a:t>
            </a:r>
            <a:r>
              <a:rPr lang="ru-RU" sz="2800" dirty="0" smtClean="0">
                <a:solidFill>
                  <a:srgbClr val="006AB3"/>
                </a:solidFill>
              </a:rPr>
              <a:t>комплектами ЭМ, </a:t>
            </a:r>
            <a:endParaRPr lang="ru-RU" sz="2800" dirty="0">
              <a:solidFill>
                <a:srgbClr val="006AB3"/>
              </a:solidFill>
            </a:endParaRPr>
          </a:p>
          <a:p>
            <a:pPr algn="ctr"/>
            <a:r>
              <a:rPr lang="ru-RU" sz="2800" dirty="0" smtClean="0">
                <a:solidFill>
                  <a:srgbClr val="006AB3"/>
                </a:solidFill>
              </a:rPr>
              <a:t>ЭМ, </a:t>
            </a:r>
            <a:r>
              <a:rPr lang="ru-RU" sz="2800" dirty="0">
                <a:solidFill>
                  <a:srgbClr val="006AB3"/>
                </a:solidFill>
              </a:rPr>
              <a:t>дополнительные бланки ответов №2, черновики;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0" y="6669370"/>
            <a:ext cx="12522200" cy="108153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6AB3"/>
                </a:solidFill>
              </a:rPr>
              <a:t>ИК, </a:t>
            </a:r>
            <a:r>
              <a:rPr lang="ru-RU" sz="2800" dirty="0">
                <a:solidFill>
                  <a:srgbClr val="006AB3"/>
                </a:solidFill>
              </a:rPr>
              <a:t>испорченные или имеющие полиграфические дефекты;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7939371"/>
            <a:ext cx="12522200" cy="108153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6AB3"/>
                </a:solidFill>
              </a:rPr>
              <a:t>КИМ участников </a:t>
            </a:r>
            <a:r>
              <a:rPr lang="ru-RU" sz="2800" dirty="0" smtClean="0">
                <a:solidFill>
                  <a:srgbClr val="006AB3"/>
                </a:solidFill>
              </a:rPr>
              <a:t>ОГЭ;</a:t>
            </a:r>
            <a:endParaRPr lang="ru-RU" sz="2800" dirty="0">
              <a:solidFill>
                <a:srgbClr val="006AB3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8600" y="9209372"/>
            <a:ext cx="12522200" cy="1117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6AB3"/>
                </a:solidFill>
              </a:rPr>
              <a:t>Запечатанный конверт с использованными </a:t>
            </a:r>
          </a:p>
          <a:p>
            <a:pPr algn="ctr"/>
            <a:r>
              <a:rPr lang="ru-RU" sz="2800" dirty="0">
                <a:solidFill>
                  <a:srgbClr val="006AB3"/>
                </a:solidFill>
              </a:rPr>
              <a:t>черновиками участников;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8600" y="10515441"/>
            <a:ext cx="12522200" cy="95408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6AB3"/>
                </a:solidFill>
              </a:rPr>
              <a:t>Формы, протоколы, служебные записки, </a:t>
            </a:r>
          </a:p>
          <a:p>
            <a:pPr algn="ctr"/>
            <a:r>
              <a:rPr lang="ru-RU" sz="2800" dirty="0">
                <a:solidFill>
                  <a:srgbClr val="006AB3"/>
                </a:solidFill>
              </a:rPr>
              <a:t>заполненные в аудитории.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623403" y="2925265"/>
            <a:ext cx="3619311" cy="827704"/>
          </a:xfrm>
          <a:prstGeom prst="rect">
            <a:avLst/>
          </a:prstGeom>
          <a:solidFill>
            <a:schemeClr val="bg1"/>
          </a:solidFill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Для проверки ответа используйте клавишу «пробел»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зад 14">
            <a:hlinkClick r:id="" action="ppaction://hlinkshowjump?jump=nextslide" highlightClick="1"/>
          </p:cNvPr>
          <p:cNvSpPr/>
          <p:nvPr/>
        </p:nvSpPr>
        <p:spPr>
          <a:xfrm rot="10800000">
            <a:off x="13004083" y="10992485"/>
            <a:ext cx="1333500" cy="6096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8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327" y="152128"/>
            <a:ext cx="12271464" cy="1512169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+mn-lt"/>
                <a:cs typeface="Times New Roman" panose="02020603050405020304" pitchFamily="18" charset="0"/>
              </a:rPr>
              <a:t>Апелляция о нарушении установленного порядка проведения ГИА</a:t>
            </a:r>
            <a:endParaRPr lang="ru-RU" sz="44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93" y="7890424"/>
            <a:ext cx="1932599" cy="17314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523" y="8103670"/>
            <a:ext cx="1713124" cy="3042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114" y="8100754"/>
            <a:ext cx="1713124" cy="30421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1800" y="2396306"/>
            <a:ext cx="9569450" cy="188994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Кто может привлекаться к проведению проверки при расследовании фактов, изложенных в апелляции о нарушении установленного порядка проведения ГИА?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0576" y="4843056"/>
            <a:ext cx="2911274" cy="27197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6AB3"/>
                </a:solidFill>
              </a:rPr>
              <a:t>Организаторы, не задействованные в аудитории, в которой сдавал экзамен апеллянт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10449" y="4804957"/>
            <a:ext cx="3048001" cy="28340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6AB3"/>
                </a:solidFill>
              </a:rPr>
              <a:t>Председатель ГЭК </a:t>
            </a:r>
            <a:endParaRPr lang="ru-RU" sz="2400" b="1" dirty="0">
              <a:solidFill>
                <a:srgbClr val="006AB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00485" y="4824006"/>
            <a:ext cx="3128965" cy="27578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6AB3"/>
                </a:solidFill>
              </a:rPr>
              <a:t>Организаторы, задействованные в аудитории, в которой сдавал экзамен апеллянт</a:t>
            </a:r>
            <a:endParaRPr lang="ru-RU" sz="2400" b="1" dirty="0">
              <a:solidFill>
                <a:srgbClr val="006AB3"/>
              </a:solidFill>
            </a:endParaRPr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0113" y="2354456"/>
            <a:ext cx="4425388" cy="698004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191594" y="10072330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зад 14">
            <a:hlinkClick r:id="" action="ppaction://hlinkshowjump?jump=nextslide" highlightClick="1"/>
          </p:cNvPr>
          <p:cNvSpPr/>
          <p:nvPr/>
        </p:nvSpPr>
        <p:spPr>
          <a:xfrm rot="10800000">
            <a:off x="12689758" y="10838122"/>
            <a:ext cx="1333500" cy="6096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9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524772" y="367330"/>
            <a:ext cx="12287314" cy="1480519"/>
          </a:xfrm>
          <a:prstGeom prst="rect">
            <a:avLst/>
          </a:prstGeom>
          <a:noFill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4400" b="1" dirty="0" smtClean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Напоминаем: действия </a:t>
            </a:r>
            <a:r>
              <a:rPr lang="ru-RU" sz="4400" b="1" dirty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руководителя ППЭ и </a:t>
            </a:r>
            <a:r>
              <a:rPr lang="ru-RU" sz="4400" b="1" dirty="0" smtClean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уполномоченного представителя </a:t>
            </a:r>
            <a:r>
              <a:rPr lang="ru-RU" sz="4400" b="1" dirty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ГЭК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42057" y="2736591"/>
            <a:ext cx="7493719" cy="70788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4000" dirty="0">
                <a:solidFill>
                  <a:srgbClr val="E2001A"/>
                </a:solidFill>
                <a:cs typeface="Times New Roman" panose="02020603050405020304" pitchFamily="18" charset="0"/>
              </a:rPr>
              <a:t>Этап завершения ГИА в ППЭ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0885" y="4184056"/>
            <a:ext cx="14931611" cy="440120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6AB3"/>
                </a:solidFill>
                <a:cs typeface="Times New Roman" panose="02020603050405020304" pitchFamily="18" charset="0"/>
              </a:rPr>
              <a:t>В Штабе ППЭ </a:t>
            </a:r>
            <a:r>
              <a:rPr lang="ru-RU" sz="28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получить </a:t>
            </a:r>
            <a:r>
              <a:rPr lang="ru-RU" sz="2800" b="1" dirty="0">
                <a:solidFill>
                  <a:srgbClr val="006AB3"/>
                </a:solidFill>
                <a:cs typeface="Times New Roman" panose="02020603050405020304" pitchFamily="18" charset="0"/>
              </a:rPr>
              <a:t>от всех ответственных организаторов в аудитории следующие </a:t>
            </a:r>
            <a:r>
              <a:rPr lang="ru-RU" sz="28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материалы:</a:t>
            </a:r>
          </a:p>
          <a:p>
            <a:pPr algn="ctr"/>
            <a:endParaRPr lang="ru-RU" sz="28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pPr marL="502148" indent="-502148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6AB3"/>
                </a:solidFill>
                <a:cs typeface="Times New Roman" panose="02020603050405020304" pitchFamily="18" charset="0"/>
              </a:rPr>
              <a:t>запечатанный возвратный доставочный пакет </a:t>
            </a:r>
            <a:r>
              <a:rPr lang="ru-RU" sz="28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с </a:t>
            </a:r>
            <a:r>
              <a:rPr lang="ru-RU" sz="2800" dirty="0">
                <a:solidFill>
                  <a:srgbClr val="006AB3"/>
                </a:solidFill>
                <a:cs typeface="Times New Roman" panose="02020603050405020304" pitchFamily="18" charset="0"/>
              </a:rPr>
              <a:t>бланками ответов № 1, с бланками ответов № 2 (в том числе с дополнительными бланками ответов № 2)</a:t>
            </a:r>
          </a:p>
          <a:p>
            <a:pPr marL="502148" indent="-502148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6AB3"/>
                </a:solidFill>
                <a:cs typeface="Times New Roman" panose="02020603050405020304" pitchFamily="18" charset="0"/>
              </a:rPr>
              <a:t>конверты с вложенными в них </a:t>
            </a:r>
            <a:r>
              <a:rPr lang="ru-RU" sz="28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КИМ</a:t>
            </a:r>
            <a:endParaRPr lang="ru-RU" sz="2800" dirty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pPr marL="502148" indent="-502148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6AB3"/>
                </a:solidFill>
                <a:cs typeface="Times New Roman" panose="02020603050405020304" pitchFamily="18" charset="0"/>
              </a:rPr>
              <a:t>конверт с использованными </a:t>
            </a:r>
            <a:r>
              <a:rPr lang="ru-RU" sz="28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черновиками</a:t>
            </a:r>
            <a:endParaRPr lang="ru-RU" sz="2800" dirty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pPr marL="502148" indent="-502148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6AB3"/>
                </a:solidFill>
                <a:cs typeface="Times New Roman" panose="02020603050405020304" pitchFamily="18" charset="0"/>
              </a:rPr>
              <a:t>неиспользованные черновики</a:t>
            </a:r>
          </a:p>
          <a:p>
            <a:pPr marL="502148" indent="-502148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6AB3"/>
                </a:solidFill>
                <a:cs typeface="Times New Roman" panose="02020603050405020304" pitchFamily="18" charset="0"/>
              </a:rPr>
              <a:t>неиспользованные ИК</a:t>
            </a:r>
          </a:p>
          <a:p>
            <a:pPr marL="502148" indent="-502148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6AB3"/>
                </a:solidFill>
                <a:cs typeface="Times New Roman" panose="02020603050405020304" pitchFamily="18" charset="0"/>
              </a:rPr>
              <a:t>испорченные или имеющие полиграфические дефекты ИК (при наличии</a:t>
            </a:r>
            <a:r>
              <a:rPr lang="ru-RU" sz="28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зад 6">
            <a:hlinkClick r:id="" action="ppaction://hlinkshowjump?jump=nextslide" highlightClick="1"/>
          </p:cNvPr>
          <p:cNvSpPr/>
          <p:nvPr/>
        </p:nvSpPr>
        <p:spPr>
          <a:xfrm rot="10800000">
            <a:off x="12723812" y="10961765"/>
            <a:ext cx="1333500" cy="6096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5906" y="2312940"/>
            <a:ext cx="3090294" cy="52855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327" y="152128"/>
            <a:ext cx="12271464" cy="1512169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+mn-lt"/>
                <a:cs typeface="Times New Roman" panose="02020603050405020304" pitchFamily="18" charset="0"/>
              </a:rPr>
              <a:t>Передача Материалов экзамена для дальнейшей обработки</a:t>
            </a:r>
            <a:endParaRPr lang="ru-RU" sz="44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394" y="7997425"/>
            <a:ext cx="1932599" cy="17314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973" y="8275120"/>
            <a:ext cx="1713124" cy="3042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8614" y="8196004"/>
            <a:ext cx="1713124" cy="30421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1800" y="2396306"/>
            <a:ext cx="11207750" cy="154704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Выберите определение, соответствующее функциональным обязанностям руководителя ППЭ?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2476" y="4690656"/>
            <a:ext cx="3654224" cy="27769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6AB3"/>
                </a:solidFill>
              </a:rPr>
              <a:t>Передача экзаменационных материалов ГИА уполномоченному представителю ГЭК после завершения экзамена</a:t>
            </a:r>
            <a:endParaRPr lang="ru-RU" sz="2400" b="1" dirty="0">
              <a:solidFill>
                <a:srgbClr val="006AB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39249" y="4728757"/>
            <a:ext cx="3467101" cy="27959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6AB3"/>
                </a:solidFill>
              </a:rPr>
              <a:t>Проверка документов, удостоверяющих личность участников ГИА, на входе в ППЭ </a:t>
            </a:r>
            <a:endParaRPr lang="ru-RU" sz="2400" b="1" dirty="0">
              <a:solidFill>
                <a:srgbClr val="006AB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48235" y="4728756"/>
            <a:ext cx="3281365" cy="27578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6AB3"/>
                </a:solidFill>
              </a:rPr>
              <a:t>Прием апелляций от участников ГИА о нарушении установленного порядка проведения ГИА</a:t>
            </a:r>
            <a:endParaRPr lang="ru-RU" sz="2400" b="1" dirty="0">
              <a:solidFill>
                <a:srgbClr val="006AB3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961397" y="8035428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зад 14">
            <a:hlinkClick r:id="" action="ppaction://hlinkshowjump?jump=nextslide" highlightClick="1"/>
          </p:cNvPr>
          <p:cNvSpPr/>
          <p:nvPr/>
        </p:nvSpPr>
        <p:spPr>
          <a:xfrm rot="10800000">
            <a:off x="12437552" y="10707688"/>
            <a:ext cx="1333500" cy="6096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9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5444" y="202922"/>
            <a:ext cx="12271464" cy="1512169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+mn-lt"/>
                <a:cs typeface="Times New Roman" panose="02020603050405020304" pitchFamily="18" charset="0"/>
              </a:rPr>
              <a:t>Подготовка помещений ППЭ</a:t>
            </a:r>
            <a:endParaRPr lang="ru-RU" sz="4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6119" y="7987145"/>
            <a:ext cx="1745395" cy="32231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3434" y="2838624"/>
            <a:ext cx="14461807" cy="1193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AB3"/>
                </a:solidFill>
              </a:rPr>
              <a:t>Кто обеспечивает и проверяет обозначение каждого рабочего места в аудитории заметным номером? </a:t>
            </a:r>
            <a:endParaRPr lang="ru-RU" b="1" dirty="0">
              <a:solidFill>
                <a:srgbClr val="006AB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3434" y="4585128"/>
            <a:ext cx="3590766" cy="24807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srgbClr val="006AB3"/>
                </a:solidFill>
              </a:rPr>
              <a:t>Организатор в аудитории ППЭ</a:t>
            </a:r>
            <a:endParaRPr lang="ru-RU" sz="3200" b="1" dirty="0">
              <a:solidFill>
                <a:srgbClr val="006AB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58441" y="4661328"/>
            <a:ext cx="3606800" cy="24045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srgbClr val="006AB3"/>
                </a:solidFill>
              </a:rPr>
              <a:t>Технический специалист</a:t>
            </a:r>
            <a:endParaRPr lang="ru-RU" sz="3200" b="1" dirty="0">
              <a:solidFill>
                <a:srgbClr val="006AB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2920" y="4585128"/>
            <a:ext cx="3606800" cy="2489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srgbClr val="006AB3"/>
                </a:solidFill>
              </a:rPr>
              <a:t>Руководитель ППЭ</a:t>
            </a:r>
            <a:endParaRPr lang="ru-RU" sz="3200" b="1" dirty="0">
              <a:solidFill>
                <a:srgbClr val="006AB3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894" y="7987145"/>
            <a:ext cx="2238852" cy="19915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383431" y="7987145"/>
            <a:ext cx="1846555" cy="33358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084851" y="10236580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зад 12">
            <a:hlinkClick r:id="" action="ppaction://hlinkshowjump?jump=nextslide" highlightClick="1"/>
          </p:cNvPr>
          <p:cNvSpPr/>
          <p:nvPr/>
        </p:nvSpPr>
        <p:spPr>
          <a:xfrm rot="10800000">
            <a:off x="12706350" y="10725150"/>
            <a:ext cx="1333500" cy="6096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327" y="152128"/>
            <a:ext cx="12271464" cy="1512169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+mn-lt"/>
                <a:cs typeface="Times New Roman" panose="02020603050405020304" pitchFamily="18" charset="0"/>
              </a:rPr>
              <a:t>Передача материалов экзамена для дальнейшей обработки</a:t>
            </a:r>
            <a:endParaRPr lang="ru-RU" sz="44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944" y="7692625"/>
            <a:ext cx="1932599" cy="17314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623" y="7741720"/>
            <a:ext cx="1713124" cy="3042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664" y="7719754"/>
            <a:ext cx="1713124" cy="30421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1800" y="2396306"/>
            <a:ext cx="11207750" cy="154704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Когда уполномоченный представитель ГЭК обязан передать в ГЭК форму ППЭ-10 «Отчет о проведении ГИА-9 в ППЭ»?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2476" y="4690656"/>
            <a:ext cx="2911274" cy="21863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006AB3"/>
                </a:solidFill>
              </a:rPr>
              <a:t>В день экзамена</a:t>
            </a:r>
            <a:endParaRPr lang="ru-RU" sz="2800" b="1" dirty="0">
              <a:solidFill>
                <a:srgbClr val="006AB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149" y="4652557"/>
            <a:ext cx="3048001" cy="23006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6AB3"/>
                </a:solidFill>
              </a:rPr>
              <a:t>В течение 3 дней после экзамена</a:t>
            </a:r>
            <a:endParaRPr lang="ru-RU" sz="2400" b="1" dirty="0">
              <a:solidFill>
                <a:srgbClr val="006AB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38635" y="4652556"/>
            <a:ext cx="3128965" cy="23006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6AB3"/>
                </a:solidFill>
              </a:rPr>
              <a:t>В течение 2 дней после экзамена</a:t>
            </a:r>
            <a:endParaRPr lang="ru-RU" sz="2400" b="1" dirty="0">
              <a:solidFill>
                <a:srgbClr val="006AB3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3006" y="2712990"/>
            <a:ext cx="3090294" cy="528558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251766" y="9750805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зад 14">
            <a:hlinkClick r:id="" action="ppaction://hlinkshowjump?jump=nextslide" highlightClick="1"/>
          </p:cNvPr>
          <p:cNvSpPr/>
          <p:nvPr/>
        </p:nvSpPr>
        <p:spPr>
          <a:xfrm rot="10800000">
            <a:off x="12537577" y="10796128"/>
            <a:ext cx="1333500" cy="6096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9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72" y="2321712"/>
            <a:ext cx="14724027" cy="67595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7127" y="152128"/>
            <a:ext cx="12271464" cy="1512169"/>
          </a:xfrm>
        </p:spPr>
        <p:txBody>
          <a:bodyPr>
            <a:noAutofit/>
          </a:bodyPr>
          <a:lstStyle/>
          <a:p>
            <a:r>
              <a:rPr lang="ru-RU" sz="4800" dirty="0">
                <a:latin typeface="+mn-lt"/>
                <a:cs typeface="Times New Roman" panose="02020603050405020304" pitchFamily="18" charset="0"/>
              </a:rPr>
              <a:t>Укажите нарушение. </a:t>
            </a:r>
            <a:r>
              <a:rPr lang="ru-RU" sz="48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4800" dirty="0" smtClean="0">
                <a:latin typeface="+mn-lt"/>
                <a:cs typeface="Times New Roman" panose="02020603050405020304" pitchFamily="18" charset="0"/>
              </a:rPr>
              <a:t>Действия </a:t>
            </a:r>
            <a:r>
              <a:rPr lang="ru-RU" sz="4800" dirty="0">
                <a:latin typeface="+mn-lt"/>
                <a:cs typeface="Times New Roman" panose="02020603050405020304" pitchFamily="18" charset="0"/>
              </a:rPr>
              <a:t>организаторов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9088" y="3219451"/>
            <a:ext cx="10765934" cy="15410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927" y="6213090"/>
            <a:ext cx="1502023" cy="16868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710" y="6232478"/>
            <a:ext cx="1505843" cy="16826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839" y="6217335"/>
            <a:ext cx="1505843" cy="16826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2185" y="6232478"/>
            <a:ext cx="1505843" cy="16826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2187" y="5797378"/>
            <a:ext cx="1072989" cy="3596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8401" y="5853395"/>
            <a:ext cx="1072989" cy="3596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7519" y="5847544"/>
            <a:ext cx="1195034" cy="19375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80972" y="6130879"/>
            <a:ext cx="1256000" cy="16542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3804" y="3197551"/>
            <a:ext cx="11133617" cy="14593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6085" y="3208004"/>
            <a:ext cx="11205261" cy="152647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313242" y="9754480"/>
            <a:ext cx="3619311" cy="827704"/>
          </a:xfrm>
          <a:prstGeom prst="rect">
            <a:avLst/>
          </a:prstGeom>
          <a:solidFill>
            <a:schemeClr val="bg1"/>
          </a:solidFill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Для проверки ответа используйте клавишу «пробел»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зад 18">
            <a:hlinkClick r:id="" action="ppaction://hlinkshowjump?jump=nextslide" highlightClick="1"/>
          </p:cNvPr>
          <p:cNvSpPr/>
          <p:nvPr/>
        </p:nvSpPr>
        <p:spPr>
          <a:xfrm rot="10800000">
            <a:off x="12433600" y="10632081"/>
            <a:ext cx="1333500" cy="6096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8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08" y="2388948"/>
            <a:ext cx="15295115" cy="70217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2377" y="177365"/>
            <a:ext cx="12271464" cy="1512169"/>
          </a:xfrm>
        </p:spPr>
        <p:txBody>
          <a:bodyPr>
            <a:noAutofit/>
          </a:bodyPr>
          <a:lstStyle/>
          <a:p>
            <a:r>
              <a:rPr lang="ru-RU" sz="4800" dirty="0">
                <a:latin typeface="+mn-lt"/>
                <a:cs typeface="Times New Roman" panose="02020603050405020304" pitchFamily="18" charset="0"/>
              </a:rPr>
              <a:t>Укажите нарушение. Действия организаторов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7926" y="3232150"/>
            <a:ext cx="11622795" cy="1663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822">
            <a:off x="2070817" y="3374631"/>
            <a:ext cx="11466404" cy="1168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51677">
            <a:off x="1678191" y="3496511"/>
            <a:ext cx="11711397" cy="8718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7017" y="6208252"/>
            <a:ext cx="1505843" cy="16887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7379" y="6208252"/>
            <a:ext cx="1505843" cy="16887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5286" y="6208252"/>
            <a:ext cx="1505843" cy="16887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8350" y="6183926"/>
            <a:ext cx="1540608" cy="17130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574" y="6358314"/>
            <a:ext cx="956643" cy="40358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6899" y="5362970"/>
            <a:ext cx="391992" cy="7689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8958" y="5476404"/>
            <a:ext cx="625446" cy="69493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963775">
            <a:off x="3245567" y="5511751"/>
            <a:ext cx="621846" cy="69500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78688" y="5894977"/>
            <a:ext cx="1030425" cy="21056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03305" y="6183926"/>
            <a:ext cx="1300659" cy="171306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8869032" y="9995975"/>
            <a:ext cx="3619311" cy="827704"/>
          </a:xfrm>
          <a:prstGeom prst="rect">
            <a:avLst/>
          </a:prstGeom>
          <a:solidFill>
            <a:schemeClr val="bg1"/>
          </a:solidFill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Для проверки ответа используйте клавишу «пробел»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зад 25">
            <a:hlinkClick r:id="" action="ppaction://hlinkshowjump?jump=nextslide" highlightClick="1"/>
          </p:cNvPr>
          <p:cNvSpPr/>
          <p:nvPr/>
        </p:nvSpPr>
        <p:spPr>
          <a:xfrm rot="10800000">
            <a:off x="12863971" y="10753725"/>
            <a:ext cx="1333500" cy="6096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4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2377" y="171178"/>
            <a:ext cx="12271464" cy="1512169"/>
          </a:xfrm>
        </p:spPr>
        <p:txBody>
          <a:bodyPr>
            <a:noAutofit/>
          </a:bodyPr>
          <a:lstStyle/>
          <a:p>
            <a:r>
              <a:rPr lang="ru-RU" sz="4800" dirty="0" smtClean="0">
                <a:cs typeface="Times New Roman" panose="02020603050405020304" pitchFamily="18" charset="0"/>
              </a:rPr>
              <a:t>Укажите нарушение. </a:t>
            </a:r>
            <a:br>
              <a:rPr lang="ru-RU" sz="4800" dirty="0" smtClean="0">
                <a:cs typeface="Times New Roman" panose="02020603050405020304" pitchFamily="18" charset="0"/>
              </a:rPr>
            </a:br>
            <a:r>
              <a:rPr lang="ru-RU" sz="4800" dirty="0" smtClean="0">
                <a:cs typeface="Times New Roman" panose="02020603050405020304" pitchFamily="18" charset="0"/>
              </a:rPr>
              <a:t>Действия организаторов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125" y="2377112"/>
            <a:ext cx="14958336" cy="6862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217" y="6157699"/>
            <a:ext cx="1511939" cy="16887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017" y="6157699"/>
            <a:ext cx="1511939" cy="1688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817" y="6157699"/>
            <a:ext cx="1511939" cy="16887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617" y="6157699"/>
            <a:ext cx="1511939" cy="16887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78" y="5623534"/>
            <a:ext cx="1138010" cy="23254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6009" y="6157699"/>
            <a:ext cx="1360084" cy="17913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1337" y="3219450"/>
            <a:ext cx="11177787" cy="16000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8902" y="3060697"/>
            <a:ext cx="12839369" cy="17016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44218">
            <a:off x="1392401" y="3591847"/>
            <a:ext cx="12496468" cy="8718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7827" y="6462832"/>
            <a:ext cx="359536" cy="3595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9953" y="6437189"/>
            <a:ext cx="469492" cy="34429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16663" y="6462833"/>
            <a:ext cx="807249" cy="31865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908778" y="10412693"/>
            <a:ext cx="3619311" cy="827704"/>
          </a:xfrm>
          <a:prstGeom prst="rect">
            <a:avLst/>
          </a:prstGeom>
          <a:solidFill>
            <a:schemeClr val="bg1"/>
          </a:solidFill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Для проверки ответа используйте клавишу «пробел»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7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Напоминаем: лица</a:t>
            </a:r>
            <a:r>
              <a:rPr lang="ru-RU" dirty="0"/>
              <a:t>, привлекаемые к проведению ГИА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91932" y="3281468"/>
            <a:ext cx="774115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руководитель и организаторы ППЭ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77" y="2615433"/>
            <a:ext cx="1728959" cy="32329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22736" y="4596824"/>
            <a:ext cx="420486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руководитель ОО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356" y="4484641"/>
            <a:ext cx="1728959" cy="29571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22736" y="5359953"/>
            <a:ext cx="4695388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Уполномоченный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 представитель </a:t>
            </a:r>
            <a:r>
              <a:rPr lang="ru-RU" dirty="0">
                <a:solidFill>
                  <a:srgbClr val="0070C0"/>
                </a:solidFill>
              </a:rPr>
              <a:t>ГЭК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6247" y="2876898"/>
            <a:ext cx="2298994" cy="27099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8290" y="4444415"/>
            <a:ext cx="1875640" cy="23966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9713" y="7971172"/>
            <a:ext cx="1714953" cy="43945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8513" y="5755623"/>
            <a:ext cx="3493634" cy="372411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62969" y="6633708"/>
            <a:ext cx="561243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технический специалист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11379" y="8072763"/>
            <a:ext cx="808913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медицинские работники, ассистенты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83280" y="8929305"/>
            <a:ext cx="105344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сотрудники, осуществляющие охрану правопорядка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46214" y="10398494"/>
            <a:ext cx="1086918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представители ОО, сопровождающие участников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926" y="7206339"/>
            <a:ext cx="1868211" cy="449194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0115" y="8886967"/>
            <a:ext cx="1099957" cy="3166809"/>
          </a:xfrm>
          <a:prstGeom prst="rect">
            <a:avLst/>
          </a:prstGeom>
        </p:spPr>
      </p:pic>
      <p:sp>
        <p:nvSpPr>
          <p:cNvPr id="19" name="Управляющая кнопка: назад 18">
            <a:hlinkClick r:id="" action="ppaction://hlinkshowjump?jump=nextslide" highlightClick="1"/>
          </p:cNvPr>
          <p:cNvSpPr/>
          <p:nvPr/>
        </p:nvSpPr>
        <p:spPr>
          <a:xfrm rot="10800000">
            <a:off x="12721166" y="11001347"/>
            <a:ext cx="1333500" cy="6096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8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108" y="5987138"/>
            <a:ext cx="3177699" cy="31568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885" y="5541472"/>
            <a:ext cx="3314325" cy="36025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9978" y="242896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/>
              <a:t>Лица, имеющие право находиться в ППЭ в день </a:t>
            </a:r>
            <a:r>
              <a:rPr lang="ru-RU" dirty="0" smtClean="0"/>
              <a:t>экзамена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6518" y="2193215"/>
            <a:ext cx="13500847" cy="926503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Представители СМИ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18" y="3431451"/>
            <a:ext cx="1596457" cy="1200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0713" y="3383657"/>
            <a:ext cx="2994530" cy="207685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972975" y="3563266"/>
            <a:ext cx="9914225" cy="13447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присутствуют в аудиториях только до момента вскрытия участниками экзамена индивидуальных комплектов с экзаменационными материалами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40941" y="5388132"/>
            <a:ext cx="10838329" cy="974286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Общественные наблюдатели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582" y="6153938"/>
            <a:ext cx="2377120" cy="3497228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3545047" y="6680680"/>
            <a:ext cx="12134223" cy="27886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/>
              <a:t>могут свободно перемещаться по ППЭ (в ППЭ для участников с ОВЗ, инвалидов и детей-инвалидов рекомендуется направить общественных наблюдателей в каждую аудиторию)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/>
              <a:t>фиксируют все нарушения во время проведения экзамена и направляют свои замечания в Департамент образования   г. Москвы, Рособрнадзор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7506" y="9767192"/>
            <a:ext cx="9870141" cy="968188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Должностные лица </a:t>
            </a:r>
            <a:r>
              <a:rPr lang="ru-RU" dirty="0" err="1" smtClean="0">
                <a:solidFill>
                  <a:schemeClr val="bg1"/>
                </a:solidFill>
              </a:rPr>
              <a:t>Рособрнадзора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5582" y="10880829"/>
            <a:ext cx="15773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Допуск в ППЭ вышеперечисленных лиц осуществляется при наличии документов,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удостоверяющих личность, и документов, подтверждающих их полномочия</a:t>
            </a:r>
          </a:p>
        </p:txBody>
      </p:sp>
      <p:sp>
        <p:nvSpPr>
          <p:cNvPr id="15" name="Управляющая кнопка: назад 14">
            <a:hlinkClick r:id="" action="ppaction://hlinkshowjump?jump=nextslide" highlightClick="1"/>
          </p:cNvPr>
          <p:cNvSpPr/>
          <p:nvPr/>
        </p:nvSpPr>
        <p:spPr>
          <a:xfrm rot="10800000">
            <a:off x="13101228" y="10162888"/>
            <a:ext cx="1333500" cy="6096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4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Информационная безопасность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8621" y="2323041"/>
            <a:ext cx="155200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</a:rPr>
              <a:t>ЗАПРЕЩАЕТСЯ</a:t>
            </a:r>
          </a:p>
          <a:p>
            <a:pPr algn="ctr"/>
            <a:r>
              <a:rPr lang="ru-RU" sz="2800" b="1" dirty="0"/>
              <a:t>Иметь при себе и использовать средства связи, электронно-вычислительную технику, </a:t>
            </a:r>
            <a:r>
              <a:rPr lang="ru-RU" sz="2800" b="1" dirty="0" smtClean="0"/>
              <a:t>фото-, аудио-, видеоаппаратуру </a:t>
            </a:r>
            <a:r>
              <a:rPr lang="ru-RU" sz="2800" b="1" dirty="0"/>
              <a:t>и иные средства передачи информации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61510" y="4114800"/>
            <a:ext cx="10246659" cy="5486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u="sng" dirty="0">
                <a:solidFill>
                  <a:srgbClr val="0070C0"/>
                </a:solidFill>
              </a:rPr>
              <a:t>Категорически запрещается: 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* выносить из аудиторий и ППЭ экзаменационные материалы на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бумажных или электронных носителях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* фотографировать КИМ  и бланки ответов экзаменационных работ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*передавать информацию третьим лицам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1275"/>
            <a:ext cx="2661510" cy="1987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3893" y="6321275"/>
            <a:ext cx="2512118" cy="20681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30" y="6597844"/>
            <a:ext cx="2011756" cy="1515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030" y="6667494"/>
            <a:ext cx="1871881" cy="14453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9951" y="6494384"/>
            <a:ext cx="2314547" cy="17915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73893" y="6372265"/>
            <a:ext cx="2314547" cy="193686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744848" y="10180904"/>
            <a:ext cx="12079981" cy="1276805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Федеральный закон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«</a:t>
            </a:r>
            <a:r>
              <a:rPr lang="ru-RU" sz="2400" dirty="0">
                <a:solidFill>
                  <a:schemeClr val="bg1"/>
                </a:solidFill>
              </a:rPr>
              <a:t>Кодекс Российской Федерации об административных  правонарушениях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от 30 декабря 2001 г. № </a:t>
            </a:r>
            <a:r>
              <a:rPr lang="ru-RU" sz="2400" dirty="0" smtClean="0">
                <a:solidFill>
                  <a:schemeClr val="bg1"/>
                </a:solidFill>
              </a:rPr>
              <a:t>195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Управляющая кнопка: назад 12">
            <a:hlinkClick r:id="" action="ppaction://hlinkshowjump?jump=nextslide" highlightClick="1"/>
          </p:cNvPr>
          <p:cNvSpPr/>
          <p:nvPr/>
        </p:nvSpPr>
        <p:spPr>
          <a:xfrm rot="10800000">
            <a:off x="13764416" y="9281452"/>
            <a:ext cx="1333500" cy="6096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0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327" y="152128"/>
            <a:ext cx="12271464" cy="1512169"/>
          </a:xfrm>
        </p:spPr>
        <p:txBody>
          <a:bodyPr>
            <a:noAutofit/>
          </a:bodyPr>
          <a:lstStyle/>
          <a:p>
            <a:r>
              <a:rPr lang="ru-RU" sz="4800" dirty="0" smtClean="0"/>
              <a:t>Действия уполномоченного представителя ГЭК</a:t>
            </a:r>
            <a:endParaRPr lang="ru-RU" sz="4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3585" y="7979155"/>
            <a:ext cx="1932599" cy="17314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299" y="8092191"/>
            <a:ext cx="1713124" cy="3042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449" y="8111708"/>
            <a:ext cx="1713124" cy="30421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99836" y="2817376"/>
            <a:ext cx="13893800" cy="16041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6AB3"/>
                </a:solidFill>
              </a:rPr>
              <a:t>Может ли уполномоченный представитель ГЭК использовать средства связи на территории ППЭ в день проведения экзамена?</a:t>
            </a:r>
            <a:endParaRPr lang="ru-RU" sz="3200" b="1" dirty="0">
              <a:solidFill>
                <a:srgbClr val="006AB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9836" y="5090706"/>
            <a:ext cx="3562350" cy="21500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6AB3"/>
                </a:solidFill>
              </a:rPr>
              <a:t>Может использовать средства связи на всей территории ППЭ </a:t>
            </a:r>
            <a:endParaRPr lang="ru-RU" sz="2400" b="1" dirty="0">
              <a:solidFill>
                <a:srgbClr val="006AB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045537" y="5090706"/>
            <a:ext cx="3848099" cy="21500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6AB3"/>
                </a:solidFill>
              </a:rPr>
              <a:t>Может использовать средства связи в штабе ППЭ в случае служебной необходимости </a:t>
            </a:r>
            <a:endParaRPr lang="ru-RU" sz="2400" b="1" dirty="0">
              <a:solidFill>
                <a:srgbClr val="006AB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56012" y="5090706"/>
            <a:ext cx="3695699" cy="21500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6AB3"/>
                </a:solidFill>
              </a:rPr>
              <a:t>Использование средств связи на территории ППЭ запрещено </a:t>
            </a:r>
            <a:endParaRPr lang="ru-RU" sz="2400" b="1" dirty="0">
              <a:solidFill>
                <a:srgbClr val="006AB3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84851" y="10236580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зад 13">
            <a:hlinkClick r:id="" action="ppaction://hlinkshowjump?jump=nextslide" highlightClick="1"/>
          </p:cNvPr>
          <p:cNvSpPr/>
          <p:nvPr/>
        </p:nvSpPr>
        <p:spPr>
          <a:xfrm rot="10800000">
            <a:off x="12706350" y="10725150"/>
            <a:ext cx="1333500" cy="6096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0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507728"/>
            <a:ext cx="12271464" cy="1512169"/>
          </a:xfrm>
        </p:spPr>
        <p:txBody>
          <a:bodyPr>
            <a:noAutofit/>
          </a:bodyPr>
          <a:lstStyle/>
          <a:p>
            <a:r>
              <a:rPr lang="ru-RU" sz="4800" dirty="0">
                <a:latin typeface="+mn-lt"/>
                <a:cs typeface="Times New Roman" panose="02020603050405020304" pitchFamily="18" charset="0"/>
              </a:rPr>
              <a:t>Особенности организации ППЭ для участников с ОВЗ. Ответьте на </a:t>
            </a:r>
            <a:r>
              <a:rPr lang="ru-RU" sz="4800" dirty="0" smtClean="0">
                <a:latin typeface="+mn-lt"/>
                <a:cs typeface="Times New Roman" panose="02020603050405020304" pitchFamily="18" charset="0"/>
              </a:rPr>
              <a:t>вопрос.</a:t>
            </a:r>
            <a:r>
              <a:rPr lang="ru-RU" sz="480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+mn-lt"/>
                <a:cs typeface="Times New Roman" panose="02020603050405020304" pitchFamily="18" charset="0"/>
              </a:rPr>
            </a:br>
            <a:endParaRPr lang="ru-RU" sz="48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630990"/>
              </p:ext>
            </p:extLst>
          </p:nvPr>
        </p:nvGraphicFramePr>
        <p:xfrm>
          <a:off x="228600" y="2413000"/>
          <a:ext cx="15509877" cy="8171837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990600"/>
                <a:gridCol w="7620000"/>
                <a:gridCol w="6899277"/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№ П/П</a:t>
                      </a:r>
                    </a:p>
                    <a:p>
                      <a:pPr algn="ctr"/>
                      <a:endParaRPr lang="ru-RU" sz="28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Условие</a:t>
                      </a:r>
                    </a:p>
                    <a:p>
                      <a:pPr algn="ctr"/>
                      <a:endParaRPr lang="ru-RU" sz="28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Ответ</a:t>
                      </a:r>
                    </a:p>
                    <a:p>
                      <a:pPr algn="ctr"/>
                      <a:endParaRPr lang="ru-RU" sz="28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0235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Максимальное количество участников в аудитории</a:t>
                      </a:r>
                      <a:endParaRPr lang="ru-RU" sz="24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235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endParaRPr lang="ru-RU" sz="2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Продолжительность экзамена для участника с ОВЗ, инвалидов и детей-инвалидов</a:t>
                      </a:r>
                      <a:endParaRPr lang="ru-RU" sz="24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0235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При использовании слепыми участниками материалов на шрифте Брайля  на каждом рабочем столе должны быть</a:t>
                      </a:r>
                      <a:endParaRPr lang="ru-RU" sz="24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235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</a:t>
                      </a:r>
                      <a:endParaRPr lang="ru-RU" sz="2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Какой специалист может привлекаться для проведения экзамена для глухих и слабослышащих участников</a:t>
                      </a:r>
                      <a:endParaRPr lang="ru-RU" sz="24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06360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</a:t>
                      </a:r>
                      <a:endParaRPr lang="ru-RU" sz="2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В каком виде предоставляются экзаменационные материалы слабовидящим участникам экзамена</a:t>
                      </a:r>
                      <a:endParaRPr lang="ru-RU" sz="24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235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</a:t>
                      </a:r>
                      <a:endParaRPr lang="ru-RU" sz="2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Кто осуществляет перенос ответов участника экзамена с нарушениями опорно-двигательного аппарата в случае выполнения заданий на компьютере в бланки ответов</a:t>
                      </a:r>
                      <a:endParaRPr lang="ru-RU" sz="24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151983" y="3867835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12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80841" y="4801285"/>
            <a:ext cx="35532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Увеличивается на 1,5 часа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97975" y="5561737"/>
            <a:ext cx="65373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Черновики и правила по </a:t>
            </a:r>
          </a:p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заполнению ответов на </a:t>
            </a:r>
          </a:p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задания ОГЭ на шрифте Брайля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571849" y="7097628"/>
            <a:ext cx="3912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Ассистент- </a:t>
            </a:r>
            <a:r>
              <a:rPr lang="ru-RU" sz="2000" b="1" dirty="0" err="1" smtClean="0">
                <a:cs typeface="Times New Roman" panose="02020603050405020304" pitchFamily="18" charset="0"/>
              </a:rPr>
              <a:t>сурдопереводчик</a:t>
            </a:r>
            <a:endParaRPr lang="ru-RU" sz="2000" b="1" dirty="0" smtClean="0"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84883" y="7987215"/>
            <a:ext cx="6934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В увеличенном </a:t>
            </a:r>
          </a:p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(при помощи тех. средств – лупа, увеличение формата)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636713" y="9442050"/>
            <a:ext cx="1500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Ассистент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08778" y="10412693"/>
            <a:ext cx="3619311" cy="827704"/>
          </a:xfrm>
          <a:prstGeom prst="rect">
            <a:avLst/>
          </a:prstGeom>
          <a:solidFill>
            <a:schemeClr val="bg1"/>
          </a:solidFill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Для проверки ответа используйте клавишу «пробел»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зад 13">
            <a:hlinkClick r:id="" action="ppaction://hlinkshowjump?jump=nextslide" highlightClick="1"/>
          </p:cNvPr>
          <p:cNvSpPr/>
          <p:nvPr/>
        </p:nvSpPr>
        <p:spPr>
          <a:xfrm rot="10800000">
            <a:off x="12706350" y="10725150"/>
            <a:ext cx="1333500" cy="6096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637"/>
            <a:ext cx="271295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1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327" y="152128"/>
            <a:ext cx="12271464" cy="1512169"/>
          </a:xfrm>
        </p:spPr>
        <p:txBody>
          <a:bodyPr>
            <a:noAutofit/>
          </a:bodyPr>
          <a:lstStyle/>
          <a:p>
            <a:r>
              <a:rPr lang="ru-RU" sz="4800" dirty="0" smtClean="0"/>
              <a:t>Действия уполномоченного представителя ГЭК</a:t>
            </a:r>
            <a:endParaRPr lang="ru-RU" sz="4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791" y="7757170"/>
            <a:ext cx="1932599" cy="17314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614" y="7805974"/>
            <a:ext cx="1713124" cy="3042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6097" y="7805974"/>
            <a:ext cx="1713124" cy="30421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31844" y="3070208"/>
            <a:ext cx="13378665" cy="16041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6AB3"/>
                </a:solidFill>
              </a:rPr>
              <a:t>Где уполномоченный представитель ГЭК передает руководителю ППЭ экзаменационные материалы перед началом экзамена? </a:t>
            </a:r>
            <a:endParaRPr lang="ru-RU" sz="3200" b="1" dirty="0">
              <a:solidFill>
                <a:srgbClr val="006AB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84242" y="5090706"/>
            <a:ext cx="3695699" cy="18153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6AB3"/>
                </a:solidFill>
              </a:rPr>
              <a:t>В штабе ППЭ </a:t>
            </a:r>
            <a:endParaRPr lang="ru-RU" sz="2400" b="1" dirty="0">
              <a:solidFill>
                <a:srgbClr val="006AB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14810" y="5105188"/>
            <a:ext cx="3695699" cy="17863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6AB3"/>
                </a:solidFill>
              </a:rPr>
              <a:t>В аудитории проведения экзамена</a:t>
            </a:r>
            <a:endParaRPr lang="ru-RU" sz="2400" b="1" dirty="0">
              <a:solidFill>
                <a:srgbClr val="006AB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49526" y="5090706"/>
            <a:ext cx="3695699" cy="17672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6AB3"/>
                </a:solidFill>
              </a:rPr>
              <a:t>В РЦОИ </a:t>
            </a:r>
            <a:endParaRPr lang="ru-RU" sz="2400" b="1" dirty="0">
              <a:solidFill>
                <a:srgbClr val="006AB3"/>
              </a:solidFill>
            </a:endParaRPr>
          </a:p>
        </p:txBody>
      </p:sp>
      <p:sp>
        <p:nvSpPr>
          <p:cNvPr id="13" name="Управляющая кнопка: назад 12">
            <a:hlinkClick r:id="" action="ppaction://hlinkshowjump?jump=nextslide" highlightClick="1"/>
          </p:cNvPr>
          <p:cNvSpPr/>
          <p:nvPr/>
        </p:nvSpPr>
        <p:spPr>
          <a:xfrm rot="10800000">
            <a:off x="12706350" y="10725150"/>
            <a:ext cx="1333500" cy="6096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84851" y="10236580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9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ФЦПРО-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ЕГЭ</Template>
  <TotalTime>2181</TotalTime>
  <Words>1656</Words>
  <Application>Microsoft Office PowerPoint</Application>
  <PresentationFormat>Произвольный</PresentationFormat>
  <Paragraphs>269</Paragraphs>
  <Slides>33</Slides>
  <Notes>0</Notes>
  <HiddenSlides>4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ЕГЭ</vt:lpstr>
      <vt:lpstr>ФЦПРО-ЕГЭ</vt:lpstr>
      <vt:lpstr>Организация и проведение государственной итоговой аттестации в ФОРМЕ ОГЭ</vt:lpstr>
      <vt:lpstr>Подготовка помещений ППЭ</vt:lpstr>
      <vt:lpstr>Подготовка помещений ППЭ</vt:lpstr>
      <vt:lpstr>Напоминаем: лица, привлекаемые к проведению ГИА</vt:lpstr>
      <vt:lpstr>Лица, имеющие право находиться в ППЭ в день экзамена</vt:lpstr>
      <vt:lpstr>Информационная безопасность</vt:lpstr>
      <vt:lpstr>Действия уполномоченного представителя ГЭК</vt:lpstr>
      <vt:lpstr>Особенности организации ППЭ для участников с ОВЗ. Ответьте на вопрос. </vt:lpstr>
      <vt:lpstr>Действия уполномоченного представителя ГЭК</vt:lpstr>
      <vt:lpstr>В какое время данные категории работников должны явиться в ППЭ</vt:lpstr>
      <vt:lpstr>Презентация PowerPoint</vt:lpstr>
      <vt:lpstr>Подготовительные мероприятия в день экзамена. Действия руководителя ППЭ:</vt:lpstr>
      <vt:lpstr>Подготовительные мероприятия в день экзамена. Действия уполномоченного представителя ГЭК:</vt:lpstr>
      <vt:lpstr>Должностные обязанности уполномоченного представителя ГЭК</vt:lpstr>
      <vt:lpstr>Организация входа участников в ППЭ</vt:lpstr>
      <vt:lpstr>Организация входа участников в ППЭ</vt:lpstr>
      <vt:lpstr>Организация входа в ППЭ</vt:lpstr>
      <vt:lpstr>Организация передвижения по ППЭ</vt:lpstr>
      <vt:lpstr>Вход участников в аудиторию ППЭ</vt:lpstr>
      <vt:lpstr>Выдача экзаменационных материалов</vt:lpstr>
      <vt:lpstr>Экзамен в аудитории ППЭ</vt:lpstr>
      <vt:lpstr>Сбор экзаменационных материалов</vt:lpstr>
      <vt:lpstr>Экзамен в аудиториях ППЭ</vt:lpstr>
      <vt:lpstr>Экзамен в аудиториях ППЭ</vt:lpstr>
      <vt:lpstr>Экзамен в аудиториях ППЭ</vt:lpstr>
      <vt:lpstr>Завершение экзамена. Действия организаторов в аудитории</vt:lpstr>
      <vt:lpstr>Апелляция о нарушении установленного порядка проведения ГИА</vt:lpstr>
      <vt:lpstr>Презентация PowerPoint</vt:lpstr>
      <vt:lpstr>Передача Материалов экзамена для дальнейшей обработки</vt:lpstr>
      <vt:lpstr>Передача материалов экзамена для дальнейшей обработки</vt:lpstr>
      <vt:lpstr>Укажите нарушение.  Действия организаторов</vt:lpstr>
      <vt:lpstr>Укажите нарушение. Действия организаторов</vt:lpstr>
      <vt:lpstr>Укажите нарушение.  Действия организаторов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«Подготовка организаторов в аудитории пункта проведения экзамена государственной итоговой аттестации по образовательным программам среднего общего образования в 2016 году»</dc:title>
  <dc:creator>Пользователь Windows</dc:creator>
  <cp:lastModifiedBy>Taniana</cp:lastModifiedBy>
  <cp:revision>180</cp:revision>
  <dcterms:created xsi:type="dcterms:W3CDTF">2016-02-13T12:34:59Z</dcterms:created>
  <dcterms:modified xsi:type="dcterms:W3CDTF">2017-04-24T13:23:18Z</dcterms:modified>
</cp:coreProperties>
</file>